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277" r:id="rId5"/>
    <p:sldId id="275" r:id="rId6"/>
    <p:sldId id="305" r:id="rId7"/>
    <p:sldId id="309" r:id="rId8"/>
    <p:sldId id="294" r:id="rId9"/>
    <p:sldId id="282" r:id="rId10"/>
    <p:sldId id="286" r:id="rId11"/>
    <p:sldId id="284" r:id="rId12"/>
    <p:sldId id="285" r:id="rId13"/>
    <p:sldId id="278" r:id="rId14"/>
    <p:sldId id="290" r:id="rId15"/>
    <p:sldId id="288" r:id="rId16"/>
    <p:sldId id="306" r:id="rId17"/>
    <p:sldId id="307" r:id="rId18"/>
    <p:sldId id="303" r:id="rId19"/>
    <p:sldId id="308" r:id="rId20"/>
    <p:sldId id="292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757"/>
    <a:srgbClr val="F58123"/>
    <a:srgbClr val="483179"/>
    <a:srgbClr val="A52383"/>
    <a:srgbClr val="362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36E160-19C5-B0A4-146F-0FB0610D4230}" v="117" dt="2023-09-14T11:47:26.600"/>
    <p1510:client id="{22609CBB-63CC-6930-CF35-2CE6C5E3FCEB}" v="1" dt="2023-09-14T12:43:00.125"/>
    <p1510:client id="{58AA40B0-16AB-A918-65AE-B4F6CA477EE9}" v="255" dt="2023-09-14T11:14:18.637"/>
    <p1510:client id="{70ECBF4F-D6DB-79A8-358B-0D6B7EBFE096}" v="223" dt="2023-09-14T11:36:35.776"/>
    <p1510:client id="{AD5D822C-116A-131F-D207-0B9B3DD5877D}" v="7" dt="2023-09-18T12:56:59.461"/>
    <p1510:client id="{C39B9592-C758-125A-005D-CA69AEA37B9C}" v="2" dt="2023-09-14T11:16:03.818"/>
    <p1510:client id="{C9113357-1008-45E3-B1EC-E8E8838C797C}" v="68" dt="2023-09-18T16:42:16.644"/>
    <p1510:client id="{CF261E01-0754-1A77-F27C-F948B1011CB2}" v="411" dt="2023-09-14T11:22:17.349"/>
    <p1510:client id="{E0E68410-521E-FFB2-5236-F2681080918D}" v="616" dt="2023-09-14T15:55:48.318"/>
    <p1510:client id="{F8CB5D25-E903-324D-B4D7-F1DCA2F1E8C2}" v="12" dt="2023-09-19T13:47:22.6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2E57B-5FE8-C54D-893C-1C66EDEDF762}" type="datetimeFigureOut">
              <a:rPr lang="nl-NL" smtClean="0"/>
              <a:pPr/>
              <a:t>19-9-2023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BEB22-F22F-A34B-B82D-25668A87C61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899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School en thuis samenwerken aan de groei van de leerlingen. </a:t>
            </a: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BEB22-F22F-A34B-B82D-25668A87C61F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4048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093495"/>
            <a:ext cx="9144000" cy="2045368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err="1"/>
              <a:t>Titelstijl</a:t>
            </a:r>
            <a:r>
              <a:rPr lang="en-US"/>
              <a:t> van model </a:t>
            </a:r>
            <a:r>
              <a:rPr lang="en-US" err="1"/>
              <a:t>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4138863"/>
            <a:ext cx="9144000" cy="1155032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err="1"/>
              <a:t>Klik</a:t>
            </a:r>
            <a:r>
              <a:rPr lang="en-US"/>
              <a:t> om de </a:t>
            </a:r>
            <a:r>
              <a:rPr lang="en-US" err="1"/>
              <a:t>ondertitelstijl</a:t>
            </a:r>
            <a:r>
              <a:rPr lang="en-US"/>
              <a:t> van het model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30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25642"/>
            <a:ext cx="10515600" cy="1065046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581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err="1"/>
              <a:t>Titelstijl</a:t>
            </a:r>
            <a:r>
              <a:rPr lang="en-US"/>
              <a:t> van model </a:t>
            </a:r>
            <a:r>
              <a:rPr lang="en-US" err="1"/>
              <a:t>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u="none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u="none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u="none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u="none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err="1"/>
              <a:t>Klik</a:t>
            </a:r>
            <a:r>
              <a:rPr lang="en-US"/>
              <a:t> om de </a:t>
            </a:r>
            <a:r>
              <a:rPr lang="en-US" err="1"/>
              <a:t>tekststijl</a:t>
            </a:r>
            <a:r>
              <a:rPr lang="en-US"/>
              <a:t> van het model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bewerken</a:t>
            </a:r>
            <a:endParaRPr lang="en-US"/>
          </a:p>
          <a:p>
            <a:pPr lvl="1"/>
            <a:r>
              <a:rPr lang="en-US" err="1"/>
              <a:t>Tweede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2"/>
            <a:r>
              <a:rPr lang="en-US" err="1"/>
              <a:t>Derde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3"/>
            <a:r>
              <a:rPr lang="en-US" err="1"/>
              <a:t>Vierde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4"/>
            <a:r>
              <a:rPr lang="en-US" err="1"/>
              <a:t>Vijfde</a:t>
            </a:r>
            <a:r>
              <a:rPr lang="en-US"/>
              <a:t> </a:t>
            </a:r>
            <a:r>
              <a:rPr lang="en-US" err="1"/>
              <a:t>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15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000" b="1">
                <a:solidFill>
                  <a:srgbClr val="A523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err="1"/>
              <a:t>Titelstijl</a:t>
            </a:r>
            <a:r>
              <a:rPr lang="en-US"/>
              <a:t> van model </a:t>
            </a:r>
            <a:r>
              <a:rPr lang="en-US" err="1"/>
              <a:t>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rgbClr val="483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err="1"/>
              <a:t>Klik</a:t>
            </a:r>
            <a:r>
              <a:rPr lang="en-US"/>
              <a:t> om de </a:t>
            </a:r>
            <a:r>
              <a:rPr lang="en-US" err="1"/>
              <a:t>tekststijl</a:t>
            </a:r>
            <a:r>
              <a:rPr lang="en-US"/>
              <a:t> van het model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6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F581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err="1"/>
              <a:t>Titelstijl</a:t>
            </a:r>
            <a:r>
              <a:rPr lang="en-US"/>
              <a:t> van model </a:t>
            </a:r>
            <a:r>
              <a:rPr lang="en-US" err="1"/>
              <a:t>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err="1"/>
              <a:t>Klik</a:t>
            </a:r>
            <a:r>
              <a:rPr lang="en-US"/>
              <a:t> om de </a:t>
            </a:r>
            <a:r>
              <a:rPr lang="en-US" err="1"/>
              <a:t>tekststijl</a:t>
            </a:r>
            <a:r>
              <a:rPr lang="en-US"/>
              <a:t> van het model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bewerken</a:t>
            </a:r>
            <a:endParaRPr lang="en-US"/>
          </a:p>
          <a:p>
            <a:pPr lvl="1"/>
            <a:r>
              <a:rPr lang="en-US" err="1"/>
              <a:t>Tweede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2"/>
            <a:r>
              <a:rPr lang="en-US" err="1"/>
              <a:t>Derde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3"/>
            <a:r>
              <a:rPr lang="en-US" err="1"/>
              <a:t>Vierde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4"/>
            <a:r>
              <a:rPr lang="en-US" err="1"/>
              <a:t>Vijfde</a:t>
            </a:r>
            <a:r>
              <a:rPr lang="en-US"/>
              <a:t> </a:t>
            </a:r>
            <a:r>
              <a:rPr lang="en-US" err="1"/>
              <a:t>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err="1"/>
              <a:t>Klik</a:t>
            </a:r>
            <a:r>
              <a:rPr lang="en-US"/>
              <a:t> om de </a:t>
            </a:r>
            <a:r>
              <a:rPr lang="en-US" err="1"/>
              <a:t>tekststijl</a:t>
            </a:r>
            <a:r>
              <a:rPr lang="en-US"/>
              <a:t> van het model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bewerken</a:t>
            </a:r>
            <a:endParaRPr lang="en-US"/>
          </a:p>
          <a:p>
            <a:pPr lvl="1"/>
            <a:r>
              <a:rPr lang="en-US" err="1"/>
              <a:t>Tweede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2"/>
            <a:r>
              <a:rPr lang="en-US" err="1"/>
              <a:t>Derde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3"/>
            <a:r>
              <a:rPr lang="en-US" err="1"/>
              <a:t>Vierde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4"/>
            <a:r>
              <a:rPr lang="en-US" err="1"/>
              <a:t>Vijfde</a:t>
            </a:r>
            <a:r>
              <a:rPr lang="en-US"/>
              <a:t> </a:t>
            </a:r>
            <a:r>
              <a:rPr lang="en-US" err="1"/>
              <a:t>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2A739E-E346-E641-9B33-BB9BA1D68ECD}" type="datetimeFigureOut">
              <a:rPr lang="nl-NL" smtClean="0"/>
              <a:pPr/>
              <a:t>19-9-2023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B0FF45-3BC8-E14E-81AE-BD98285A268A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762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581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err="1"/>
              <a:t>Titelstijl</a:t>
            </a:r>
            <a:r>
              <a:rPr lang="en-US"/>
              <a:t> van model </a:t>
            </a:r>
            <a:r>
              <a:rPr lang="en-US" err="1"/>
              <a:t>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err="1"/>
              <a:t>Klik</a:t>
            </a:r>
            <a:r>
              <a:rPr lang="en-US"/>
              <a:t> om de </a:t>
            </a:r>
            <a:r>
              <a:rPr lang="en-US" err="1"/>
              <a:t>tekststijl</a:t>
            </a:r>
            <a:r>
              <a:rPr lang="en-US"/>
              <a:t> van het model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bewerken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err="1"/>
              <a:t>Klik</a:t>
            </a:r>
            <a:r>
              <a:rPr lang="en-US"/>
              <a:t> om de </a:t>
            </a:r>
            <a:r>
              <a:rPr lang="en-US" err="1"/>
              <a:t>tekststijl</a:t>
            </a:r>
            <a:r>
              <a:rPr lang="en-US"/>
              <a:t> van het model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bewerken</a:t>
            </a:r>
            <a:endParaRPr lang="en-US"/>
          </a:p>
          <a:p>
            <a:pPr lvl="1"/>
            <a:r>
              <a:rPr lang="en-US" err="1"/>
              <a:t>Tweede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2"/>
            <a:r>
              <a:rPr lang="en-US" err="1"/>
              <a:t>Derde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3"/>
            <a:r>
              <a:rPr lang="en-US" err="1"/>
              <a:t>Vierde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4"/>
            <a:r>
              <a:rPr lang="en-US" err="1"/>
              <a:t>Vijfde</a:t>
            </a:r>
            <a:r>
              <a:rPr lang="en-US"/>
              <a:t> </a:t>
            </a:r>
            <a:r>
              <a:rPr lang="en-US" err="1"/>
              <a:t>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err="1"/>
              <a:t>Klik</a:t>
            </a:r>
            <a:r>
              <a:rPr lang="en-US"/>
              <a:t> om de </a:t>
            </a:r>
            <a:r>
              <a:rPr lang="en-US" err="1"/>
              <a:t>tekststijl</a:t>
            </a:r>
            <a:r>
              <a:rPr lang="en-US"/>
              <a:t> van het model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bewerken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3200">
                <a:solidFill>
                  <a:srgbClr val="2D2757"/>
                </a:solidFill>
              </a:defRPr>
            </a:lvl1pPr>
            <a:lvl2pPr>
              <a:defRPr sz="3200">
                <a:solidFill>
                  <a:srgbClr val="2D2757"/>
                </a:solidFill>
              </a:defRPr>
            </a:lvl2pPr>
            <a:lvl3pPr>
              <a:defRPr sz="3200">
                <a:solidFill>
                  <a:srgbClr val="2D2757"/>
                </a:solidFill>
              </a:defRPr>
            </a:lvl3pPr>
            <a:lvl4pPr>
              <a:defRPr sz="3200">
                <a:solidFill>
                  <a:srgbClr val="2D2757"/>
                </a:solidFill>
              </a:defRPr>
            </a:lvl4pPr>
            <a:lvl5pPr>
              <a:defRPr sz="3200">
                <a:solidFill>
                  <a:srgbClr val="2D2757"/>
                </a:solidFill>
              </a:defRPr>
            </a:lvl5pPr>
          </a:lstStyle>
          <a:p>
            <a:pPr lvl="0"/>
            <a:r>
              <a:rPr lang="en-US" err="1"/>
              <a:t>Klik</a:t>
            </a:r>
            <a:r>
              <a:rPr lang="en-US"/>
              <a:t> om de </a:t>
            </a:r>
            <a:r>
              <a:rPr lang="en-US" err="1"/>
              <a:t>tekststijl</a:t>
            </a:r>
            <a:r>
              <a:rPr lang="en-US"/>
              <a:t> van het model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bewerken</a:t>
            </a:r>
            <a:endParaRPr lang="en-US"/>
          </a:p>
          <a:p>
            <a:pPr lvl="1"/>
            <a:r>
              <a:rPr lang="en-US" err="1"/>
              <a:t>Tweede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2"/>
            <a:r>
              <a:rPr lang="en-US" err="1"/>
              <a:t>Derde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3"/>
            <a:r>
              <a:rPr lang="en-US" err="1"/>
              <a:t>Vierde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4"/>
            <a:r>
              <a:rPr lang="en-US" err="1"/>
              <a:t>Vijfde</a:t>
            </a:r>
            <a:r>
              <a:rPr lang="en-US"/>
              <a:t> </a:t>
            </a:r>
            <a:r>
              <a:rPr lang="en-US" err="1"/>
              <a:t>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327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F581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err="1"/>
              <a:t>Titelstijl</a:t>
            </a:r>
            <a:r>
              <a:rPr lang="en-US"/>
              <a:t> van model </a:t>
            </a:r>
            <a:r>
              <a:rPr lang="en-US" err="1"/>
              <a:t>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8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19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>
              <a:defRPr sz="4000" b="1">
                <a:solidFill>
                  <a:srgbClr val="F581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err="1"/>
              <a:t>Titelstijl</a:t>
            </a:r>
            <a:r>
              <a:rPr lang="en-US"/>
              <a:t> van model </a:t>
            </a:r>
            <a:r>
              <a:rPr lang="en-US" err="1"/>
              <a:t>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err="1"/>
              <a:t>Klik</a:t>
            </a:r>
            <a:r>
              <a:rPr lang="en-US"/>
              <a:t> om de </a:t>
            </a:r>
            <a:r>
              <a:rPr lang="en-US" err="1"/>
              <a:t>tekststijl</a:t>
            </a:r>
            <a:r>
              <a:rPr lang="en-US"/>
              <a:t> van het model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bewerken</a:t>
            </a:r>
            <a:endParaRPr lang="en-US"/>
          </a:p>
          <a:p>
            <a:pPr lvl="1"/>
            <a:r>
              <a:rPr lang="en-US" err="1"/>
              <a:t>Tweede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2"/>
            <a:r>
              <a:rPr lang="en-US" err="1"/>
              <a:t>Derde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3"/>
            <a:r>
              <a:rPr lang="en-US" err="1"/>
              <a:t>Vierde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4"/>
            <a:r>
              <a:rPr lang="en-US" err="1"/>
              <a:t>Vijfde</a:t>
            </a:r>
            <a:r>
              <a:rPr lang="en-US"/>
              <a:t> </a:t>
            </a:r>
            <a:r>
              <a:rPr lang="en-US" err="1"/>
              <a:t>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err="1"/>
              <a:t>Klik</a:t>
            </a:r>
            <a:r>
              <a:rPr lang="en-US"/>
              <a:t> om de </a:t>
            </a:r>
            <a:r>
              <a:rPr lang="en-US" err="1"/>
              <a:t>tekststijl</a:t>
            </a:r>
            <a:r>
              <a:rPr lang="en-US"/>
              <a:t> van het model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rgbClr val="F581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err="1"/>
              <a:t>Titelstijl</a:t>
            </a:r>
            <a:r>
              <a:rPr lang="en-US"/>
              <a:t> van model </a:t>
            </a:r>
            <a:r>
              <a:rPr lang="en-US" err="1"/>
              <a:t>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err="1"/>
              <a:t>Klik</a:t>
            </a:r>
            <a:r>
              <a:rPr lang="en-US"/>
              <a:t> om de </a:t>
            </a:r>
            <a:r>
              <a:rPr lang="en-US" err="1"/>
              <a:t>tekststijl</a:t>
            </a:r>
            <a:r>
              <a:rPr lang="en-US"/>
              <a:t> van het model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bewerken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2A739E-E346-E641-9B33-BB9BA1D68ECD}" type="datetimeFigureOut">
              <a:rPr lang="nl-NL" smtClean="0"/>
              <a:pPr/>
              <a:t>19-9-2023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B0FF45-3BC8-E14E-81AE-BD98285A268A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1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err="1"/>
              <a:t>Titelstijl</a:t>
            </a:r>
            <a:r>
              <a:rPr lang="en-US"/>
              <a:t> van model </a:t>
            </a:r>
            <a:r>
              <a:rPr lang="en-US" err="1"/>
              <a:t>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err="1"/>
              <a:t>Klik</a:t>
            </a:r>
            <a:r>
              <a:rPr lang="en-US"/>
              <a:t> om de </a:t>
            </a:r>
            <a:r>
              <a:rPr lang="en-US" err="1"/>
              <a:t>tekststijl</a:t>
            </a:r>
            <a:r>
              <a:rPr lang="en-US"/>
              <a:t> van het model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bewerken</a:t>
            </a:r>
            <a:endParaRPr lang="en-US"/>
          </a:p>
          <a:p>
            <a:pPr lvl="1"/>
            <a:r>
              <a:rPr lang="en-US" err="1"/>
              <a:t>Tweede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2"/>
            <a:r>
              <a:rPr lang="en-US" err="1"/>
              <a:t>Derde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3"/>
            <a:r>
              <a:rPr lang="en-US" err="1"/>
              <a:t>Vierde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4"/>
            <a:r>
              <a:rPr lang="en-US" err="1"/>
              <a:t>Vijfde</a:t>
            </a:r>
            <a:r>
              <a:rPr lang="en-US"/>
              <a:t> </a:t>
            </a:r>
            <a:r>
              <a:rPr lang="en-US" err="1"/>
              <a:t>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291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F5812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2D2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rgbClr val="2D2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rgbClr val="2D2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rgbClr val="2D2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rgbClr val="2D2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alland@csvvg.e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18610" y="2828834"/>
            <a:ext cx="9144000" cy="2053332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Welkom op de </a:t>
            </a:r>
            <a:r>
              <a:rPr lang="en-US" dirty="0" err="1">
                <a:latin typeface="Arial"/>
                <a:cs typeface="Arial"/>
              </a:rPr>
              <a:t>ouderavond</a:t>
            </a:r>
            <a:r>
              <a:rPr lang="en-US" dirty="0">
                <a:latin typeface="Arial"/>
                <a:cs typeface="Arial"/>
              </a:rPr>
              <a:t> van </a:t>
            </a:r>
            <a:r>
              <a:rPr lang="en-US" dirty="0" err="1">
                <a:latin typeface="Arial"/>
                <a:cs typeface="Arial"/>
              </a:rPr>
              <a:t>klas</a:t>
            </a:r>
            <a:r>
              <a:rPr lang="en-US" dirty="0">
                <a:latin typeface="Arial"/>
                <a:cs typeface="Arial"/>
              </a:rPr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961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8204"/>
            <a:ext cx="10515600" cy="1065046"/>
          </a:xfrm>
        </p:spPr>
        <p:txBody>
          <a:bodyPr/>
          <a:lstStyle/>
          <a:p>
            <a:r>
              <a:rPr lang="nl-NL"/>
              <a:t>Verwachtingen van elkaar</a:t>
            </a: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961" y="1456800"/>
            <a:ext cx="7993063" cy="4076931"/>
          </a:xfrm>
        </p:spPr>
      </p:pic>
      <p:sp>
        <p:nvSpPr>
          <p:cNvPr id="4" name="AutoShape 2" descr="data:image/png;base64,iVBORw0KGgoAAAANSUhEUgAAATsAAACgCAMAAABE1DvBAAAA5FBMVEX////lTTX//v/8///tjoDjQB3+//3kRiv+/fv//v3+/f/9+/v9/v/86efkRCfkRyrlSTHlTjXkQCLwp5n+//riMAD89PHmSTL0wbr539nodGLtg3XvoZT99PPlTjDkPhj419T0x8Dma1nzua3oZ1XvrZ7pYEzlWDz1x8XkPB/vlIn339b2z8joaVbjUTfvm5Pqemnyrab75uXgOQD0x7nsfW7tbF/re2TvnZjmYUflVkbqYlbuiHzjOxPujoflKwDqgm3yubXsloLuoI7sdWn54uP50tLyp6D11s346uznaU/0tbBHsB3EAAAPx0lEQVR4nO2dCVfiyhKAK+mks6+QQFgSMCwTDCCM3rnw4KLOAqP///+86qAzOuI64ka+4zkCCaGpVNfWCwA5OTk5OTk5Hwv+tRuQs3sY5fNPddCVGwf0kzHJNfIO/Nlnz/OiNpAbh/RwAvIrNOmdQP3O56P0Z9r3CjcPkm6nmMvuVtQvXkz4IpDeYnXz6KAC9OXb9D5Q4NBrE0VXqEz3WjcOU2d4syPnXHK2R7T1o6YX/HlQC0cv3Z53A4VgkUKRPVRAE0fZSwrP/rKuKnsnoGSPVDR+a2dCgVL0yTvvfilpW799QesIVrECvO77WhH2J9Oy/rkMOn/4T81AsQUpDL8YRSjMzX81WXvFZr8JFFqt/npCjicgeHXsqdNQU+vW/+KjWVQGWHnfhoMmgJD0aqOumnozI574N4PBHYMnk9rvZ7MB9OY+PhA8mRQkH5TKvAHwZQ91zlvBf+IEg5b9A8vXoTJ8rSa/IdxY/fWYyU5E2ZFaCIpT4GX1cBGA7/0AmVb6qHdLkBt1USAa377pk3ePqPn7caUFPYmVBWoDEniBqoCxaEBzLqMjqTpQmzfQS2gYQ1Non+WxC7HKvx7TwexSdntwbik6j144gJoJLFgRoBDV0eXSVh+fV45erclvBQr92i8FMrw4k50CXyswrLCXUs+A46QMiuAasLSy09JFG3whVW+55M7Ak97exUMFYhQUkx0QoQKzGXup8NmAymQ6CTtjgJgdAxniheATpfh6rX4b6Go6NyALN2St+4XAaaZ3/QoIKDtZ2cOjX2pac6VBrDWx82qaXyfBxD1Udl7vqFac/Hfx+DQaK2Q0x7wsEKfQnuJLwVw0SK0Cuo7KZjDZUTqpEpBHXrX+mu1+IwReQUOTR//1RkTBOPiUqBVxwhvuIfjd4yTAExpA254AschyibHYahAU5flrN/wtEEzF42E1wgxCRTc68hxJqHSBpqVwPlRNDGFOojDqlHVyvhiz7u1/W+z1Bsc7n5MBy/rltHc0O8eYmPKY7TdiVDX0rEDHPpAY81kofjfYQZJlvqijjXbZyMt6GahBhFwJdXV8euEJNjsEqvN5ZLxGQV9Af5WUeIWnmIOtn+iwIeXnqZJXoHJycnJycnJycnJyHoiWJ61PgwT/m3cPibbzRc4nEIgWZ81jks8heyzEGFgcEp0A3fkpAI9E2zNDx7RReOmmWkrOrWhEcB3ObZ5JTskxXrs174zYDbmoDP7A5qRObvEeDF/kDeyt7ilQPUAZmoKSS++B6KrcsjipRVWQSTPhQjEfE3swpOY6tsXMnKqQr6JTivYhHxZ7GD9EjhMv5vgoasUKS5163msfglbvSo45o/r6KfVtB00e5JHK/VAimJzU9X+nYmmEUV7zjrfkrFHgMOHseQO0Sz2jMHS50MyjvPvQdZ8LbbN2ZeyaotuVOKmSD2ffgw5Vy7Em2lXXQFm454hLKOYj2ndyiMZN/P7nq7EY2u6+mpfzbkeBOuav7p/roFRZObIcu6PRfHn3rch61QylPf1mIOw7HGf28kLyrSjkMHFsM9iw3Fj/lHCcm5Jcdpuhqm+HTtLefFRwObur5QHyZhQ4thyzTzenX/WunaUXOZsgnzCPdW+sob2ANqJSSWzqea/dBCt0uhs2DVijQc11wkE+vX0DGlq0ktSit0chcifrtXI+6HiDVAw5sXHHHGyycrlS1CS5v7iOpmkT23G/3n3W0OU452cuu+torD5sT7S7y8OkK3HS8cu06P2gNFwuTBr3nEWDqBSKeYR8HcL8wOl9Z6lkiDlbt557i9/I0H5Q/KFoGspYQl+b27xLNAMTrqRMHqBPQcLZ0ad8gs8FqEMHUigdwQPqc6wA79hTP5fdJeWI4yT/YefKLK89zQvwa6jvOCU3fugg4iqxnWT/lmV6uwYRLM4+27Bz4EZk6Il22JF3fr8ANHYKNNg0gOChaqfz9SlmIMt8sBuopk4szv36mCw1TTgnuq1WtUsoBZErde9Jxq5BQZBK9h7Ns4uxm82LfQyETVG5MZq2cyhQwfR+9tg3saDGMnbc4pGya9uW8diAQzmQHOvbjk/K8x3bFmN4bMChGlem6O0mGvQww2o9JUk4RzNp7/DgBcUcIbTF4AnJKdX6uz3kqGQC6D3preq+63Dianfz2jji7MEDawB/oEHNdOzprnoL9WfIFqA8TXUo1Lul0CzsZhlUBsF0zG9P/Z0AhaYiF5rjncwuSAPTUjcA/clXmJmOVHnGFr0j+hJn/tU2xXWJ45LD52rO+4FCjGo3/bvtsdHXhAP/jmkYHxPFlyxn3vyrX0Up6pgMm6dkt5ytpoDgDtBR/N2Wp3pDDDm3sVszVIr6as7WmzzdT1xQMzm7Q3cqQqZaK3TEwt8Xkfyuzbm3zLL9oCgxmz38HIOsbLGZaeyO4vEYXYTPUkLCwLgqOdLx7uxlIZOeaVvfnmU6k2qYpTBJd2aShRpgXObuP4uuFMkIu/9gd7LaPYm7b4rnw2FTo8za/ed9BBRoon0f1P86PrkkFTnHHD/X1d40mt/F+CR+toBWI4LpSAe7kV0UMJ5tKc9moajqm1wo7sSieMPkuKjxrJdss6kF6g4M185MTppt+K3Zp6OqHZtlKR8ddZVwjvXciUAjcjC7+OgWj/yDCei/z37ZqsVJ1ftPe8fwGpSjsDTwnzv/JIbEZgR96EWORbkrsUT2ub+jhtmFFd63LOh9Q5YuZ/Xh+X9+gsqdkPvY+5X5JY4THzfZ7qGkCcdZTxsnfwfwlPRMztqSSSfHksNW127n6q8O/S5yYTR+tkT2GsXvom0n+x906QCFY4uNyG6lTqnowNbp7X3QCjL5werj25sz53Mfda83Ppta7C63pxjk3OXszkesgmokjUrWYHu/MU5psWOF5vkHDJAV/cweiCdkO54C4WU+FTk7/IBxCiknnD3Z7iow8s3+y+lBbxEe1K7NJVuema4EYsl2jQ+205tOTtxQOtv6BtmCxZbEfyx3IbN8M/qx9V8rNtgKq/0tf8hLU8b44SUC16HpSNUP9gOrU5uL0u1/Jd13pDB68GLcd4CKTnYg7d2ys93zMjI5u/KBFE9Xz0JbPFRfojTpc2hYVy/wQS8EWWFs13mhD1u6zocauqhanHvyMh+l+QOLbT/wZmI8Zqj067WjItFuM18KhnNXUi+eGGJoD15of10FluhqhT8sHtXWNQJNUzYZDqJvb86y3z6olvVrIUYay7fto0PV1cGVuTVFaJu2uXwx+62JJc79ee3TDpd+1lgFAmPDHVdko/dzO42h9ak3mHiCrlzRpvNF+faKxbl3ZdilSPq2Ixryy+yKjfrTszjz+hzkI6+HiqVrUPYGvqrfuOlq4G1pFhptzc+L8N0qkCtfPvYatxeAm4srW3CoGOyHlYfuHfMMGCYXtq69MjPrRRUUEi96zTrVyB/2g9+e7MqLNrud5fnV8s65e8dGzeX5lfIwzzaP6cyGo/M0DQxfptfKUORSpr+upmyEv7xvlysCyLWbQXVNqwdB2oyXw6rDceK1+nSlq7Caf+qxxbrNGxPsmey2VKY44NjkNl12r17/pH/HO8ruFTET9vs7tiQlbhKJoit2B2eVSlUQestlIS4jjQzjEnmj7PzxxeHxD3b2ir2xXVguazNh9k+l3+1aIpIkrmlJHBcm1yYzHrTYjufjeY9tExckfyaHTHaNvxbTJvQwG7rToVJjSsEDVfC2xb9XEKLdo2tPQHmdZ7e0bF1pne5Llm1zoYPqEKIUS6GNkrQsk+EiiShGUcT+IW7iipuILv4nYsT+EvbG7AqWZeEFQ7tUwquHoY2fE0rW4EqvVGCvyoa/B0cqs9ik7itAqUp1pspKUdV5feVtZ58fuZQtS5dBEFgxSRsX2d07mf6SjYx2eC0rlbBjCpTtK+8vkv2js66J8nFN17IkyUa458TOkNjdSMQkCgf96tUlQzztsu0wq079l0BpUaN81mZFI/UiKXtbKjd3su5JYdZiPvfM42KUXTyAhgFEpgr1e87MoAqv6L5gn9b/lB1oaJrk+s9G2jwfDYdHR/3OBHWDqZd7iblGuosLTb1QVjd7M7uG4zjTTufgQOjVRidoUv06U/0rFk2mA+wxZe/H+sUgVeC0QEbhUQAqECrMB6tPiy3JrrBo4F1UacfCJ7N5wegLBE7MSjQ9+05kIJW5MLQaeAflVjQUJNT+67L7E4rdpu5fmK60nFmuWiFDuJOLk2rZWz6h1fvBDKDv4/e+y4vrdDCCsRVdRHbDRUqmw4ZX3hf3URFPFu0flW/zLcnOd8KfIKukj1bDmM8AVp99iJOWjyG8QTFaaQI0MAogBW9FoImm5i7ZKYpeVHSVZwkH3P2l7yR7I+F5Fc2tqqpFWbkt3NRlsUw6ZjRe692/Xh0qX89OgJy3KCjdHnamcLClGo++EsMAtUWTizDy9lGACwPD3xRU3ywQ6B4wMfQLoJUE1gmcMrlb714aVfaavdLX+fl6JdHX/2GwHO4B+x7fyY8F+/WuXrgl2cnEmHgj1gYN9lg5xPcMqCW+rpFqnwReE+8eWZ5BulixVKN3dE+ffWlUef4lSonVWm8gVcMI4ShZMTmaMfk6JWxY3NpebVHreZWfRNM1ka3HSVHre+zGQSGEeG6wwLNswRKjOuyKow4pT++53ouia27SI2hb1rPXMtmZWfedDGEvCyKW3NZkhxrWlMwmod89VkpK2wR639iB2CRDSSbA66kH1W528rkD5bsC5xdHN+ZdX5PVyeSX3h1k0SmpVKF7koUQZ1tNGf2K1ybBYj1ZhtDhF/a/KULP1nRQ+MPoUnajDpS722zJY6GGt8Qwk6Zem/XaTHb/ZUeqR+BmG11MtnuzNf3AW40v8r6+Pzxg/5sutOe+ji7itIIGN7uvVQHK0lab8lgM1mpeh57HivGZ7Nap/+kRWOwLjed72/hcvXg+aGBSgfH3at4DSyBykcSeP8w+DfUu9VId4/RBjAYlUHVNTpoo0re0vZqsWdkGl7pciT6BUUVrc7DewgxlVzlF79uLtqJ3irofJaOfMshGdZHCaB6AVvCa5NRiSoay0wYVdFlLy6d1s4ph7xA9cbB4S+sKNdLKHALFvOez5Vmod1/+yY6cHmCM0qjHSW07voLCWDDng64zn6KtU/6L9sISOqz0cx2dajmisBL7oyr77QnSnFdGBxgKgjZ/odGJB1IwM9Ggbw3KwWqAL6wNslAhfOxY08b+YksdRSdyUI7LgazLoPPjZsDyF81nVYj9GWqaP+rFbJVTUTfap+c+ZTOL39ZMrnptrVaKRlWqFrEbZ+2j9QCKatGXZWW0rd+3vdhKeF3xv3hwCX+xWIK/PPiWx5UVFF02J4bwrM6yrqT8bnlOTk5OTk5OTk5OTs6r83/P+klbok8qdAAAAABJRU5ErkJggg=="/>
          <p:cNvSpPr>
            <a:spLocks noChangeAspect="1" noChangeArrowheads="1"/>
          </p:cNvSpPr>
          <p:nvPr/>
        </p:nvSpPr>
        <p:spPr bwMode="auto">
          <a:xfrm>
            <a:off x="5791200" y="407850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7471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latin typeface="Arial"/>
                <a:cs typeface="Arial"/>
              </a:rPr>
              <a:t>Gesprekken op school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err="1">
                <a:latin typeface="Arial"/>
                <a:cs typeface="Arial"/>
              </a:rPr>
              <a:t>Driehoeksgesprekken</a:t>
            </a:r>
            <a:r>
              <a:rPr lang="nl-NL" dirty="0">
                <a:latin typeface="Arial"/>
                <a:cs typeface="Arial"/>
              </a:rPr>
              <a:t> (leerling, ouders, </a:t>
            </a:r>
            <a:r>
              <a:rPr lang="nl-NL" dirty="0" err="1">
                <a:latin typeface="Arial"/>
                <a:cs typeface="Arial"/>
              </a:rPr>
              <a:t>leerlingcoach</a:t>
            </a:r>
            <a:r>
              <a:rPr lang="nl-NL" dirty="0">
                <a:latin typeface="Arial"/>
                <a:cs typeface="Arial"/>
              </a:rPr>
              <a:t>)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>
                <a:latin typeface="Arial"/>
                <a:cs typeface="Arial"/>
              </a:rPr>
              <a:t>Intekenlijst voor 2 oktober (kennismakingsgesprekken)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>
                <a:latin typeface="Arial"/>
                <a:cs typeface="Arial"/>
              </a:rPr>
              <a:t>10- minuten gesprekken in december met vakdocenten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>
                <a:latin typeface="Arial"/>
                <a:cs typeface="Arial"/>
              </a:rPr>
              <a:t>Voortgangsgesprekken vanaf april t/m juni (leerling, ouders en </a:t>
            </a:r>
            <a:r>
              <a:rPr lang="nl-NL" dirty="0" err="1">
                <a:latin typeface="Arial"/>
                <a:cs typeface="Arial"/>
              </a:rPr>
              <a:t>leerlingcoach</a:t>
            </a:r>
            <a:r>
              <a:rPr lang="nl-NL" dirty="0">
                <a:latin typeface="Arial"/>
                <a:cs typeface="Arial"/>
              </a:rPr>
              <a:t>)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49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LOB-lessen 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/>
              <a:t>2 LOB lessen per week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>
                <a:latin typeface="Arial"/>
                <a:cs typeface="Arial"/>
              </a:rPr>
              <a:t>Breingeheimen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>
                <a:latin typeface="Arial"/>
                <a:cs typeface="Arial"/>
              </a:rPr>
              <a:t>Studievaardigheden en sociale vaardigheden (de boeken blijven op school) </a:t>
            </a:r>
            <a:endParaRPr lang="nl-NL"/>
          </a:p>
          <a:p>
            <a:pPr>
              <a:buFont typeface="Wingdings" panose="05000000000000000000" pitchFamily="2" charset="2"/>
              <a:buChar char="§"/>
            </a:pPr>
            <a:r>
              <a:rPr lang="nl-NL"/>
              <a:t> Meeloopdagen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/>
              <a:t> Voorbereiden van verschillende activiteiten</a:t>
            </a:r>
          </a:p>
          <a:p>
            <a:pPr>
              <a:buFont typeface="Wingdings" panose="05000000000000000000" pitchFamily="2" charset="2"/>
              <a:buChar char="§"/>
            </a:pPr>
            <a:endParaRPr lang="nl-NL"/>
          </a:p>
          <a:p>
            <a:pPr marL="0" indent="0">
              <a:buNone/>
            </a:pPr>
            <a:r>
              <a:rPr lang="nl-NL" sz="2000" i="1"/>
              <a:t>* Loopbaanoriëntatie en -begeleiding</a:t>
            </a:r>
          </a:p>
        </p:txBody>
      </p:sp>
    </p:spTree>
    <p:extLst>
      <p:ext uri="{BB962C8B-B14F-4D97-AF65-F5344CB8AC3E}">
        <p14:creationId xmlns:p14="http://schemas.microsoft.com/office/powerpoint/2010/main" val="1801903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F8438-0084-09D4-AC68-47F8B7B0E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/>
                <a:cs typeface="Arial"/>
              </a:rPr>
              <a:t>Hoe </a:t>
            </a:r>
            <a:r>
              <a:rPr lang="en-US" err="1">
                <a:latin typeface="Arial"/>
                <a:cs typeface="Arial"/>
              </a:rPr>
              <a:t>overleef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ik</a:t>
            </a:r>
            <a:r>
              <a:rPr lang="en-US">
                <a:latin typeface="Arial"/>
                <a:cs typeface="Arial"/>
              </a:rPr>
              <a:t> de </a:t>
            </a:r>
            <a:r>
              <a:rPr lang="en-US" err="1">
                <a:latin typeface="Arial"/>
                <a:cs typeface="Arial"/>
              </a:rPr>
              <a:t>brugklas</a:t>
            </a:r>
            <a:r>
              <a:rPr lang="en-US">
                <a:latin typeface="Arial"/>
                <a:cs typeface="Arial"/>
              </a:rPr>
              <a:t> van </a:t>
            </a:r>
            <a:r>
              <a:rPr lang="en-US" err="1">
                <a:latin typeface="Arial"/>
                <a:cs typeface="Arial"/>
              </a:rPr>
              <a:t>mijn</a:t>
            </a:r>
            <a:r>
              <a:rPr lang="en-US">
                <a:latin typeface="Arial"/>
                <a:cs typeface="Arial"/>
              </a:rPr>
              <a:t> kind ;)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78DFF-99B3-EBBE-71DB-2D652D86B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Arial"/>
                <a:cs typeface="Arial"/>
              </a:rPr>
              <a:t>Stellingen</a:t>
            </a:r>
            <a:r>
              <a:rPr lang="en-US" dirty="0">
                <a:latin typeface="Arial"/>
                <a:cs typeface="Arial"/>
              </a:rPr>
              <a:t>: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/>
          </a:p>
          <a:p>
            <a:pPr marL="514350" indent="-514350">
              <a:buAutoNum type="arabicParenR"/>
            </a:pPr>
            <a:r>
              <a:rPr lang="en-US" dirty="0">
                <a:latin typeface="Arial"/>
                <a:cs typeface="Arial"/>
              </a:rPr>
              <a:t>Ik </a:t>
            </a:r>
            <a:r>
              <a:rPr lang="en-US" dirty="0" err="1">
                <a:latin typeface="Arial"/>
                <a:cs typeface="Arial"/>
              </a:rPr>
              <a:t>kijk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elke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dag</a:t>
            </a:r>
            <a:r>
              <a:rPr lang="en-US" dirty="0">
                <a:latin typeface="Arial"/>
                <a:cs typeface="Arial"/>
              </a:rPr>
              <a:t> in </a:t>
            </a:r>
            <a:r>
              <a:rPr lang="en-US" dirty="0" err="1">
                <a:latin typeface="Arial"/>
                <a:cs typeface="Arial"/>
              </a:rPr>
              <a:t>som</a:t>
            </a:r>
            <a:r>
              <a:rPr lang="en-US" dirty="0">
                <a:latin typeface="Arial"/>
                <a:cs typeface="Arial"/>
              </a:rPr>
              <a:t>-today</a:t>
            </a:r>
          </a:p>
          <a:p>
            <a:pPr marL="514350" indent="-514350">
              <a:buAutoNum type="arabicParenR"/>
            </a:pPr>
            <a:r>
              <a:rPr lang="en-US" dirty="0" err="1">
                <a:latin typeface="Arial"/>
                <a:cs typeface="Arial"/>
              </a:rPr>
              <a:t>Mijn</a:t>
            </a:r>
            <a:r>
              <a:rPr lang="en-US" dirty="0">
                <a:latin typeface="Arial"/>
                <a:cs typeface="Arial"/>
              </a:rPr>
              <a:t> kind </a:t>
            </a:r>
            <a:r>
              <a:rPr lang="en-US" dirty="0" err="1">
                <a:latin typeface="Arial"/>
                <a:cs typeface="Arial"/>
              </a:rPr>
              <a:t>vertelt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elke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dag</a:t>
            </a:r>
            <a:r>
              <a:rPr lang="en-US" dirty="0">
                <a:latin typeface="Arial"/>
                <a:cs typeface="Arial"/>
              </a:rPr>
              <a:t> over hoe het op school is </a:t>
            </a:r>
            <a:r>
              <a:rPr lang="en-US" dirty="0" err="1">
                <a:latin typeface="Arial"/>
                <a:cs typeface="Arial"/>
              </a:rPr>
              <a:t>gegaan</a:t>
            </a:r>
            <a:r>
              <a:rPr lang="en-US" dirty="0">
                <a:latin typeface="Arial"/>
                <a:cs typeface="Arial"/>
              </a:rPr>
              <a:t>.</a:t>
            </a:r>
          </a:p>
          <a:p>
            <a:pPr marL="514350" indent="-514350">
              <a:buAutoNum type="arabicParenR"/>
            </a:pPr>
            <a:r>
              <a:rPr lang="en-US" dirty="0">
                <a:latin typeface="Arial"/>
                <a:cs typeface="Arial"/>
              </a:rPr>
              <a:t>School </a:t>
            </a:r>
            <a:r>
              <a:rPr lang="en-US" dirty="0" err="1">
                <a:latin typeface="Arial"/>
                <a:cs typeface="Arial"/>
              </a:rPr>
              <a:t>en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thuis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zijn</a:t>
            </a:r>
            <a:r>
              <a:rPr lang="en-US" dirty="0">
                <a:latin typeface="Arial"/>
                <a:cs typeface="Arial"/>
              </a:rPr>
              <a:t> twee </a:t>
            </a:r>
            <a:r>
              <a:rPr lang="en-US" dirty="0" err="1">
                <a:latin typeface="Arial"/>
                <a:cs typeface="Arial"/>
              </a:rPr>
              <a:t>gescheiden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werelden</a:t>
            </a:r>
            <a:r>
              <a:rPr lang="en-US" dirty="0">
                <a:latin typeface="Arial"/>
                <a:cs typeface="Arial"/>
              </a:rPr>
              <a:t>.</a:t>
            </a:r>
            <a:endParaRPr lang="en-US" dirty="0"/>
          </a:p>
          <a:p>
            <a:pPr marL="514350" indent="-514350">
              <a:buAutoNum type="arabicParenR"/>
            </a:pPr>
            <a:endParaRPr lang="en-US"/>
          </a:p>
          <a:p>
            <a:pPr mar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46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DD1F7-D356-9146-80F5-D63CE98A0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970" y="650626"/>
            <a:ext cx="10515600" cy="1065046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ial"/>
                <a:cs typeface="Arial"/>
              </a:rPr>
              <a:t>Hoe </a:t>
            </a:r>
            <a:r>
              <a:rPr lang="en-US" err="1">
                <a:latin typeface="Arial"/>
                <a:cs typeface="Arial"/>
              </a:rPr>
              <a:t>overleef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ik</a:t>
            </a:r>
            <a:r>
              <a:rPr lang="en-US">
                <a:latin typeface="Arial"/>
                <a:cs typeface="Arial"/>
              </a:rPr>
              <a:t> het </a:t>
            </a:r>
            <a:r>
              <a:rPr lang="en-US" err="1">
                <a:latin typeface="Arial"/>
                <a:cs typeface="Arial"/>
              </a:rPr>
              <a:t>huiswerk</a:t>
            </a:r>
            <a:r>
              <a:rPr lang="en-US">
                <a:latin typeface="Arial"/>
                <a:cs typeface="Arial"/>
              </a:rPr>
              <a:t> van </a:t>
            </a:r>
            <a:r>
              <a:rPr lang="en-US" err="1">
                <a:latin typeface="Arial"/>
                <a:cs typeface="Arial"/>
              </a:rPr>
              <a:t>mijn</a:t>
            </a:r>
            <a:r>
              <a:rPr lang="en-US">
                <a:latin typeface="Arial"/>
                <a:cs typeface="Arial"/>
              </a:rPr>
              <a:t> kind ;)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9E73B-76C2-AF0B-0F45-ABA15807A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endParaRPr lang="en-US" sz="2600">
              <a:latin typeface="Arial"/>
              <a:cs typeface="Arial"/>
            </a:endParaRPr>
          </a:p>
          <a:p>
            <a:pPr marL="457200" indent="-457200"/>
            <a:r>
              <a:rPr lang="en-US" sz="2600" dirty="0" err="1">
                <a:latin typeface="Arial"/>
                <a:cs typeface="Arial"/>
              </a:rPr>
              <a:t>Waarin</a:t>
            </a:r>
            <a:r>
              <a:rPr lang="en-US" sz="2600" dirty="0">
                <a:latin typeface="Arial"/>
                <a:cs typeface="Arial"/>
              </a:rPr>
              <a:t> </a:t>
            </a:r>
            <a:r>
              <a:rPr lang="en-US" sz="2600" dirty="0" err="1">
                <a:latin typeface="Arial"/>
                <a:cs typeface="Arial"/>
              </a:rPr>
              <a:t>kunnen</a:t>
            </a:r>
            <a:r>
              <a:rPr lang="en-US" sz="2600" dirty="0">
                <a:latin typeface="Arial"/>
                <a:cs typeface="Arial"/>
              </a:rPr>
              <a:t> </a:t>
            </a:r>
            <a:r>
              <a:rPr lang="en-US" sz="2600" dirty="0" err="1">
                <a:latin typeface="Arial"/>
                <a:cs typeface="Arial"/>
              </a:rPr>
              <a:t>wij</a:t>
            </a:r>
            <a:r>
              <a:rPr lang="en-US" sz="2600" dirty="0">
                <a:latin typeface="Arial"/>
                <a:cs typeface="Arial"/>
              </a:rPr>
              <a:t> u </a:t>
            </a:r>
            <a:r>
              <a:rPr lang="en-US" sz="2600" dirty="0" err="1">
                <a:latin typeface="Arial"/>
                <a:cs typeface="Arial"/>
              </a:rPr>
              <a:t>ondersteunen</a:t>
            </a:r>
            <a:r>
              <a:rPr lang="en-US" sz="2600" dirty="0">
                <a:latin typeface="Arial"/>
                <a:cs typeface="Arial"/>
              </a:rPr>
              <a:t> </a:t>
            </a:r>
            <a:r>
              <a:rPr lang="en-US" sz="2600" dirty="0" err="1">
                <a:latin typeface="Arial"/>
                <a:cs typeface="Arial"/>
              </a:rPr>
              <a:t>als</a:t>
            </a:r>
            <a:r>
              <a:rPr lang="en-US" sz="2600" dirty="0">
                <a:latin typeface="Arial"/>
                <a:cs typeface="Arial"/>
              </a:rPr>
              <a:t> het </a:t>
            </a:r>
            <a:r>
              <a:rPr lang="en-US" sz="2600" dirty="0" err="1">
                <a:latin typeface="Arial"/>
                <a:cs typeface="Arial"/>
              </a:rPr>
              <a:t>gaat</a:t>
            </a:r>
            <a:r>
              <a:rPr lang="en-US" sz="2600" dirty="0">
                <a:latin typeface="Arial"/>
                <a:cs typeface="Arial"/>
              </a:rPr>
              <a:t> om het </a:t>
            </a:r>
            <a:r>
              <a:rPr lang="en-US" sz="2600" dirty="0" err="1">
                <a:latin typeface="Arial"/>
                <a:cs typeface="Arial"/>
              </a:rPr>
              <a:t>schoolwerk</a:t>
            </a:r>
            <a:r>
              <a:rPr lang="en-US" sz="2600" dirty="0">
                <a:latin typeface="Arial"/>
                <a:cs typeface="Arial"/>
              </a:rPr>
              <a:t> van </a:t>
            </a:r>
            <a:r>
              <a:rPr lang="en-US" sz="2600" dirty="0" err="1">
                <a:latin typeface="Arial"/>
                <a:cs typeface="Arial"/>
              </a:rPr>
              <a:t>uw</a:t>
            </a:r>
            <a:r>
              <a:rPr lang="en-US" sz="2600" dirty="0">
                <a:latin typeface="Arial"/>
                <a:cs typeface="Arial"/>
              </a:rPr>
              <a:t> kind?</a:t>
            </a:r>
            <a:endParaRPr lang="en-US" dirty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49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5CE760-6AA0-42DB-9B71-9E432EEBD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Voor de agenda..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D07FF5-3BAB-47DE-BE4D-5D94C6C04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Arial"/>
                <a:cs typeface="Arial"/>
              </a:rPr>
              <a:t>16 </a:t>
            </a:r>
            <a:r>
              <a:rPr lang="en-US" dirty="0" err="1">
                <a:latin typeface="Arial"/>
                <a:cs typeface="Arial"/>
              </a:rPr>
              <a:t>oktober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lezing</a:t>
            </a:r>
            <a:r>
              <a:rPr lang="en-US" dirty="0">
                <a:latin typeface="Arial"/>
                <a:cs typeface="Arial"/>
              </a:rPr>
              <a:t> over </a:t>
            </a:r>
            <a:r>
              <a:rPr lang="en-US" dirty="0" err="1">
                <a:latin typeface="Arial"/>
                <a:cs typeface="Arial"/>
              </a:rPr>
              <a:t>Puberbrein</a:t>
            </a:r>
            <a:r>
              <a:rPr lang="en-US" dirty="0">
                <a:latin typeface="Arial"/>
                <a:cs typeface="Arial"/>
              </a:rPr>
              <a:t> op school.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Arial"/>
                <a:cs typeface="Arial"/>
              </a:rPr>
              <a:t>11 </a:t>
            </a:r>
            <a:r>
              <a:rPr lang="en-US" dirty="0" err="1">
                <a:latin typeface="Arial"/>
                <a:cs typeface="Arial"/>
              </a:rPr>
              <a:t>maart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ouderavond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>
                <a:latin typeface="Arial"/>
                <a:cs typeface="Arial"/>
              </a:rPr>
              <a:t>Uitnodiging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volgt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nog</a:t>
            </a:r>
            <a:endParaRPr lang="en-US" dirty="0" err="1"/>
          </a:p>
          <a:p>
            <a:pPr>
              <a:buFont typeface="Wingdings" panose="05000000000000000000" pitchFamily="2" charset="2"/>
              <a:buChar char="Ø"/>
            </a:pPr>
            <a:endParaRPr lang="en-US" b="1"/>
          </a:p>
          <a:p>
            <a:pPr marL="0" indent="0">
              <a:buNone/>
            </a:pPr>
            <a:r>
              <a:rPr lang="en-US" b="1">
                <a:latin typeface="Arial"/>
                <a:cs typeface="Arial"/>
              </a:rPr>
              <a:t>  </a:t>
            </a:r>
            <a:endParaRPr lang="en-US" b="1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4786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9EB46-7648-4319-940F-1798D6501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Voor </a:t>
            </a:r>
            <a:r>
              <a:rPr lang="en-US" err="1">
                <a:latin typeface="Arial"/>
                <a:cs typeface="Arial"/>
              </a:rPr>
              <a:t>ons</a:t>
            </a:r>
            <a:r>
              <a:rPr lang="en-US">
                <a:latin typeface="Arial"/>
                <a:cs typeface="Arial"/>
              </a:rPr>
              <a:t>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D977A-48C6-E6D3-19A9-C3A1968FA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Wilt u </a:t>
            </a:r>
            <a:r>
              <a:rPr lang="en-US" err="1">
                <a:latin typeface="Arial"/>
                <a:cs typeface="Arial"/>
              </a:rPr>
              <a:t>voor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ons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deze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vragenlijst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invullen</a:t>
            </a:r>
            <a:r>
              <a:rPr lang="en-US">
                <a:latin typeface="Arial"/>
                <a:cs typeface="Arial"/>
              </a:rPr>
              <a:t>? 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3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86D037F7-14F9-2341-EBE4-7D1FEA4D6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174" y="2530676"/>
            <a:ext cx="2743200" cy="277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05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Vragen?</a:t>
            </a:r>
          </a:p>
        </p:txBody>
      </p:sp>
    </p:spTree>
    <p:extLst>
      <p:ext uri="{BB962C8B-B14F-4D97-AF65-F5344CB8AC3E}">
        <p14:creationId xmlns:p14="http://schemas.microsoft.com/office/powerpoint/2010/main" val="1507843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59312"/>
            <a:ext cx="10515600" cy="1065046"/>
          </a:xfrm>
        </p:spPr>
        <p:txBody>
          <a:bodyPr/>
          <a:lstStyle/>
          <a:p>
            <a:r>
              <a:rPr lang="en-US"/>
              <a:t>Opening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50418"/>
            <a:ext cx="922907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Arial"/>
                <a:cs typeface="Arial"/>
              </a:rPr>
              <a:t>Oase</a:t>
            </a:r>
            <a:endParaRPr lang="en-US" dirty="0"/>
          </a:p>
          <a:p>
            <a:pPr marL="0" indent="0">
              <a:buNone/>
            </a:pPr>
            <a:endParaRPr lang="en-US" b="1"/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  <a:p>
            <a:pPr marL="0" indent="0">
              <a:buNone/>
            </a:pPr>
            <a:endParaRPr lang="en-US"/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  <a:p>
            <a:pPr>
              <a:buFont typeface="Wingdings" panose="05000000000000000000" pitchFamily="2" charset="2"/>
              <a:buChar char="§"/>
            </a:pPr>
            <a:endParaRPr lang="en-US" sz="3600"/>
          </a:p>
        </p:txBody>
      </p:sp>
      <p:pic>
        <p:nvPicPr>
          <p:cNvPr id="4" name="Picture 3" descr="loesje-en-visie-op-school - Hoeksch Nieuws">
            <a:extLst>
              <a:ext uri="{FF2B5EF4-FFF2-40B4-BE49-F238E27FC236}">
                <a16:creationId xmlns:a16="http://schemas.microsoft.com/office/drawing/2014/main" id="{7107F03F-3A8C-AB62-4F3D-F4F6973CC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600616"/>
            <a:ext cx="2743199" cy="365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22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59312"/>
            <a:ext cx="10515600" cy="1065046"/>
          </a:xfrm>
        </p:spPr>
        <p:txBody>
          <a:bodyPr/>
          <a:lstStyle/>
          <a:p>
            <a:r>
              <a:rPr lang="en-US"/>
              <a:t>Wat </a:t>
            </a:r>
            <a:r>
              <a:rPr lang="en-US" err="1"/>
              <a:t>gaan</a:t>
            </a:r>
            <a:r>
              <a:rPr lang="en-US"/>
              <a:t> we </a:t>
            </a:r>
            <a:r>
              <a:rPr lang="en-US" err="1"/>
              <a:t>doen</a:t>
            </a:r>
            <a:r>
              <a:rPr lang="en-US"/>
              <a:t>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50418"/>
            <a:ext cx="922907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="1" dirty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latin typeface="Arial "/>
                <a:cs typeface="Arial"/>
              </a:rPr>
              <a:t>Vakken</a:t>
            </a:r>
            <a:r>
              <a:rPr lang="en-US" dirty="0">
                <a:latin typeface="Arial "/>
                <a:cs typeface="Arial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Arial "/>
                <a:cs typeface="Arial"/>
              </a:rPr>
              <a:t> Hoe </a:t>
            </a:r>
            <a:r>
              <a:rPr lang="en-US" dirty="0" err="1">
                <a:latin typeface="Arial "/>
                <a:cs typeface="Arial"/>
              </a:rPr>
              <a:t>waren</a:t>
            </a:r>
            <a:r>
              <a:rPr lang="en-US" dirty="0">
                <a:latin typeface="Arial "/>
                <a:cs typeface="Arial"/>
              </a:rPr>
              <a:t> de </a:t>
            </a:r>
            <a:r>
              <a:rPr lang="en-US" dirty="0" err="1">
                <a:latin typeface="Arial "/>
                <a:cs typeface="Arial"/>
              </a:rPr>
              <a:t>eerste</a:t>
            </a:r>
            <a:r>
              <a:rPr lang="en-US" dirty="0">
                <a:latin typeface="Arial "/>
                <a:cs typeface="Arial"/>
              </a:rPr>
              <a:t> </a:t>
            </a:r>
            <a:r>
              <a:rPr lang="en-US" dirty="0" err="1">
                <a:latin typeface="Arial "/>
                <a:cs typeface="Arial"/>
              </a:rPr>
              <a:t>weken</a:t>
            </a:r>
            <a:r>
              <a:rPr lang="en-US" dirty="0">
                <a:latin typeface="Arial "/>
                <a:cs typeface="Arial"/>
              </a:rPr>
              <a:t>? </a:t>
            </a:r>
            <a:endParaRPr lang="en-US">
              <a:latin typeface="Arial 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Arial "/>
                <a:cs typeface="Arial"/>
              </a:rPr>
              <a:t> Wat </a:t>
            </a:r>
            <a:r>
              <a:rPr lang="en-US" dirty="0" err="1">
                <a:latin typeface="Arial "/>
                <a:cs typeface="Arial"/>
              </a:rPr>
              <a:t>kunt</a:t>
            </a:r>
            <a:r>
              <a:rPr lang="en-US" dirty="0">
                <a:latin typeface="Arial "/>
                <a:cs typeface="Arial"/>
              </a:rPr>
              <a:t> u </a:t>
            </a:r>
            <a:r>
              <a:rPr lang="en-US" dirty="0" err="1">
                <a:latin typeface="Arial "/>
                <a:cs typeface="Arial"/>
              </a:rPr>
              <a:t>verwachten</a:t>
            </a:r>
            <a:r>
              <a:rPr lang="en-US" dirty="0">
                <a:latin typeface="Arial "/>
                <a:cs typeface="Arial"/>
              </a:rPr>
              <a:t>.  </a:t>
            </a:r>
            <a:endParaRPr lang="en-US" dirty="0">
              <a:latin typeface="Arial 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Arial "/>
                <a:cs typeface="Arial"/>
              </a:rPr>
              <a:t> Wat </a:t>
            </a:r>
            <a:r>
              <a:rPr lang="en-US" dirty="0" err="1">
                <a:latin typeface="Arial "/>
                <a:cs typeface="Arial"/>
              </a:rPr>
              <a:t>verwacht</a:t>
            </a:r>
            <a:r>
              <a:rPr lang="en-US" dirty="0">
                <a:latin typeface="Arial "/>
                <a:cs typeface="Arial"/>
              </a:rPr>
              <a:t> u? </a:t>
            </a:r>
            <a:endParaRPr lang="en-US" dirty="0">
              <a:latin typeface="Arial 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latin typeface="Arial "/>
                <a:cs typeface="Arial"/>
              </a:rPr>
              <a:t>Goed</a:t>
            </a:r>
            <a:r>
              <a:rPr lang="en-US" dirty="0">
                <a:latin typeface="Arial "/>
                <a:cs typeface="Arial"/>
              </a:rPr>
              <a:t> om </a:t>
            </a:r>
            <a:r>
              <a:rPr lang="en-US" dirty="0" err="1">
                <a:latin typeface="Arial "/>
                <a:cs typeface="Arial"/>
              </a:rPr>
              <a:t>te</a:t>
            </a:r>
            <a:r>
              <a:rPr lang="en-US" dirty="0">
                <a:latin typeface="Arial "/>
                <a:cs typeface="Arial"/>
              </a:rPr>
              <a:t> </a:t>
            </a:r>
            <a:r>
              <a:rPr lang="en-US" dirty="0" err="1">
                <a:latin typeface="Arial "/>
                <a:cs typeface="Arial"/>
              </a:rPr>
              <a:t>weten</a:t>
            </a:r>
            <a:r>
              <a:rPr lang="en-US" dirty="0">
                <a:latin typeface="Arial "/>
                <a:cs typeface="Arial"/>
              </a:rPr>
              <a:t>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b="1"/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  <a:p>
            <a:pPr marL="0" indent="0">
              <a:buNone/>
            </a:pPr>
            <a:endParaRPr lang="en-US"/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  <a:p>
            <a:pPr>
              <a:buFont typeface="Wingdings" panose="05000000000000000000" pitchFamily="2" charset="2"/>
              <a:buChar char="§"/>
            </a:pP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355316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455BD-14C3-C1ED-39AD-5904A16D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Vakken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49415-2A18-9E76-4460-ED7903806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latin typeface="Arial"/>
                <a:cs typeface="Arial"/>
              </a:rPr>
              <a:t>Nederlands</a:t>
            </a:r>
            <a:r>
              <a:rPr lang="en-US" dirty="0">
                <a:latin typeface="Arial"/>
                <a:cs typeface="Arial"/>
              </a:rPr>
              <a:t>, Engels, </a:t>
            </a:r>
            <a:r>
              <a:rPr lang="en-US" err="1">
                <a:latin typeface="Arial"/>
                <a:cs typeface="Arial"/>
              </a:rPr>
              <a:t>wiskunde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err="1">
                <a:latin typeface="Arial"/>
                <a:cs typeface="Arial"/>
              </a:rPr>
              <a:t>rekenen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err="1">
                <a:latin typeface="Arial"/>
                <a:cs typeface="Arial"/>
              </a:rPr>
              <a:t>m&amp;m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err="1">
                <a:latin typeface="Arial"/>
                <a:cs typeface="Arial"/>
              </a:rPr>
              <a:t>ntec</a:t>
            </a:r>
            <a:r>
              <a:rPr lang="en-US" dirty="0">
                <a:latin typeface="Arial"/>
                <a:cs typeface="Arial"/>
              </a:rPr>
              <a:t>,</a:t>
            </a:r>
          </a:p>
          <a:p>
            <a:r>
              <a:rPr lang="en-US" err="1">
                <a:latin typeface="Arial"/>
                <a:cs typeface="Arial"/>
              </a:rPr>
              <a:t>m&amp;n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err="1">
                <a:latin typeface="Arial"/>
                <a:cs typeface="Arial"/>
              </a:rPr>
              <a:t>godsdienst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err="1">
                <a:latin typeface="Arial"/>
                <a:cs typeface="Arial"/>
              </a:rPr>
              <a:t>muziek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err="1">
                <a:latin typeface="Arial"/>
                <a:cs typeface="Arial"/>
              </a:rPr>
              <a:t>beeldende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vorming</a:t>
            </a:r>
            <a:r>
              <a:rPr lang="en-US" dirty="0">
                <a:latin typeface="Arial"/>
                <a:cs typeface="Arial"/>
              </a:rPr>
              <a:t>, ICT, gym,</a:t>
            </a:r>
            <a:endParaRPr lang="en-US"/>
          </a:p>
          <a:p>
            <a:r>
              <a:rPr lang="en-US" err="1">
                <a:latin typeface="Arial"/>
                <a:cs typeface="Arial"/>
              </a:rPr>
              <a:t>Coachuur</a:t>
            </a:r>
            <a:r>
              <a:rPr lang="en-US" dirty="0">
                <a:latin typeface="Arial"/>
                <a:cs typeface="Arial"/>
              </a:rPr>
              <a:t> (LOB), </a:t>
            </a:r>
            <a:r>
              <a:rPr lang="en-US" err="1">
                <a:latin typeface="Arial"/>
                <a:cs typeface="Arial"/>
              </a:rPr>
              <a:t>huiswerkuur</a:t>
            </a:r>
            <a:r>
              <a:rPr lang="en-US" dirty="0">
                <a:latin typeface="Arial"/>
                <a:cs typeface="Arial"/>
              </a:rPr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>
                <a:latin typeface="Arial"/>
                <a:cs typeface="Arial"/>
              </a:rPr>
              <a:t>s.o</a:t>
            </a:r>
            <a:r>
              <a:rPr lang="en-US" dirty="0">
                <a:latin typeface="Arial"/>
                <a:cs typeface="Arial"/>
              </a:rPr>
              <a:t>. </a:t>
            </a:r>
            <a:r>
              <a:rPr lang="en-US" dirty="0" err="1">
                <a:latin typeface="Arial"/>
                <a:cs typeface="Arial"/>
              </a:rPr>
              <a:t>en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proefwerk</a:t>
            </a:r>
            <a:r>
              <a:rPr lang="en-US" dirty="0">
                <a:latin typeface="Arial"/>
                <a:cs typeface="Arial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314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Hoe </a:t>
            </a:r>
            <a:r>
              <a:rPr lang="en-US" err="1"/>
              <a:t>waren</a:t>
            </a:r>
            <a:r>
              <a:rPr lang="en-US"/>
              <a:t> de </a:t>
            </a:r>
            <a:r>
              <a:rPr lang="en-US" err="1"/>
              <a:t>eerste</a:t>
            </a:r>
            <a:r>
              <a:rPr lang="en-US"/>
              <a:t> </a:t>
            </a:r>
            <a:r>
              <a:rPr lang="en-US" err="1"/>
              <a:t>weken</a:t>
            </a:r>
            <a:r>
              <a:rPr lang="en-US"/>
              <a:t>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err="1"/>
              <a:t>Ervaringen</a:t>
            </a:r>
            <a:r>
              <a:rPr lang="en-US"/>
              <a:t> </a:t>
            </a:r>
            <a:r>
              <a:rPr lang="en-US" err="1"/>
              <a:t>delen</a:t>
            </a:r>
            <a:r>
              <a:rPr lang="en-US"/>
              <a:t>: </a:t>
            </a:r>
          </a:p>
          <a:p>
            <a:pPr marL="0" indent="0">
              <a:buNone/>
            </a:pPr>
            <a:endParaRPr lang="en-US"/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Hoe </a:t>
            </a:r>
            <a:r>
              <a:rPr lang="en-US" err="1"/>
              <a:t>hebben</a:t>
            </a:r>
            <a:r>
              <a:rPr lang="en-US"/>
              <a:t> </a:t>
            </a:r>
            <a:r>
              <a:rPr lang="en-US" err="1"/>
              <a:t>uw</a:t>
            </a:r>
            <a:r>
              <a:rPr lang="en-US"/>
              <a:t> kind </a:t>
            </a:r>
            <a:r>
              <a:rPr lang="en-US" err="1"/>
              <a:t>en</a:t>
            </a:r>
            <a:r>
              <a:rPr lang="en-US"/>
              <a:t> u de </a:t>
            </a:r>
            <a:r>
              <a:rPr lang="en-US" err="1"/>
              <a:t>eerste</a:t>
            </a:r>
            <a:r>
              <a:rPr lang="en-US"/>
              <a:t> </a:t>
            </a:r>
            <a:r>
              <a:rPr lang="en-US" err="1"/>
              <a:t>weken</a:t>
            </a:r>
            <a:r>
              <a:rPr lang="en-US"/>
              <a:t> </a:t>
            </a:r>
            <a:r>
              <a:rPr lang="en-US" err="1"/>
              <a:t>ervaren</a:t>
            </a:r>
            <a:r>
              <a:rPr lang="en-US"/>
              <a:t>?</a:t>
            </a:r>
          </a:p>
          <a:p>
            <a:pPr marL="0" indent="0">
              <a:buNone/>
            </a:pPr>
            <a:endParaRPr lang="en-US"/>
          </a:p>
          <a:p>
            <a:pPr>
              <a:buFont typeface="Wingdings" panose="05000000000000000000" pitchFamily="2" charset="2"/>
              <a:buChar char="§"/>
            </a:pPr>
            <a:r>
              <a:rPr lang="en-US" err="1"/>
              <a:t>Vragen</a:t>
            </a:r>
            <a:r>
              <a:rPr lang="en-US"/>
              <a:t>? Tips?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9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Salland Nieuws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76547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>
                <a:latin typeface="Arial"/>
                <a:cs typeface="Arial"/>
              </a:rPr>
              <a:t> Verschijnt regelmatig met informatie over de school. </a:t>
            </a:r>
            <a:endParaRPr lang="nl-NL"/>
          </a:p>
          <a:p>
            <a:pPr marL="0" indent="0">
              <a:buNone/>
            </a:pPr>
            <a:endParaRPr lang="nl-NL"/>
          </a:p>
          <a:p>
            <a:pPr>
              <a:buFont typeface="Wingdings" panose="05000000000000000000" pitchFamily="2" charset="2"/>
              <a:buChar char="§"/>
            </a:pPr>
            <a:r>
              <a:rPr lang="nl-NL"/>
              <a:t> Soms komt de e-mail in uw spam of ongewenste </a:t>
            </a:r>
            <a:r>
              <a:rPr lang="nl-NL" err="1"/>
              <a:t>inbox</a:t>
            </a:r>
            <a:r>
              <a:rPr lang="nl-NL"/>
              <a:t>. </a:t>
            </a:r>
          </a:p>
        </p:txBody>
      </p:sp>
      <p:sp>
        <p:nvSpPr>
          <p:cNvPr id="4" name="AutoShape 2" descr="Afbeeldingsresultaat voor nieuwsbrie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3455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/>
              <a:t>Rooster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err="1"/>
              <a:t>Huiswerk</a:t>
            </a:r>
            <a:endParaRPr lang="en-US"/>
          </a:p>
          <a:p>
            <a:pPr marL="0" indent="0">
              <a:buNone/>
            </a:pPr>
            <a:endParaRPr lang="nl-NL"/>
          </a:p>
          <a:p>
            <a:pPr>
              <a:buFont typeface="Wingdings" panose="05000000000000000000" pitchFamily="2" charset="2"/>
              <a:buChar char="§"/>
            </a:pPr>
            <a:r>
              <a:rPr lang="nl-NL"/>
              <a:t>Verzuim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/>
              <a:t>Cijfers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/>
              <a:t>Boeken/huiswerk vergeten 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Heeft u inmiddels een code ontvangen via de e-mail voor toegang tot SOM?</a:t>
            </a:r>
          </a:p>
        </p:txBody>
      </p:sp>
    </p:spTree>
    <p:extLst>
      <p:ext uri="{BB962C8B-B14F-4D97-AF65-F5344CB8AC3E}">
        <p14:creationId xmlns:p14="http://schemas.microsoft.com/office/powerpoint/2010/main" val="3035827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Ziekte of bijzonder verlof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719159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/>
              <a:t> Bij ziekte graag bellen met school, ook het beter melden graag via de telefoon. </a:t>
            </a:r>
          </a:p>
          <a:p>
            <a:pPr marL="0" indent="0">
              <a:buNone/>
            </a:pPr>
            <a:r>
              <a:rPr lang="en-US"/>
              <a:t>   </a:t>
            </a:r>
            <a:endParaRPr lang="nl-NL"/>
          </a:p>
          <a:p>
            <a:pPr>
              <a:buFont typeface="Wingdings" panose="05000000000000000000" pitchFamily="2" charset="2"/>
              <a:buChar char="§"/>
            </a:pPr>
            <a:r>
              <a:rPr lang="nl-NL"/>
              <a:t> Bijzonder verlof kan aangevraagd worden via </a:t>
            </a:r>
            <a:r>
              <a:rPr lang="nl-NL">
                <a:hlinkClick r:id="rId2"/>
              </a:rPr>
              <a:t>salland@csvvg.eu</a:t>
            </a:r>
            <a:r>
              <a:rPr lang="nl-NL"/>
              <a:t> onder vermelding van bijzonder verlof.  </a:t>
            </a:r>
          </a:p>
        </p:txBody>
      </p:sp>
    </p:spTree>
    <p:extLst>
      <p:ext uri="{BB962C8B-B14F-4D97-AF65-F5344CB8AC3E}">
        <p14:creationId xmlns:p14="http://schemas.microsoft.com/office/powerpoint/2010/main" val="2450045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Ziek naar huis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875" y="1825625"/>
            <a:ext cx="8706633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nl-NL">
                <a:latin typeface="Arial"/>
                <a:cs typeface="Arial"/>
              </a:rPr>
              <a:t>Als uw kind gedurende de dag ziek naar huis gaat, meldt die zich bij de verzuimcoördinator of de informatiebalie. </a:t>
            </a:r>
            <a:endParaRPr lang="nl-NL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>
                <a:latin typeface="Arial"/>
                <a:cs typeface="Arial"/>
              </a:rPr>
              <a:t>Zij </a:t>
            </a:r>
            <a:r>
              <a:rPr lang="en-US" err="1">
                <a:latin typeface="Arial"/>
                <a:cs typeface="Arial"/>
              </a:rPr>
              <a:t>nemen</a:t>
            </a:r>
            <a:r>
              <a:rPr lang="en-US">
                <a:latin typeface="Arial"/>
                <a:cs typeface="Arial"/>
              </a:rPr>
              <a:t> contact op met u </a:t>
            </a:r>
            <a:r>
              <a:rPr lang="en-US" err="1">
                <a:latin typeface="Arial"/>
                <a:cs typeface="Arial"/>
              </a:rPr>
              <a:t>voordat</a:t>
            </a:r>
            <a:r>
              <a:rPr lang="en-US">
                <a:latin typeface="Arial"/>
                <a:cs typeface="Arial"/>
              </a:rPr>
              <a:t> de </a:t>
            </a:r>
            <a:r>
              <a:rPr lang="en-US" err="1">
                <a:latin typeface="Arial"/>
                <a:cs typeface="Arial"/>
              </a:rPr>
              <a:t>leerling</a:t>
            </a:r>
            <a:r>
              <a:rPr lang="en-US">
                <a:latin typeface="Arial"/>
                <a:cs typeface="Arial"/>
              </a:rPr>
              <a:t> de school </a:t>
            </a:r>
            <a:r>
              <a:rPr lang="en-US" err="1">
                <a:latin typeface="Arial"/>
                <a:cs typeface="Arial"/>
              </a:rPr>
              <a:t>verlaat</a:t>
            </a:r>
            <a:r>
              <a:rPr lang="en-US">
                <a:latin typeface="Arial"/>
                <a:cs typeface="Arial"/>
              </a:rPr>
              <a:t>. </a:t>
            </a:r>
            <a:r>
              <a:rPr lang="en-US" err="1">
                <a:latin typeface="Arial"/>
                <a:cs typeface="Arial"/>
              </a:rPr>
              <a:t>Daarnaast</a:t>
            </a:r>
            <a:r>
              <a:rPr lang="en-US">
                <a:latin typeface="Arial"/>
                <a:cs typeface="Arial"/>
              </a:rPr>
              <a:t> </a:t>
            </a:r>
            <a:r>
              <a:rPr lang="en-US" err="1">
                <a:latin typeface="Arial"/>
                <a:cs typeface="Arial"/>
              </a:rPr>
              <a:t>controleren</a:t>
            </a:r>
            <a:r>
              <a:rPr lang="en-US">
                <a:latin typeface="Arial"/>
                <a:cs typeface="Arial"/>
              </a:rPr>
              <a:t> ze of de </a:t>
            </a:r>
            <a:r>
              <a:rPr lang="en-US" err="1">
                <a:latin typeface="Arial"/>
                <a:cs typeface="Arial"/>
              </a:rPr>
              <a:t>leerling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thuis</a:t>
            </a:r>
            <a:r>
              <a:rPr lang="en-US">
                <a:latin typeface="Arial"/>
                <a:cs typeface="Arial"/>
              </a:rPr>
              <a:t> is </a:t>
            </a:r>
            <a:r>
              <a:rPr lang="en-US" err="1">
                <a:latin typeface="Arial"/>
                <a:cs typeface="Arial"/>
              </a:rPr>
              <a:t>aangekomen</a:t>
            </a:r>
            <a:r>
              <a:rPr lang="en-US">
                <a:latin typeface="Arial"/>
                <a:cs typeface="Arial"/>
              </a:rPr>
              <a:t>. </a:t>
            </a:r>
            <a:endParaRPr lang="en-US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>
                <a:latin typeface="Arial"/>
                <a:cs typeface="Arial"/>
              </a:rPr>
              <a:t>Bij het naar huis gaan krijgt uw kind een briefje mee die u moet invullen.</a:t>
            </a:r>
            <a:endParaRPr lang="nl-NL"/>
          </a:p>
          <a:p>
            <a:pPr marL="0" indent="0">
              <a:buNone/>
            </a:pPr>
            <a:endParaRPr lang="nl-NL">
              <a:latin typeface="Arial"/>
              <a:cs typeface="Arial"/>
            </a:endParaRPr>
          </a:p>
          <a:p>
            <a:pPr marL="0" indent="0">
              <a:buNone/>
            </a:pPr>
            <a:r>
              <a:rPr lang="nl-NL">
                <a:latin typeface="Arial"/>
                <a:cs typeface="Arial"/>
              </a:rPr>
              <a:t>Als uw kind weer naar school komt, moet het briefje weer ingeleverd worden. 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3702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F38857B7ED6940B75A250241ABA510" ma:contentTypeVersion="15" ma:contentTypeDescription="Create a new document." ma:contentTypeScope="" ma:versionID="3d9108b31f76d6e7528d520a09bcd6f6">
  <xsd:schema xmlns:xsd="http://www.w3.org/2001/XMLSchema" xmlns:xs="http://www.w3.org/2001/XMLSchema" xmlns:p="http://schemas.microsoft.com/office/2006/metadata/properties" xmlns:ns2="3cdf90c2-112c-4365-a5e0-feeb4d59a35c" xmlns:ns3="21aced59-0390-4f75-ba35-04448981fe13" targetNamespace="http://schemas.microsoft.com/office/2006/metadata/properties" ma:root="true" ma:fieldsID="bb1f9ec1a4fa601180bd3ec3b71c4ecd" ns2:_="" ns3:_="">
    <xsd:import namespace="3cdf90c2-112c-4365-a5e0-feeb4d59a35c"/>
    <xsd:import namespace="21aced59-0390-4f75-ba35-04448981fe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f90c2-112c-4365-a5e0-feeb4d59a3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2494c9c-40d9-465b-b677-274a1e9dff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aced59-0390-4f75-ba35-04448981fe1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73008ab-4ab5-4445-9980-4b182597dca8}" ma:internalName="TaxCatchAll" ma:showField="CatchAllData" ma:web="21aced59-0390-4f75-ba35-04448981fe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cdf90c2-112c-4365-a5e0-feeb4d59a35c">
      <Terms xmlns="http://schemas.microsoft.com/office/infopath/2007/PartnerControls"/>
    </lcf76f155ced4ddcb4097134ff3c332f>
    <TaxCatchAll xmlns="21aced59-0390-4f75-ba35-04448981fe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A0B02B-A72A-4C54-8577-83CFC869E42B}">
  <ds:schemaRefs>
    <ds:schemaRef ds:uri="21aced59-0390-4f75-ba35-04448981fe13"/>
    <ds:schemaRef ds:uri="3cdf90c2-112c-4365-a5e0-feeb4d59a35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5AC0AE3-5135-48A1-B2CB-F2C98DCD84EB}">
  <ds:schemaRefs>
    <ds:schemaRef ds:uri="21aced59-0390-4f75-ba35-04448981fe13"/>
    <ds:schemaRef ds:uri="3cdf90c2-112c-4365-a5e0-feeb4d59a35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CCD6383-CC34-4BD7-9457-F649E4B80C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17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Office-thema</vt:lpstr>
      <vt:lpstr>Welkom op de ouderavond van klas 1</vt:lpstr>
      <vt:lpstr>Opening </vt:lpstr>
      <vt:lpstr>Wat gaan we doen? </vt:lpstr>
      <vt:lpstr>Vakken</vt:lpstr>
      <vt:lpstr>Hoe waren de eerste weken? </vt:lpstr>
      <vt:lpstr>Salland Nieuws</vt:lpstr>
      <vt:lpstr>SOM</vt:lpstr>
      <vt:lpstr>Ziekte of bijzonder verlof </vt:lpstr>
      <vt:lpstr>Ziek naar huis</vt:lpstr>
      <vt:lpstr>Verwachtingen van elkaar</vt:lpstr>
      <vt:lpstr>Gesprekken op school</vt:lpstr>
      <vt:lpstr>LOB-lessen *</vt:lpstr>
      <vt:lpstr>Hoe overleef ik de brugklas van mijn kind ;)</vt:lpstr>
      <vt:lpstr>Hoe overleef ik het huiswerk van mijn kind ;) </vt:lpstr>
      <vt:lpstr>Voor de agenda..</vt:lpstr>
      <vt:lpstr>Voor ons..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Laura Nauta</dc:creator>
  <cp:revision>123</cp:revision>
  <dcterms:created xsi:type="dcterms:W3CDTF">2017-05-29T10:29:24Z</dcterms:created>
  <dcterms:modified xsi:type="dcterms:W3CDTF">2023-09-19T13:47:34Z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0x010100F8F38857B7ED6940B75A250241ABA510</vt:lpwstr>
  </property>
</Properties>
</file>