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3" r:id="rId2"/>
    <p:sldMasterId id="2147483685" r:id="rId3"/>
  </p:sldMasterIdLst>
  <p:notesMasterIdLst>
    <p:notesMasterId r:id="rId25"/>
  </p:notesMasterIdLst>
  <p:handoutMasterIdLst>
    <p:handoutMasterId r:id="rId26"/>
  </p:handoutMasterIdLst>
  <p:sldIdLst>
    <p:sldId id="333" r:id="rId4"/>
    <p:sldId id="258" r:id="rId5"/>
    <p:sldId id="326" r:id="rId6"/>
    <p:sldId id="1201" r:id="rId7"/>
    <p:sldId id="349" r:id="rId8"/>
    <p:sldId id="328" r:id="rId9"/>
    <p:sldId id="318" r:id="rId10"/>
    <p:sldId id="315" r:id="rId11"/>
    <p:sldId id="323" r:id="rId12"/>
    <p:sldId id="1199" r:id="rId13"/>
    <p:sldId id="317" r:id="rId14"/>
    <p:sldId id="343" r:id="rId15"/>
    <p:sldId id="309" r:id="rId16"/>
    <p:sldId id="1198" r:id="rId17"/>
    <p:sldId id="355" r:id="rId18"/>
    <p:sldId id="359" r:id="rId19"/>
    <p:sldId id="271" r:id="rId20"/>
    <p:sldId id="357" r:id="rId21"/>
    <p:sldId id="277" r:id="rId22"/>
    <p:sldId id="356" r:id="rId23"/>
    <p:sldId id="310" r:id="rId24"/>
  </p:sldIdLst>
  <p:sldSz cx="12192000" cy="6858000"/>
  <p:notesSz cx="6808788" cy="994092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3300"/>
    <a:srgbClr val="FFFF00"/>
    <a:srgbClr val="00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>
      <p:cViewPr varScale="1">
        <p:scale>
          <a:sx n="79" d="100"/>
          <a:sy n="79" d="100"/>
        </p:scale>
        <p:origin x="139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56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32" y="0"/>
            <a:ext cx="2949556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53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9"/>
            <a:ext cx="2949556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53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32" y="9443799"/>
            <a:ext cx="2949556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96AF9C-4550-48C0-B287-F8C9063462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05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56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12" y="0"/>
            <a:ext cx="2949555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3098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2" y="4721899"/>
            <a:ext cx="5446706" cy="44741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200"/>
            <a:ext cx="2949556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12" y="9442200"/>
            <a:ext cx="2949555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718C7C-D123-4925-884D-73F5DFB688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14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9F70B42-64E8-41B2-98D6-DF0CC79AB665}" type="slidenum">
              <a:rPr lang="nl-NL" altLang="nl-NL" sz="1200"/>
              <a:pPr/>
              <a:t>2</a:t>
            </a:fld>
            <a:endParaRPr lang="nl-NL" altLang="nl-NL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0CCA48A-E8A9-4824-889D-EBCF501063D8}" type="slidenum">
              <a:rPr lang="nl-NL" altLang="nl-NL" sz="1200"/>
              <a:pPr/>
              <a:t>17</a:t>
            </a:fld>
            <a:endParaRPr lang="nl-NL" altLang="nl-NL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8C3634E-95E0-438C-982C-01EE1BB29896}" type="slidenum">
              <a:rPr lang="nl-NL" altLang="nl-NL" sz="1200"/>
              <a:pPr/>
              <a:t>19</a:t>
            </a:fld>
            <a:endParaRPr lang="nl-NL" altLang="nl-NL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525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29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3275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0475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7675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4875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075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1052F5-9042-475B-8E32-41DA5E541C52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6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B5688EF-7A32-4334-A03D-59B10AFD570B}" type="slidenum">
              <a:rPr lang="nl-NL" altLang="nl-NL" sz="1200"/>
              <a:pPr/>
              <a:t>21</a:t>
            </a:fld>
            <a:endParaRPr lang="nl-NL" alt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E015EC5-0322-4597-9445-E4EB37904F87}" type="slidenum">
              <a:rPr lang="nl-NL" altLang="nl-NL" sz="1200"/>
              <a:pPr/>
              <a:t>3</a:t>
            </a:fld>
            <a:endParaRPr lang="nl-NL" altLang="nl-NL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7A3C5E3-60F1-4FC7-A107-739E5335011E}" type="slidenum">
              <a:rPr lang="nl-NL" altLang="nl-NL" sz="1200"/>
              <a:pPr/>
              <a:t>5</a:t>
            </a:fld>
            <a:endParaRPr lang="nl-NL" altLang="nl-NL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279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0A41938-80A3-49AE-957C-0F8DC15F062C}" type="slidenum">
              <a:rPr lang="nl-NL" altLang="nl-NL" sz="1200"/>
              <a:pPr/>
              <a:t>7</a:t>
            </a:fld>
            <a:endParaRPr lang="nl-NL" altLang="nl-NL" sz="1200"/>
          </a:p>
        </p:txBody>
      </p:sp>
      <p:sp>
        <p:nvSpPr>
          <p:cNvPr id="5120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6125"/>
            <a:ext cx="6629400" cy="3729038"/>
          </a:xfrm>
          <a:ln/>
        </p:spPr>
      </p:sp>
      <p:sp>
        <p:nvSpPr>
          <p:cNvPr id="5120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nl-NL"/>
              <a:t>En we zagen te vaak dat keuzes op de volgende manier werden gemaakt</a:t>
            </a:r>
            <a:endParaRPr lang="nl-NL" altLang="nl-NL"/>
          </a:p>
        </p:txBody>
      </p:sp>
      <p:sp>
        <p:nvSpPr>
          <p:cNvPr id="51205" name="Tijdelijke aanduiding voor dianummer 3"/>
          <p:cNvSpPr txBox="1">
            <a:spLocks noGrp="1"/>
          </p:cNvSpPr>
          <p:nvPr/>
        </p:nvSpPr>
        <p:spPr bwMode="auto">
          <a:xfrm>
            <a:off x="3857612" y="9442200"/>
            <a:ext cx="2949555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9" tIns="46140" rIns="92279" bIns="46140" anchor="b"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fld id="{82713B66-3E0C-4407-9EAF-F410CB6C32E4}" type="slidenum">
              <a:rPr lang="nl-NL" altLang="nl-NL" sz="1200"/>
              <a:pPr algn="r" eaLnBrk="1" hangingPunct="1"/>
              <a:t>7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036A39C-477B-4841-A69D-336D598AECE4}" type="slidenum">
              <a:rPr lang="nl-NL" altLang="nl-NL" sz="1200"/>
              <a:pPr/>
              <a:t>8</a:t>
            </a:fld>
            <a:endParaRPr lang="nl-NL" altLang="nl-NL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357A9F1-B5BF-43A4-9BD3-FF9A1A94E6F1}" type="slidenum">
              <a:rPr lang="nl-NL" altLang="nl-NL" sz="1200"/>
              <a:pPr/>
              <a:t>9</a:t>
            </a:fld>
            <a:endParaRPr lang="nl-NL" altLang="nl-NL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44583E5-91F6-45D1-BC30-65D7AC42DA06}" type="slidenum">
              <a:rPr lang="nl-NL" altLang="nl-NL" sz="1200"/>
              <a:pPr/>
              <a:t>11</a:t>
            </a:fld>
            <a:endParaRPr lang="nl-NL" altLang="nl-NL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82E8906-1280-45D0-A330-75B2E115B863}" type="slidenum">
              <a:rPr lang="nl-NL" altLang="nl-NL" sz="1200">
                <a:solidFill>
                  <a:prstClr val="black"/>
                </a:solidFill>
              </a:rPr>
              <a:pPr/>
              <a:t>12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DA55D13-EFA8-4E19-8C32-6E4F31E9EF32}" type="slidenum">
              <a:rPr lang="nl-NL" altLang="nl-NL" sz="1200"/>
              <a:pPr/>
              <a:t>13</a:t>
            </a:fld>
            <a:endParaRPr lang="nl-NL" altLang="nl-NL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00A08-66B3-4BB4-B9E1-A0CC870EE8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57557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6C0C-0F27-485E-A5D3-FA714837F4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64961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0C76-D102-4277-AA5A-5E520DD062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9750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89507-66C7-4036-B442-635B4FC8263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16714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E4B4-54BE-48B3-8B84-7322DAE2EC8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485177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AAF5-4114-4DF8-9B85-7D88B3C7498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8914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FC9F-B458-497B-9070-B16AE308275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398661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4286F-949D-4291-AFFF-9C539588AAC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94638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EE45-C03E-4E53-A7C4-2DC0B370DC2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263327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C891-0712-453B-8785-59185F20A0D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15166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70066-68AA-4E46-AA62-DCFD93344E1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89594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4938A-C73C-4E3E-82CB-AB64176EEA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74033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1DA3-51C9-466D-B02D-54D181B489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229279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C533-01F2-4904-AC2C-BA4F4CF822C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910175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3377-3CF8-4454-851E-25C2EE71F09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137253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93495"/>
            <a:ext cx="9144000" cy="2045368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38863"/>
            <a:ext cx="9144000" cy="115503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ondertitelstijl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855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25642"/>
            <a:ext cx="10515600" cy="106504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528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rgbClr val="A52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831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10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C900-ADA6-4691-8A15-8A3A094FD480}" type="datetimeFigureOut">
              <a:rPr lang="nl-NL"/>
              <a:pPr>
                <a:defRPr/>
              </a:pPr>
              <a:t>19-9-2023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0DB619F-756C-4F54-8925-D4A1C51DE1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71356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2757"/>
                </a:solidFill>
              </a:defRPr>
            </a:lvl1pPr>
            <a:lvl2pPr>
              <a:defRPr sz="3200">
                <a:solidFill>
                  <a:srgbClr val="2D2757"/>
                </a:solidFill>
              </a:defRPr>
            </a:lvl2pPr>
            <a:lvl3pPr>
              <a:defRPr sz="3200">
                <a:solidFill>
                  <a:srgbClr val="2D2757"/>
                </a:solidFill>
              </a:defRPr>
            </a:lvl3pPr>
            <a:lvl4pPr>
              <a:defRPr sz="3200">
                <a:solidFill>
                  <a:srgbClr val="2D2757"/>
                </a:solidFill>
              </a:defRPr>
            </a:lvl4pPr>
            <a:lvl5pPr>
              <a:defRPr sz="3200">
                <a:solidFill>
                  <a:srgbClr val="2D2757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8840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74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0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5CF0D-E885-491A-8CAA-A28B56C699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624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4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D2ADB-B97D-48F5-B1DE-F8343369FA50}" type="datetimeFigureOut">
              <a:rPr lang="nl-NL"/>
              <a:pPr>
                <a:defRPr/>
              </a:pPr>
              <a:t>19-9-2023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7DF683-3F23-4CC8-ABD5-6364596D4D4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4179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8AA12-518C-4841-89A6-6BA237E180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9204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C9A2-D321-4548-A6BD-7D8B32B502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1158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C9760-D854-41BF-A294-1B5953302A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9351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4BF1C-7A40-448E-9689-641BF068C6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2721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F492-80CE-43C6-96E0-6C5192C5BC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1226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4E95-0240-4CE8-B2C2-ACC46EBFFF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8317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42CAD7-0BC4-4DCC-8E86-2EAE4C4314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AF7A3A-210A-40C5-A572-DCCC9D32DB1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878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  <a:endParaRPr lang="nl-NL" altLang="nl-NL"/>
          </a:p>
        </p:txBody>
      </p:sp>
      <p:sp>
        <p:nvSpPr>
          <p:cNvPr id="409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621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F581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d.n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o.n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zoekmbo.nl/" TargetMode="Externa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o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2208923" y="378842"/>
            <a:ext cx="7772400" cy="1347787"/>
          </a:xfrm>
        </p:spPr>
        <p:txBody>
          <a:bodyPr/>
          <a:lstStyle/>
          <a:p>
            <a:r>
              <a:rPr lang="nl-NL" altLang="nl-NL" sz="54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WELKOM</a:t>
            </a:r>
            <a:r>
              <a:rPr lang="nl-NL" altLang="nl-NL" sz="5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051" name="Tijdelijke aanduiding voor inhoud 2"/>
          <p:cNvSpPr>
            <a:spLocks noGrp="1"/>
          </p:cNvSpPr>
          <p:nvPr>
            <p:ph idx="1"/>
          </p:nvPr>
        </p:nvSpPr>
        <p:spPr>
          <a:xfrm>
            <a:off x="2209800" y="1124744"/>
            <a:ext cx="7772400" cy="4971259"/>
          </a:xfrm>
        </p:spPr>
        <p:txBody>
          <a:bodyPr/>
          <a:lstStyle/>
          <a:p>
            <a:pPr algn="ctr">
              <a:buFontTx/>
              <a:buNone/>
            </a:pPr>
            <a:endParaRPr lang="nl-NL" altLang="nl-NL" sz="44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nl-NL" alt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op de OUDERAVOND</a:t>
            </a:r>
          </a:p>
          <a:p>
            <a:pPr algn="ctr">
              <a:buFontTx/>
              <a:buNone/>
            </a:pPr>
            <a:r>
              <a:rPr lang="nl-NL" alt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van KLAS 4 BB/KB</a:t>
            </a:r>
            <a:br>
              <a:rPr lang="nl-NL" altLang="nl-NL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  <a:b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l-N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I. Barmentloo - de Boer, </a:t>
            </a:r>
            <a:r>
              <a:rPr kumimoji="0" lang="en-US" altLang="nl-NL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decaan</a:t>
            </a:r>
            <a:endParaRPr kumimoji="0" lang="en-US" altLang="nl-NL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nl-NL" altLang="nl-NL" sz="4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77BF4-2FDF-409E-19E2-ED3AD79F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8421960" cy="1143000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Mogelijkheden na het Vmbo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A273A8-846F-3720-107B-B3591FAB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60848"/>
            <a:ext cx="10363200" cy="4035152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Mbo niveau 2, 3 of 4 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Bij géén diploma niveau 1: Entree-onderwijs.</a:t>
            </a:r>
          </a:p>
          <a:p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Meer info straks hierover bij de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leerlingcoach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7994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209803" y="609603"/>
            <a:ext cx="4886325" cy="5534025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20% van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leerlingen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verandert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studiekeuze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het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eerste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7" name="Picture 2" descr="http://www.zapgeneratie.nl/wp-content/uploads/2009/02/kieze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8" y="1143003"/>
            <a:ext cx="33575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07104" y="260648"/>
            <a:ext cx="6473272" cy="720080"/>
          </a:xfrm>
        </p:spPr>
        <p:txBody>
          <a:bodyPr/>
          <a:lstStyle/>
          <a:p>
            <a:r>
              <a:rPr lang="nl-NL" altLang="nl-NL" sz="6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keuzeproces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27448" y="1052736"/>
            <a:ext cx="10009112" cy="5195665"/>
          </a:xfrm>
        </p:spPr>
        <p:txBody>
          <a:bodyPr/>
          <a:lstStyle/>
          <a:p>
            <a:pPr algn="l"/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Fase 1: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Oriënteren</a:t>
            </a:r>
            <a:b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nl-NL" altLang="nl-NL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o.a. testen maken, filmpjes kijken, onderwijsbeurs, lijstjes</a:t>
            </a:r>
            <a:b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maken, keuzevakken volgen, algemene voorlichting bezoeken</a:t>
            </a:r>
          </a:p>
          <a:p>
            <a:pPr algn="l"/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Fase 2: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Verkennen</a:t>
            </a:r>
            <a:b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o.a. open dagen bezoeken, informatie opzoeken, ouders </a:t>
            </a:r>
            <a:b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raadplegen, gesprekken, vergelijken, wat kun je ermee in de toekomst</a:t>
            </a:r>
          </a:p>
          <a:p>
            <a:pPr algn="l"/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Fase 3: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Verdiepen</a:t>
            </a:r>
          </a:p>
          <a:p>
            <a:pPr algn="l"/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o.a. meelopen op de opleiding, beroepenonderzoek,</a:t>
            </a:r>
            <a:b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kritisch zijn/ past de opleiding bij mij?, we school?</a:t>
            </a:r>
            <a:b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Fase 4: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knoop doorhakken </a:t>
            </a:r>
            <a:b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o.a. laatste doorslaggevende LOB-gesprek, aanmelden,</a:t>
            </a:r>
            <a:b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MBO-check, intake  oefenen.</a:t>
            </a:r>
          </a:p>
        </p:txBody>
      </p:sp>
      <p:pic>
        <p:nvPicPr>
          <p:cNvPr id="2" name="Afbeelding 1" descr="Het studiekeuzeproces – Decanen">
            <a:extLst>
              <a:ext uri="{FF2B5EF4-FFF2-40B4-BE49-F238E27FC236}">
                <a16:creationId xmlns:a16="http://schemas.microsoft.com/office/drawing/2014/main" id="{BD8CFC67-C919-F01A-7CE8-13D8F87AB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435879"/>
            <a:ext cx="295232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1189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76672"/>
            <a:ext cx="10363200" cy="1152128"/>
          </a:xfrm>
        </p:spPr>
        <p:txBody>
          <a:bodyPr/>
          <a:lstStyle/>
          <a:p>
            <a:r>
              <a:rPr lang="en-US" altLang="nl-NL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altLang="nl-NL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leerplichtwet</a:t>
            </a:r>
            <a:endParaRPr lang="nl-NL" altLang="nl-NL" sz="48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8841"/>
            <a:ext cx="7772400" cy="4535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Wat staat er in ?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 tot je 18</a:t>
            </a:r>
            <a:r>
              <a:rPr lang="nl-NL" altLang="nl-NL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naar school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 behalen van een startkwalificatie.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 (Mbo-2, Havo of Vwo) 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Mogelijkheden in Mbo: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- 5 dagen per week naar school (BOL)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 combinatie van leren en werken (BBL)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D0FB2-5A09-97EE-B334-BF003C49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080120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 regel je de aanmelding?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2D65B-F04A-7367-B6D1-4CEBE62DA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484784"/>
            <a:ext cx="10513168" cy="4611216"/>
          </a:xfrm>
        </p:spPr>
        <p:txBody>
          <a:bodyPr/>
          <a:lstStyle/>
          <a:p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Vóór 1 april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bij bijzondere opleidingen eerder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de website van de Mbo &gt; gewenste opleiding &gt; aanmelden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mag je voor meerder opleidingen aanmelden. Wel afmelden als je weet dat je de opleiding niet gaat doen.</a:t>
            </a:r>
          </a:p>
          <a:p>
            <a:r>
              <a:rPr lang="nl-NL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DigiD</a:t>
            </a: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nodig </a:t>
            </a:r>
            <a:b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ruim een maand van tevoren aanvragen via 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www.digid.nl</a:t>
            </a:r>
            <a:b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alleen als je geen BSN-nummer hebt kan het anders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op extra toelatingseisen en max. aantal studenten (=</a:t>
            </a:r>
            <a:r>
              <a:rPr lang="nl-N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numerus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fixus). Dan eerder aanmelden.</a:t>
            </a:r>
          </a:p>
        </p:txBody>
      </p:sp>
    </p:spTree>
    <p:extLst>
      <p:ext uri="{BB962C8B-B14F-4D97-AF65-F5344CB8AC3E}">
        <p14:creationId xmlns:p14="http://schemas.microsoft.com/office/powerpoint/2010/main" val="2009106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0" y="476672"/>
            <a:ext cx="7772400" cy="72008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 op het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Toelatingsrecht</a:t>
            </a:r>
            <a:endParaRPr lang="nl-NL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424" y="1340768"/>
            <a:ext cx="8928992" cy="4755232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leerlingen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moeten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worden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toegelaten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tot de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Mbo-opleiding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keuze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Ze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moeten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voldoen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toelatingseisen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deelnemen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kennismakingsactiviteit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/>
          </a:p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Uitzonderingen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opleidingen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waar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speciale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toelatingseisen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gelden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opleidingen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numerus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fixus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Bindend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studieadvies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eerste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leerjaar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(BSA)</a:t>
            </a:r>
          </a:p>
        </p:txBody>
      </p:sp>
    </p:spTree>
    <p:extLst>
      <p:ext uri="{BB962C8B-B14F-4D97-AF65-F5344CB8AC3E}">
        <p14:creationId xmlns:p14="http://schemas.microsoft.com/office/powerpoint/2010/main" val="15193274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84032-A725-C5E3-4E49-91AFC11E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587152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Financiën: Hoe betaal je de studie?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0B844-A318-F277-616F-DF920E76F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412776"/>
            <a:ext cx="10582200" cy="4683224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 18 jaar: Studenten kunnen een </a:t>
            </a: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OV-reisproduct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aanvragen. </a:t>
            </a:r>
            <a:b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 </a:t>
            </a: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www.duo.nl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(duurt 3 maanden) dus in mei/juni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Vanaf 18 jaar is er ook:</a:t>
            </a:r>
            <a:b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een basisbeurs</a:t>
            </a:r>
            <a:b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aanvullende beurs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</a:t>
            </a:r>
            <a:r>
              <a:rPr lang="nl-N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 en 2 is bovenstaande een gift. Op </a:t>
            </a:r>
            <a:r>
              <a:rPr lang="nl-N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3 en 4 een lening. Deze wordt omgezet in een gift na behalen diploma)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Vanaf 18 jaar is en studentenlening is mogelijk. Wel altijd terugbetalen.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 voor meer informatie: ouder- informatieboekje</a:t>
            </a:r>
            <a:b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395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99656" y="116633"/>
            <a:ext cx="6552727" cy="936104"/>
          </a:xfrm>
        </p:spPr>
        <p:txBody>
          <a:bodyPr/>
          <a:lstStyle/>
          <a:p>
            <a:r>
              <a:rPr lang="nl-NL" altLang="nl-NL" b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doet de school?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448" y="908720"/>
            <a:ext cx="10081120" cy="5688933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“Hallo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” les door de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decaan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(sept.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okt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Bezoek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Onderwijsbeurs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Zwolle op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 6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oktober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Lob-gesprekken met </a:t>
            </a:r>
            <a:r>
              <a:rPr lang="nl-NL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leerlingcoach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/ Lob-begeleider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indien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nodig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decaan</a:t>
            </a:r>
            <a:endParaRPr lang="en-US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Keuzebegeleidingslessen door de </a:t>
            </a:r>
            <a:r>
              <a:rPr lang="nl-NL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leerlingcoach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Profielwerkstuk- en Lob-begeleiding </a:t>
            </a: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Begeleiden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opgave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meeloopdagen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vanaf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okt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Decanenkast met folders: Informatie over opleidingen/open dagen / meeloopdagen. Posters opleidingen op buitenkant lift in de hal.</a:t>
            </a: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Interessetesten (zie informatieboekje)</a:t>
            </a: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De school meldt de leerling </a:t>
            </a:r>
            <a:r>
              <a:rPr lang="nl-NL" altLang="nl-NL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aan. Dit moet vóór 1 april 2024 (soms eerder: auditie, test, portfolio)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>
          <a:xfrm>
            <a:off x="1847528" y="625475"/>
            <a:ext cx="9506272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nl-NL" sz="4800" b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Meelopen</a:t>
            </a:r>
            <a:r>
              <a:rPr lang="en-US" altLang="nl-NL" sz="4800" b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het </a:t>
            </a:r>
            <a:r>
              <a:rPr lang="en-US" altLang="nl-NL" sz="4800" b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r>
              <a:rPr lang="en-US" altLang="nl-NL" sz="4800" b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 of 3 </a:t>
            </a:r>
            <a:r>
              <a:rPr lang="en-US" altLang="nl-NL" sz="4800" b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keer</a:t>
            </a:r>
            <a:r>
              <a:rPr lang="en-US" altLang="nl-NL" sz="4800" b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altLang="nl-NL" sz="4800" b="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>
          <a:xfrm>
            <a:off x="2209800" y="1557338"/>
            <a:ext cx="8278688" cy="46085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altLang="nl-NL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www.bezoekmbo.nl</a:t>
            </a: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 Drenthe college, Alfa Groningen, Noorderpoort,</a:t>
            </a:r>
            <a:b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 Menso Alting en AOC Terra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altLang="nl-NL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www.meelopenmbo.nl</a:t>
            </a:r>
            <a:endParaRPr lang="nl-NL" altLang="nl-NL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Alfa Hoogeveen, </a:t>
            </a:r>
            <a:r>
              <a:rPr lang="nl-NL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Deltion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Zwolle, Landstede</a:t>
            </a:r>
            <a:b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 Zwolle en Drenthe college Meppel</a:t>
            </a:r>
            <a:b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Zelf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regelen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vanaf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oktober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Doorgeven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op school.</a:t>
            </a: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1536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7" y="188641"/>
            <a:ext cx="8064896" cy="576063"/>
          </a:xfrm>
        </p:spPr>
        <p:txBody>
          <a:bodyPr/>
          <a:lstStyle/>
          <a:p>
            <a:r>
              <a:rPr lang="nl-NL" altLang="nl-NL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kunt  u doen?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440" y="764704"/>
            <a:ext cx="10873208" cy="5832947"/>
          </a:xfrm>
          <a:noFill/>
        </p:spPr>
        <p:txBody>
          <a:bodyPr/>
          <a:lstStyle/>
          <a:p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Aansluiten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waar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kind zit in het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keuzeproces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Vraag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kind wat u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kunt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kind</a:t>
            </a:r>
          </a:p>
          <a:p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Samen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dagen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bezoeken</a:t>
            </a:r>
            <a:b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komt een opendagen kalender op website van de school</a:t>
            </a:r>
            <a:endParaRPr lang="en-US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Meelopen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op het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Havo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stimuleren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kind om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zich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op te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geven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Gesprek met zoon/dochter</a:t>
            </a:r>
          </a:p>
          <a:p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Contact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opnemen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leerlingcoach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decaan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u er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uitkomt</a:t>
            </a:r>
            <a:endParaRPr lang="en-US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Gesprek aanvragen op school als het nodig is.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Helpen met: “Op tijd aanmelden”.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Helpen met aanvragen OV-reisproduct bij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www.duo.nl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(duurt 3 </a:t>
            </a:r>
            <a:r>
              <a:rPr lang="nl-NL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mnd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421960" cy="720080"/>
          </a:xfrm>
        </p:spPr>
        <p:txBody>
          <a:bodyPr/>
          <a:lstStyle/>
          <a:p>
            <a:r>
              <a:rPr lang="nl-NL" altLang="nl-NL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383" y="1052736"/>
            <a:ext cx="8852520" cy="5184576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Loopbaan Oriëntatie en Begeleiding (LOB) in Vmbo 4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Doel LOB dit schooljaar 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Aanmelden 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OC &amp;W, welke wetten zijn er op dit gebied?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Kiezen en het tienerbrein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Na het Vmbo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Financiën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Wat doen wij? 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Wat kunt u doen?</a:t>
            </a:r>
          </a:p>
          <a:p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LOB in het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Toetsing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Afsluiting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982663" y="188913"/>
            <a:ext cx="8208962" cy="863600"/>
          </a:xfrm>
        </p:spPr>
        <p:txBody>
          <a:bodyPr/>
          <a:lstStyle/>
          <a:p>
            <a:r>
              <a:rPr lang="en-US" altLang="nl-NL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 en het </a:t>
            </a:r>
            <a:r>
              <a:rPr lang="en-US" altLang="nl-NL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en-US" altLang="nl-NL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altLang="nl-NL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Toetsing</a:t>
            </a:r>
            <a:r>
              <a:rPr lang="en-US" altLang="nl-NL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altLang="nl-NL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Afsluiting</a:t>
            </a:r>
            <a:r>
              <a:rPr lang="en-US" altLang="nl-NL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(PTA)</a:t>
            </a:r>
            <a:endParaRPr lang="nl-NL" altLang="nl-NL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23888" y="1340768"/>
            <a:ext cx="9648576" cy="4464720"/>
          </a:xfrm>
        </p:spPr>
        <p:txBody>
          <a:bodyPr/>
          <a:lstStyle/>
          <a:p>
            <a:pPr>
              <a:defRPr/>
            </a:pP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activiteiten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LOB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gesprekken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worden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door de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leerling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bijgehouden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in het 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digitaal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loopbaandossier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moet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naar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behoren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ingevuld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Leerling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loopt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maakt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stageopdrachten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Leerlingen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maken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profielwerkstuk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beroepenonderzoek</a:t>
            </a:r>
            <a:endParaRPr lang="en-US" alt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Leerling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voert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LOB-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gesprekken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over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LOB-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traject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ontwikkelt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zo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loopbaancompetenties</a:t>
            </a:r>
            <a:endParaRPr lang="en-US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LOB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moet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voldoende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het examen te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kunnen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deelnemen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FontTx/>
              <a:buNone/>
              <a:defRPr/>
            </a:pPr>
            <a:endParaRPr lang="en-US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42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41438"/>
            <a:ext cx="7772400" cy="1008062"/>
          </a:xfrm>
        </p:spPr>
        <p:txBody>
          <a:bodyPr/>
          <a:lstStyle/>
          <a:p>
            <a:r>
              <a:rPr lang="nl-NL" altLang="nl-NL" sz="36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 u thuis  en heeft u nog vragen?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924178"/>
            <a:ext cx="7772400" cy="3171825"/>
          </a:xfrm>
        </p:spPr>
        <p:txBody>
          <a:bodyPr/>
          <a:lstStyle/>
          <a:p>
            <a:pPr algn="ctr">
              <a:buFontTx/>
              <a:buNone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U kunt voor vragen en afspraken mailen naar</a:t>
            </a:r>
            <a:b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mevr. I. Barmentloo-de Boer  </a:t>
            </a:r>
          </a:p>
          <a:p>
            <a:pPr algn="ctr">
              <a:buFontTx/>
              <a:buNone/>
            </a:pPr>
            <a:r>
              <a:rPr lang="nl-NL" altLang="nl-NL" sz="6000" dirty="0">
                <a:latin typeface="Calibri" panose="020F0502020204030204" pitchFamily="34" charset="0"/>
                <a:cs typeface="Calibri" panose="020F0502020204030204" pitchFamily="34" charset="0"/>
              </a:rPr>
              <a:t>bao@csvvg.eu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764704"/>
            <a:ext cx="10009112" cy="936104"/>
          </a:xfrm>
        </p:spPr>
        <p:txBody>
          <a:bodyPr/>
          <a:lstStyle/>
          <a:p>
            <a:r>
              <a:rPr lang="en-US" altLang="nl-NL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altLang="nl-NL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belangrijkste</a:t>
            </a:r>
            <a:r>
              <a:rPr lang="en-US" altLang="nl-NL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doel</a:t>
            </a:r>
            <a:r>
              <a:rPr lang="en-US" altLang="nl-NL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LOB </a:t>
            </a:r>
            <a:r>
              <a:rPr lang="en-US" altLang="nl-NL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en-US" altLang="nl-NL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schooljaar</a:t>
            </a:r>
            <a:r>
              <a:rPr lang="en-US" altLang="nl-NL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altLang="nl-NL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sz="48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916832"/>
            <a:ext cx="9648626" cy="4179168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 </a:t>
            </a:r>
            <a:r>
              <a:rPr lang="en-US" altLang="nl-NL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keuze</a:t>
            </a:r>
            <a:r>
              <a:rPr lang="en-US" alt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voor</a:t>
            </a:r>
            <a:r>
              <a:rPr lang="en-US" alt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een</a:t>
            </a:r>
            <a:r>
              <a:rPr lang="en-US" alt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vervolgopleiding</a:t>
            </a:r>
            <a:r>
              <a:rPr lang="en-US" alt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</a:t>
            </a:r>
            <a:r>
              <a:rPr lang="en-US" altLang="nl-NL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Mbo</a:t>
            </a:r>
            <a:r>
              <a:rPr lang="en-US" alt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of </a:t>
            </a:r>
            <a:r>
              <a:rPr lang="en-US" altLang="nl-NL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Havo</a:t>
            </a:r>
            <a:r>
              <a:rPr lang="en-US" alt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  <a:br>
              <a:rPr lang="en-US" alt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Vóór 1 april  aanmelden bij een Mbo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Iedereen moet dit zelf regelen! </a:t>
            </a:r>
            <a:br>
              <a:rPr lang="nl-NL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140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4294967295"/>
          </p:nvPr>
        </p:nvSpPr>
        <p:spPr>
          <a:xfrm>
            <a:off x="0" y="1484313"/>
            <a:ext cx="7772400" cy="4537075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  <a:defRPr/>
            </a:pPr>
            <a:endParaRPr lang="nl-NL" sz="2400" b="1" kern="12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60648"/>
            <a:ext cx="76327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67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eblog.dederdebelg.be/grafix/newgrafix/2007/02/kiezen_met_je_verst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21" y="1700808"/>
            <a:ext cx="57054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2999656" y="404664"/>
            <a:ext cx="6048672" cy="1296144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kunt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zich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voorstellen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geeft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kopzorgen</a:t>
            </a:r>
            <a:endParaRPr lang="nl-NL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89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2209800" y="908720"/>
            <a:ext cx="7772400" cy="4968553"/>
          </a:xfrm>
        </p:spPr>
        <p:txBody>
          <a:bodyPr/>
          <a:lstStyle/>
          <a:p>
            <a:pPr marL="0" indent="0" algn="ctr">
              <a:buNone/>
            </a:pPr>
            <a:r>
              <a:rPr lang="nl-NL" altLang="nl-NL" sz="6600" dirty="0">
                <a:latin typeface="Calibri" panose="020F0502020204030204" pitchFamily="34" charset="0"/>
                <a:cs typeface="Calibri" panose="020F0502020204030204" pitchFamily="34" charset="0"/>
              </a:rPr>
              <a:t>Kies iets wat je leuk vindt</a:t>
            </a:r>
          </a:p>
          <a:p>
            <a:pPr marL="0" indent="0" algn="ctr">
              <a:buNone/>
            </a:pPr>
            <a:r>
              <a:rPr lang="nl-NL" altLang="nl-NL" sz="6600" dirty="0">
                <a:latin typeface="Calibri" panose="020F0502020204030204" pitchFamily="34" charset="0"/>
                <a:cs typeface="Calibri" panose="020F0502020204030204" pitchFamily="34" charset="0"/>
              </a:rPr>
              <a:t> en</a:t>
            </a:r>
          </a:p>
          <a:p>
            <a:pPr marL="0" indent="0" algn="ctr">
              <a:buNone/>
            </a:pPr>
            <a:r>
              <a:rPr lang="nl-NL" altLang="nl-NL" sz="6600" dirty="0">
                <a:latin typeface="Calibri" panose="020F0502020204030204" pitchFamily="34" charset="0"/>
                <a:cs typeface="Calibri" panose="020F0502020204030204" pitchFamily="34" charset="0"/>
              </a:rPr>
              <a:t>wat bij je past!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2279650" y="476673"/>
            <a:ext cx="7488758" cy="648071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keuze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nl-NL" sz="48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268760"/>
            <a:ext cx="65008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620713"/>
            <a:ext cx="7772400" cy="1008087"/>
          </a:xfrm>
        </p:spPr>
        <p:txBody>
          <a:bodyPr/>
          <a:lstStyle/>
          <a:p>
            <a:r>
              <a:rPr lang="en-US" altLang="nl-NL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en-US" altLang="nl-NL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Tienerbrein</a:t>
            </a:r>
            <a:endParaRPr lang="nl-NL" altLang="nl-NL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16832"/>
            <a:ext cx="7772400" cy="46808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minder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goed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afwegingen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maken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gevolgen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handelen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overzien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jaar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?....pas met 24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jaar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uitontwikkeld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Kiezen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hier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nu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gaat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vrij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goed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keuzes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op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langere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termijn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kunnen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ze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nog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goed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overzien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Prioriteiten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stellen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plannen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moeilijk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Emotie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voert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boventoon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nl-NL" dirty="0"/>
          </a:p>
          <a:p>
            <a:pPr eaLnBrk="1" hangingPunct="1">
              <a:lnSpc>
                <a:spcPct val="90000"/>
              </a:lnSpc>
            </a:pPr>
            <a:endParaRPr lang="en-US" altLang="nl-NL" dirty="0"/>
          </a:p>
          <a:p>
            <a:pPr>
              <a:lnSpc>
                <a:spcPct val="90000"/>
              </a:lnSpc>
            </a:pPr>
            <a:endParaRPr lang="nl-NL" altLang="nl-NL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404665"/>
            <a:ext cx="9358808" cy="1728191"/>
          </a:xfrm>
        </p:spPr>
        <p:txBody>
          <a:bodyPr/>
          <a:lstStyle/>
          <a:p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Ouders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spelen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heel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belangrijke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beroepskeuze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nl-NL" altLang="nl-N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44" name="Picture 4" descr="http://0d.img.v4.skyrock.net/0de/jufsarah/pics/2513005675_small_1.jpg"/>
          <p:cNvPicPr>
            <a:picLocks noChangeAspect="1" noChangeArrowheads="1"/>
          </p:cNvPicPr>
          <p:nvPr/>
        </p:nvPicPr>
        <p:blipFill>
          <a:blip r:embed="rId3" cstate="print"/>
          <a:srcRect b="15624"/>
          <a:stretch>
            <a:fillRect/>
          </a:stretch>
        </p:blipFill>
        <p:spPr bwMode="auto">
          <a:xfrm>
            <a:off x="4079776" y="1772816"/>
            <a:ext cx="5554389" cy="409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6|0.6|0.6|0.6|0.7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38857B7ED6940B75A250241ABA510" ma:contentTypeVersion="16" ma:contentTypeDescription="Een nieuw document maken." ma:contentTypeScope="" ma:versionID="e7028908edb94c3b51c21ade561279a3">
  <xsd:schema xmlns:xsd="http://www.w3.org/2001/XMLSchema" xmlns:xs="http://www.w3.org/2001/XMLSchema" xmlns:p="http://schemas.microsoft.com/office/2006/metadata/properties" xmlns:ns2="3cdf90c2-112c-4365-a5e0-feeb4d59a35c" xmlns:ns3="21aced59-0390-4f75-ba35-04448981fe13" targetNamespace="http://schemas.microsoft.com/office/2006/metadata/properties" ma:root="true" ma:fieldsID="0f70d02c619bb9641be7258c1b80b699" ns2:_="" ns3:_="">
    <xsd:import namespace="3cdf90c2-112c-4365-a5e0-feeb4d59a35c"/>
    <xsd:import namespace="21aced59-0390-4f75-ba35-04448981fe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f90c2-112c-4365-a5e0-feeb4d59a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d2494c9c-40d9-465b-b677-274a1e9dff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ced59-0390-4f75-ba35-04448981fe1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73008ab-4ab5-4445-9980-4b182597dca8}" ma:internalName="TaxCatchAll" ma:showField="CatchAllData" ma:web="21aced59-0390-4f75-ba35-04448981fe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df90c2-112c-4365-a5e0-feeb4d59a35c">
      <Terms xmlns="http://schemas.microsoft.com/office/infopath/2007/PartnerControls"/>
    </lcf76f155ced4ddcb4097134ff3c332f>
    <TaxCatchAll xmlns="21aced59-0390-4f75-ba35-04448981fe13" xsi:nil="true"/>
  </documentManagement>
</p:properties>
</file>

<file path=customXml/itemProps1.xml><?xml version="1.0" encoding="utf-8"?>
<ds:datastoreItem xmlns:ds="http://schemas.openxmlformats.org/officeDocument/2006/customXml" ds:itemID="{80D1FBBB-8630-4A42-9D4E-16D5ADB327A1}"/>
</file>

<file path=customXml/itemProps2.xml><?xml version="1.0" encoding="utf-8"?>
<ds:datastoreItem xmlns:ds="http://schemas.openxmlformats.org/officeDocument/2006/customXml" ds:itemID="{76F98E51-865E-4594-BDA8-C0C154D5BFE0}"/>
</file>

<file path=customXml/itemProps3.xml><?xml version="1.0" encoding="utf-8"?>
<ds:datastoreItem xmlns:ds="http://schemas.openxmlformats.org/officeDocument/2006/customXml" ds:itemID="{5853C61D-FD6A-46AC-BE5B-6D64101454A9}"/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1068</Words>
  <Application>Microsoft Office PowerPoint</Application>
  <PresentationFormat>Breedbeeld</PresentationFormat>
  <Paragraphs>118</Paragraphs>
  <Slides>21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Monotype Sorts</vt:lpstr>
      <vt:lpstr>Times New Roman</vt:lpstr>
      <vt:lpstr>Standaardontwerp</vt:lpstr>
      <vt:lpstr>1_Standaardontwerp</vt:lpstr>
      <vt:lpstr>1_Office-thema</vt:lpstr>
      <vt:lpstr>WELKOM </vt:lpstr>
      <vt:lpstr>Programma</vt:lpstr>
      <vt:lpstr>De belangrijkste doel LOB dit schooljaar: </vt:lpstr>
      <vt:lpstr>PowerPoint-presentatie</vt:lpstr>
      <vt:lpstr>U kunt zich voorstellen… dat geeft kopzorgen</vt:lpstr>
      <vt:lpstr>PowerPoint-presentatie</vt:lpstr>
      <vt:lpstr>Een eigen keuze?</vt:lpstr>
      <vt:lpstr>Het Tienerbrein</vt:lpstr>
      <vt:lpstr>Ouders spelen een heel belangrijke rol bij de beroepskeuze!</vt:lpstr>
      <vt:lpstr>Mogelijkheden na het Vmbo</vt:lpstr>
      <vt:lpstr>20% van de leerlingen verandert van studiekeuze in het eerste jaar van het Mbo</vt:lpstr>
      <vt:lpstr> Het keuzeproces</vt:lpstr>
      <vt:lpstr>De leerplichtwet</vt:lpstr>
      <vt:lpstr>Hoe regel je de aanmelding?</vt:lpstr>
      <vt:lpstr>Wet op het Toelatingsrecht</vt:lpstr>
      <vt:lpstr>Financiën: Hoe betaal je de studie?</vt:lpstr>
      <vt:lpstr>Wat doet de school?</vt:lpstr>
      <vt:lpstr>Meelopen op het Mbo (2 of 3 keer)</vt:lpstr>
      <vt:lpstr>Wat kunt  u doen?</vt:lpstr>
      <vt:lpstr>LOB en het Programma voor Toetsing en Afsluiting (PTA)</vt:lpstr>
      <vt:lpstr>Bent u thuis  en heeft u nog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Keuzebegeleiding VMBO 3</dc:title>
  <dc:creator>J. Barmentloo</dc:creator>
  <cp:lastModifiedBy>B.A.G. Barmentloo - de Boer</cp:lastModifiedBy>
  <cp:revision>347</cp:revision>
  <cp:lastPrinted>2023-09-19T08:35:05Z</cp:lastPrinted>
  <dcterms:created xsi:type="dcterms:W3CDTF">2002-03-16T10:05:44Z</dcterms:created>
  <dcterms:modified xsi:type="dcterms:W3CDTF">2023-09-19T15:44:47Z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0x010100F8F38857B7ED6940B75A250241ABA510</vt:lpwstr>
  </property>
</Properties>
</file>