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77" r:id="rId2"/>
    <p:sldId id="275" r:id="rId3"/>
    <p:sldId id="276" r:id="rId4"/>
    <p:sldId id="278" r:id="rId5"/>
    <p:sldId id="286" r:id="rId6"/>
    <p:sldId id="280" r:id="rId7"/>
    <p:sldId id="341" r:id="rId8"/>
    <p:sldId id="342" r:id="rId9"/>
    <p:sldId id="1200" r:id="rId10"/>
    <p:sldId id="1201" r:id="rId11"/>
    <p:sldId id="1202" r:id="rId12"/>
    <p:sldId id="302" r:id="rId13"/>
    <p:sldId id="303" r:id="rId14"/>
    <p:sldId id="330" r:id="rId15"/>
    <p:sldId id="1197" r:id="rId16"/>
    <p:sldId id="348" r:id="rId17"/>
    <p:sldId id="292" r:id="rId18"/>
    <p:sldId id="1198" r:id="rId19"/>
    <p:sldId id="293" r:id="rId20"/>
    <p:sldId id="294" r:id="rId21"/>
    <p:sldId id="295" r:id="rId22"/>
    <p:sldId id="296" r:id="rId23"/>
    <p:sldId id="281" r:id="rId24"/>
    <p:sldId id="350" r:id="rId25"/>
    <p:sldId id="358" r:id="rId26"/>
    <p:sldId id="287" r:id="rId27"/>
    <p:sldId id="288" r:id="rId28"/>
    <p:sldId id="285" r:id="rId2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757"/>
    <a:srgbClr val="F58123"/>
    <a:srgbClr val="483179"/>
    <a:srgbClr val="A52383"/>
    <a:srgbClr val="362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/>
    <p:restoredTop sz="94617"/>
  </p:normalViewPr>
  <p:slideViewPr>
    <p:cSldViewPr snapToGrid="0" snapToObjects="1">
      <p:cViewPr varScale="1">
        <p:scale>
          <a:sx n="83" d="100"/>
          <a:sy n="83" d="100"/>
        </p:scale>
        <p:origin x="6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2E57B-5FE8-C54D-893C-1C66EDEDF762}" type="datetimeFigureOut">
              <a:rPr lang="nl-NL" smtClean="0"/>
              <a:pPr/>
              <a:t>19-9-2023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BEB22-F22F-A34B-B82D-25668A87C61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89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9181" indent="-287776">
              <a:defRPr sz="3200">
                <a:solidFill>
                  <a:schemeClr val="tx1"/>
                </a:solidFill>
                <a:latin typeface="Times New Roman" charset="0"/>
              </a:defRPr>
            </a:lvl2pPr>
            <a:lvl3pPr marL="1152712" indent="-229899">
              <a:defRPr sz="3200">
                <a:solidFill>
                  <a:schemeClr val="tx1"/>
                </a:solidFill>
                <a:latin typeface="Times New Roman" charset="0"/>
              </a:defRPr>
            </a:lvl3pPr>
            <a:lvl4pPr marL="1614118" indent="-229899">
              <a:defRPr sz="3200">
                <a:solidFill>
                  <a:schemeClr val="tx1"/>
                </a:solidFill>
                <a:latin typeface="Times New Roman" charset="0"/>
              </a:defRPr>
            </a:lvl4pPr>
            <a:lvl5pPr marL="2075524" indent="-229899">
              <a:defRPr sz="3200">
                <a:solidFill>
                  <a:schemeClr val="tx1"/>
                </a:solidFill>
                <a:latin typeface="Times New Roman" charset="0"/>
              </a:defRPr>
            </a:lvl5pPr>
            <a:lvl6pPr marL="2538537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6pPr>
            <a:lvl7pPr marL="3001551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7pPr>
            <a:lvl8pPr marL="3464565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8pPr>
            <a:lvl9pPr marL="3927578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5A308D5-0332-412F-BF34-C41C7E7E2AC1}" type="slidenum">
              <a:rPr lang="nl-NL" altLang="nl-NL" sz="1200"/>
              <a:pPr/>
              <a:t>7</a:t>
            </a:fld>
            <a:endParaRPr lang="nl-NL" altLang="nl-NL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30988" cy="372903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Klik op Mbo-film voor start film, duurt 2 minuten. De film start wanneer</a:t>
            </a:r>
            <a:r>
              <a:rPr lang="nl-NL" baseline="0" dirty="0"/>
              <a:t> je op de link drukt (let op wel internet voor nodig). Check van tevoren of de film het doet en het geluid!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10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9181" indent="-287776">
              <a:defRPr sz="3200">
                <a:solidFill>
                  <a:schemeClr val="tx1"/>
                </a:solidFill>
                <a:latin typeface="Times New Roman" charset="0"/>
              </a:defRPr>
            </a:lvl2pPr>
            <a:lvl3pPr marL="1152712" indent="-229899">
              <a:defRPr sz="3200">
                <a:solidFill>
                  <a:schemeClr val="tx1"/>
                </a:solidFill>
                <a:latin typeface="Times New Roman" charset="0"/>
              </a:defRPr>
            </a:lvl3pPr>
            <a:lvl4pPr marL="1614118" indent="-229899">
              <a:defRPr sz="3200">
                <a:solidFill>
                  <a:schemeClr val="tx1"/>
                </a:solidFill>
                <a:latin typeface="Times New Roman" charset="0"/>
              </a:defRPr>
            </a:lvl4pPr>
            <a:lvl5pPr marL="2075524" indent="-229899">
              <a:defRPr sz="3200">
                <a:solidFill>
                  <a:schemeClr val="tx1"/>
                </a:solidFill>
                <a:latin typeface="Times New Roman" charset="0"/>
              </a:defRPr>
            </a:lvl5pPr>
            <a:lvl6pPr marL="2538537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6pPr>
            <a:lvl7pPr marL="3001551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7pPr>
            <a:lvl8pPr marL="3464565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8pPr>
            <a:lvl9pPr marL="3927578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48D62DE-FE8C-4A22-84CE-F057AA18F6CF}" type="slidenum">
              <a:rPr lang="nl-NL" altLang="nl-NL" sz="1200"/>
              <a:pPr/>
              <a:t>17</a:t>
            </a:fld>
            <a:endParaRPr lang="nl-NL" altLang="nl-NL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30988" cy="3729038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9181" indent="-287776">
              <a:defRPr sz="3200">
                <a:solidFill>
                  <a:schemeClr val="tx1"/>
                </a:solidFill>
                <a:latin typeface="Times New Roman" charset="0"/>
              </a:defRPr>
            </a:lvl2pPr>
            <a:lvl3pPr marL="1152712" indent="-229899">
              <a:defRPr sz="3200">
                <a:solidFill>
                  <a:schemeClr val="tx1"/>
                </a:solidFill>
                <a:latin typeface="Times New Roman" charset="0"/>
              </a:defRPr>
            </a:lvl3pPr>
            <a:lvl4pPr marL="1614118" indent="-229899">
              <a:defRPr sz="3200">
                <a:solidFill>
                  <a:schemeClr val="tx1"/>
                </a:solidFill>
                <a:latin typeface="Times New Roman" charset="0"/>
              </a:defRPr>
            </a:lvl4pPr>
            <a:lvl5pPr marL="2075524" indent="-229899">
              <a:defRPr sz="3200">
                <a:solidFill>
                  <a:schemeClr val="tx1"/>
                </a:solidFill>
                <a:latin typeface="Times New Roman" charset="0"/>
              </a:defRPr>
            </a:lvl5pPr>
            <a:lvl6pPr marL="2538537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6pPr>
            <a:lvl7pPr marL="3001551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7pPr>
            <a:lvl8pPr marL="3464565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8pPr>
            <a:lvl9pPr marL="3927578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A36F085-6C9D-4610-B37E-D5B9F0CFF82C}" type="slidenum">
              <a:rPr lang="nl-NL" altLang="nl-NL" sz="1200"/>
              <a:pPr/>
              <a:t>18</a:t>
            </a:fld>
            <a:endParaRPr lang="nl-NL" altLang="nl-NL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30988" cy="372903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9181" indent="-287776">
              <a:defRPr sz="3200">
                <a:solidFill>
                  <a:schemeClr val="tx1"/>
                </a:solidFill>
                <a:latin typeface="Times New Roman" charset="0"/>
              </a:defRPr>
            </a:lvl2pPr>
            <a:lvl3pPr marL="1152712" indent="-229899">
              <a:defRPr sz="3200">
                <a:solidFill>
                  <a:schemeClr val="tx1"/>
                </a:solidFill>
                <a:latin typeface="Times New Roman" charset="0"/>
              </a:defRPr>
            </a:lvl3pPr>
            <a:lvl4pPr marL="1614118" indent="-229899">
              <a:defRPr sz="3200">
                <a:solidFill>
                  <a:schemeClr val="tx1"/>
                </a:solidFill>
                <a:latin typeface="Times New Roman" charset="0"/>
              </a:defRPr>
            </a:lvl4pPr>
            <a:lvl5pPr marL="2075524" indent="-229899">
              <a:defRPr sz="3200">
                <a:solidFill>
                  <a:schemeClr val="tx1"/>
                </a:solidFill>
                <a:latin typeface="Times New Roman" charset="0"/>
              </a:defRPr>
            </a:lvl5pPr>
            <a:lvl6pPr marL="2538537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6pPr>
            <a:lvl7pPr marL="3001551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7pPr>
            <a:lvl8pPr marL="3464565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8pPr>
            <a:lvl9pPr marL="3927578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78070D6-7478-446A-8757-1FB1B063ED16}" type="slidenum">
              <a:rPr lang="nl-NL" altLang="nl-NL" sz="1200"/>
              <a:pPr/>
              <a:t>19</a:t>
            </a:fld>
            <a:endParaRPr lang="nl-NL" altLang="nl-NL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30988" cy="372903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9181" indent="-287776">
              <a:defRPr sz="3200">
                <a:solidFill>
                  <a:schemeClr val="tx1"/>
                </a:solidFill>
                <a:latin typeface="Times New Roman" charset="0"/>
              </a:defRPr>
            </a:lvl2pPr>
            <a:lvl3pPr marL="1152712" indent="-229899">
              <a:defRPr sz="3200">
                <a:solidFill>
                  <a:schemeClr val="tx1"/>
                </a:solidFill>
                <a:latin typeface="Times New Roman" charset="0"/>
              </a:defRPr>
            </a:lvl3pPr>
            <a:lvl4pPr marL="1614118" indent="-229899">
              <a:defRPr sz="3200">
                <a:solidFill>
                  <a:schemeClr val="tx1"/>
                </a:solidFill>
                <a:latin typeface="Times New Roman" charset="0"/>
              </a:defRPr>
            </a:lvl4pPr>
            <a:lvl5pPr marL="2075524" indent="-229899">
              <a:defRPr sz="3200">
                <a:solidFill>
                  <a:schemeClr val="tx1"/>
                </a:solidFill>
                <a:latin typeface="Times New Roman" charset="0"/>
              </a:defRPr>
            </a:lvl5pPr>
            <a:lvl6pPr marL="2538537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6pPr>
            <a:lvl7pPr marL="3001551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7pPr>
            <a:lvl8pPr marL="3464565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8pPr>
            <a:lvl9pPr marL="3927578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52773CC-910D-4C8C-BDE2-8E7B6AD6BA3B}" type="slidenum">
              <a:rPr lang="nl-NL" altLang="nl-NL" sz="1200"/>
              <a:pPr/>
              <a:t>20</a:t>
            </a:fld>
            <a:endParaRPr lang="nl-NL" altLang="nl-NL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30988" cy="372903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9181" indent="-287776">
              <a:defRPr sz="3200">
                <a:solidFill>
                  <a:schemeClr val="tx1"/>
                </a:solidFill>
                <a:latin typeface="Times New Roman" charset="0"/>
              </a:defRPr>
            </a:lvl2pPr>
            <a:lvl3pPr marL="1152712" indent="-229899">
              <a:defRPr sz="3200">
                <a:solidFill>
                  <a:schemeClr val="tx1"/>
                </a:solidFill>
                <a:latin typeface="Times New Roman" charset="0"/>
              </a:defRPr>
            </a:lvl3pPr>
            <a:lvl4pPr marL="1614118" indent="-229899">
              <a:defRPr sz="3200">
                <a:solidFill>
                  <a:schemeClr val="tx1"/>
                </a:solidFill>
                <a:latin typeface="Times New Roman" charset="0"/>
              </a:defRPr>
            </a:lvl4pPr>
            <a:lvl5pPr marL="2075524" indent="-229899">
              <a:defRPr sz="3200">
                <a:solidFill>
                  <a:schemeClr val="tx1"/>
                </a:solidFill>
                <a:latin typeface="Times New Roman" charset="0"/>
              </a:defRPr>
            </a:lvl5pPr>
            <a:lvl6pPr marL="2538537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6pPr>
            <a:lvl7pPr marL="3001551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7pPr>
            <a:lvl8pPr marL="3464565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8pPr>
            <a:lvl9pPr marL="3927578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6019B32-D55F-4A92-9409-7E754D995DBB}" type="slidenum">
              <a:rPr lang="nl-NL" altLang="nl-NL" sz="1200"/>
              <a:pPr/>
              <a:t>21</a:t>
            </a:fld>
            <a:endParaRPr lang="nl-NL" altLang="nl-NL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30988" cy="372903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9181" indent="-287776">
              <a:defRPr sz="3200">
                <a:solidFill>
                  <a:schemeClr val="tx1"/>
                </a:solidFill>
                <a:latin typeface="Times New Roman" charset="0"/>
              </a:defRPr>
            </a:lvl2pPr>
            <a:lvl3pPr marL="1152712" indent="-229899">
              <a:defRPr sz="3200">
                <a:solidFill>
                  <a:schemeClr val="tx1"/>
                </a:solidFill>
                <a:latin typeface="Times New Roman" charset="0"/>
              </a:defRPr>
            </a:lvl3pPr>
            <a:lvl4pPr marL="1614118" indent="-229899">
              <a:defRPr sz="3200">
                <a:solidFill>
                  <a:schemeClr val="tx1"/>
                </a:solidFill>
                <a:latin typeface="Times New Roman" charset="0"/>
              </a:defRPr>
            </a:lvl4pPr>
            <a:lvl5pPr marL="2075524" indent="-229899">
              <a:defRPr sz="3200">
                <a:solidFill>
                  <a:schemeClr val="tx1"/>
                </a:solidFill>
                <a:latin typeface="Times New Roman" charset="0"/>
              </a:defRPr>
            </a:lvl5pPr>
            <a:lvl6pPr marL="2538537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6pPr>
            <a:lvl7pPr marL="3001551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7pPr>
            <a:lvl8pPr marL="3464565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8pPr>
            <a:lvl9pPr marL="3927578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82D1157-359F-494F-8429-9BE5A1B9627C}" type="slidenum">
              <a:rPr lang="nl-NL" altLang="nl-NL" sz="1200"/>
              <a:pPr/>
              <a:t>22</a:t>
            </a:fld>
            <a:endParaRPr lang="nl-NL" altLang="nl-NL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30988" cy="372903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8134" indent="-287374">
              <a:defRPr sz="3200">
                <a:solidFill>
                  <a:schemeClr val="tx1"/>
                </a:solidFill>
                <a:latin typeface="Times New Roman" charset="0"/>
              </a:defRPr>
            </a:lvl2pPr>
            <a:lvl3pPr marL="1151100" indent="-229578">
              <a:defRPr sz="3200">
                <a:solidFill>
                  <a:schemeClr val="tx1"/>
                </a:solidFill>
                <a:latin typeface="Times New Roman" charset="0"/>
              </a:defRPr>
            </a:lvl3pPr>
            <a:lvl4pPr marL="1611861" indent="-229578">
              <a:defRPr sz="3200">
                <a:solidFill>
                  <a:schemeClr val="tx1"/>
                </a:solidFill>
                <a:latin typeface="Times New Roman" charset="0"/>
              </a:defRPr>
            </a:lvl4pPr>
            <a:lvl5pPr marL="2072622" indent="-229578">
              <a:defRPr sz="3200">
                <a:solidFill>
                  <a:schemeClr val="tx1"/>
                </a:solidFill>
                <a:latin typeface="Times New Roman" charset="0"/>
              </a:defRPr>
            </a:lvl5pPr>
            <a:lvl6pPr marL="2534988" indent="-22957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6pPr>
            <a:lvl7pPr marL="2997355" indent="-22957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7pPr>
            <a:lvl8pPr marL="3459721" indent="-22957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8pPr>
            <a:lvl9pPr marL="3922087" indent="-22957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9BAEE82-148F-4BE6-B26B-D422291BAC30}" type="slidenum">
              <a:rPr lang="nl-NL" altLang="nl-NL" sz="1200">
                <a:solidFill>
                  <a:srgbClr val="000000"/>
                </a:solidFill>
              </a:rPr>
              <a:pPr/>
              <a:t>24</a:t>
            </a:fld>
            <a:endParaRPr lang="nl-NL" altLang="nl-NL" sz="1200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2250" y="809625"/>
            <a:ext cx="7194550" cy="404812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630618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7713" indent="-287338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525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29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3275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0475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7675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4875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2075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DAD8F3-7ABD-4206-A35B-C484167E299B}" type="slidenum">
              <a:rPr kumimoji="0" lang="nl-NL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802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9181" indent="-287776">
              <a:defRPr sz="3200">
                <a:solidFill>
                  <a:schemeClr val="tx1"/>
                </a:solidFill>
                <a:latin typeface="Times New Roman" charset="0"/>
              </a:defRPr>
            </a:lvl2pPr>
            <a:lvl3pPr marL="1152712" indent="-229899">
              <a:defRPr sz="3200">
                <a:solidFill>
                  <a:schemeClr val="tx1"/>
                </a:solidFill>
                <a:latin typeface="Times New Roman" charset="0"/>
              </a:defRPr>
            </a:lvl3pPr>
            <a:lvl4pPr marL="1614118" indent="-229899">
              <a:defRPr sz="3200">
                <a:solidFill>
                  <a:schemeClr val="tx1"/>
                </a:solidFill>
                <a:latin typeface="Times New Roman" charset="0"/>
              </a:defRPr>
            </a:lvl4pPr>
            <a:lvl5pPr marL="2075524" indent="-229899">
              <a:defRPr sz="3200">
                <a:solidFill>
                  <a:schemeClr val="tx1"/>
                </a:solidFill>
                <a:latin typeface="Times New Roman" charset="0"/>
              </a:defRPr>
            </a:lvl5pPr>
            <a:lvl6pPr marL="2538537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6pPr>
            <a:lvl7pPr marL="3001551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7pPr>
            <a:lvl8pPr marL="3464565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8pPr>
            <a:lvl9pPr marL="3927578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BA13765-1200-4033-8BBA-95FC9AD77FA0}" type="slidenum">
              <a:rPr lang="nl-NL" altLang="nl-NL" sz="1200"/>
              <a:pPr/>
              <a:t>8</a:t>
            </a:fld>
            <a:endParaRPr lang="nl-NL" altLang="nl-NL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30988" cy="372903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7713" indent="-287338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525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29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3275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0475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7675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4875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2075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0E2218-3CB0-4BFB-ADD2-628F68F5F728}" type="slidenum">
              <a:rPr lang="nl-NL" altLang="nl-NL" sz="1200" smtClean="0">
                <a:solidFill>
                  <a:srgbClr val="000000"/>
                </a:solidFill>
              </a:rPr>
              <a:pPr/>
              <a:t>9</a:t>
            </a:fld>
            <a:endParaRPr lang="nl-NL" altLang="nl-NL" sz="1200" smtClean="0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114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7713" indent="-287338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525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29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3275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0475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7675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4875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2075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53A10D-4AB2-46DE-8188-55208F783CE0}" type="slidenum">
              <a:rPr lang="nl-NL" altLang="nl-NL" sz="1200" smtClean="0">
                <a:solidFill>
                  <a:srgbClr val="000000"/>
                </a:solidFill>
              </a:rPr>
              <a:pPr/>
              <a:t>10</a:t>
            </a:fld>
            <a:endParaRPr lang="nl-NL" altLang="nl-NL" sz="1200" smtClean="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709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7713" indent="-287338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525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29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3275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0475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7675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4875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2075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C8D521-FF8E-4459-8583-C6AAF201D774}" type="slidenum">
              <a:rPr lang="nl-NL" altLang="nl-NL" sz="1200" smtClean="0">
                <a:solidFill>
                  <a:srgbClr val="000000"/>
                </a:solidFill>
              </a:rPr>
              <a:pPr/>
              <a:t>11</a:t>
            </a:fld>
            <a:endParaRPr lang="nl-NL" altLang="nl-NL" sz="1200" smtClean="0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979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9181" indent="-287776">
              <a:defRPr sz="3200">
                <a:solidFill>
                  <a:schemeClr val="tx1"/>
                </a:solidFill>
                <a:latin typeface="Times New Roman" charset="0"/>
              </a:defRPr>
            </a:lvl2pPr>
            <a:lvl3pPr marL="1152712" indent="-229899">
              <a:defRPr sz="3200">
                <a:solidFill>
                  <a:schemeClr val="tx1"/>
                </a:solidFill>
                <a:latin typeface="Times New Roman" charset="0"/>
              </a:defRPr>
            </a:lvl3pPr>
            <a:lvl4pPr marL="1614118" indent="-229899">
              <a:defRPr sz="3200">
                <a:solidFill>
                  <a:schemeClr val="tx1"/>
                </a:solidFill>
                <a:latin typeface="Times New Roman" charset="0"/>
              </a:defRPr>
            </a:lvl4pPr>
            <a:lvl5pPr marL="2075524" indent="-229899">
              <a:defRPr sz="3200">
                <a:solidFill>
                  <a:schemeClr val="tx1"/>
                </a:solidFill>
                <a:latin typeface="Times New Roman" charset="0"/>
              </a:defRPr>
            </a:lvl5pPr>
            <a:lvl6pPr marL="2538537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6pPr>
            <a:lvl7pPr marL="3001551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7pPr>
            <a:lvl8pPr marL="3464565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8pPr>
            <a:lvl9pPr marL="3927578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5364DBA-F052-4981-90A9-49B5AA055537}" type="slidenum">
              <a:rPr lang="nl-NL" altLang="nl-NL" sz="1200"/>
              <a:pPr/>
              <a:t>12</a:t>
            </a:fld>
            <a:endParaRPr lang="nl-NL" altLang="nl-NL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30988" cy="3729038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9181" indent="-287776">
              <a:defRPr sz="3200">
                <a:solidFill>
                  <a:schemeClr val="tx1"/>
                </a:solidFill>
                <a:latin typeface="Times New Roman" charset="0"/>
              </a:defRPr>
            </a:lvl2pPr>
            <a:lvl3pPr marL="1152712" indent="-229899">
              <a:defRPr sz="3200">
                <a:solidFill>
                  <a:schemeClr val="tx1"/>
                </a:solidFill>
                <a:latin typeface="Times New Roman" charset="0"/>
              </a:defRPr>
            </a:lvl3pPr>
            <a:lvl4pPr marL="1614118" indent="-229899">
              <a:defRPr sz="3200">
                <a:solidFill>
                  <a:schemeClr val="tx1"/>
                </a:solidFill>
                <a:latin typeface="Times New Roman" charset="0"/>
              </a:defRPr>
            </a:lvl4pPr>
            <a:lvl5pPr marL="2075524" indent="-229899">
              <a:defRPr sz="3200">
                <a:solidFill>
                  <a:schemeClr val="tx1"/>
                </a:solidFill>
                <a:latin typeface="Times New Roman" charset="0"/>
              </a:defRPr>
            </a:lvl5pPr>
            <a:lvl6pPr marL="2538537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6pPr>
            <a:lvl7pPr marL="3001551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7pPr>
            <a:lvl8pPr marL="3464565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8pPr>
            <a:lvl9pPr marL="3927578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D770B06-D3DC-4E4D-BACD-F8F06EDA479E}" type="slidenum">
              <a:rPr lang="nl-NL" altLang="nl-NL" sz="1200"/>
              <a:pPr/>
              <a:t>13</a:t>
            </a:fld>
            <a:endParaRPr lang="nl-NL" altLang="nl-NL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30988" cy="372903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9181" indent="-287776">
              <a:defRPr sz="3200">
                <a:solidFill>
                  <a:schemeClr val="tx1"/>
                </a:solidFill>
                <a:latin typeface="Times New Roman" charset="0"/>
              </a:defRPr>
            </a:lvl2pPr>
            <a:lvl3pPr marL="1152712" indent="-229899">
              <a:defRPr sz="3200">
                <a:solidFill>
                  <a:schemeClr val="tx1"/>
                </a:solidFill>
                <a:latin typeface="Times New Roman" charset="0"/>
              </a:defRPr>
            </a:lvl3pPr>
            <a:lvl4pPr marL="1614118" indent="-229899">
              <a:defRPr sz="3200">
                <a:solidFill>
                  <a:schemeClr val="tx1"/>
                </a:solidFill>
                <a:latin typeface="Times New Roman" charset="0"/>
              </a:defRPr>
            </a:lvl4pPr>
            <a:lvl5pPr marL="2075524" indent="-229899">
              <a:defRPr sz="3200">
                <a:solidFill>
                  <a:schemeClr val="tx1"/>
                </a:solidFill>
                <a:latin typeface="Times New Roman" charset="0"/>
              </a:defRPr>
            </a:lvl5pPr>
            <a:lvl6pPr marL="2538537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6pPr>
            <a:lvl7pPr marL="3001551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7pPr>
            <a:lvl8pPr marL="3464565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8pPr>
            <a:lvl9pPr marL="3927578" indent="-22989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85AF5C5-DEDC-4539-BC12-63F424A13302}" type="slidenum">
              <a:rPr lang="nl-NL" altLang="nl-NL" sz="1200"/>
              <a:pPr/>
              <a:t>14</a:t>
            </a:fld>
            <a:endParaRPr lang="nl-NL" altLang="nl-NL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30988" cy="372903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EF0CDD-553E-4BB9-AE59-FC85502CC17D}" type="slidenum">
              <a:rPr lang="nl-NL" altLang="nl-NL" smtClean="0"/>
              <a:pPr eaLnBrk="1" hangingPunct="1">
                <a:spcBef>
                  <a:spcPct val="0"/>
                </a:spcBef>
              </a:pPr>
              <a:t>15</a:t>
            </a:fld>
            <a:endParaRPr lang="nl-NL" altLang="nl-NL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4414838"/>
            <a:ext cx="5999163" cy="4184650"/>
          </a:xfrm>
          <a:noFill/>
        </p:spPr>
        <p:txBody>
          <a:bodyPr/>
          <a:lstStyle/>
          <a:p>
            <a:pPr eaLnBrk="1" hangingPunct="1"/>
            <a:r>
              <a:rPr lang="en-US" altLang="nl-NL" sz="1000" dirty="0">
                <a:latin typeface="Arial" charset="0"/>
              </a:rPr>
              <a:t>NIVEAU 1 </a:t>
            </a:r>
            <a:r>
              <a:rPr lang="en-US" altLang="nl-NL" sz="1000" dirty="0" err="1">
                <a:latin typeface="Arial" charset="0"/>
              </a:rPr>
              <a:t>assistentenopleiding</a:t>
            </a:r>
            <a:endParaRPr lang="en-US" altLang="nl-NL" sz="1000" dirty="0">
              <a:latin typeface="Arial" charset="0"/>
            </a:endParaRPr>
          </a:p>
          <a:p>
            <a:pPr eaLnBrk="1" hangingPunct="1"/>
            <a:r>
              <a:rPr lang="en-US" altLang="nl-NL" sz="1000" dirty="0">
                <a:latin typeface="Arial" charset="0"/>
              </a:rPr>
              <a:t>NIVEAU 2 </a:t>
            </a:r>
            <a:r>
              <a:rPr lang="en-US" altLang="nl-NL" sz="1000" dirty="0" err="1">
                <a:latin typeface="Arial" charset="0"/>
              </a:rPr>
              <a:t>basisopleiding</a:t>
            </a:r>
            <a:endParaRPr lang="en-US" altLang="nl-NL" sz="1000" dirty="0">
              <a:latin typeface="Arial" charset="0"/>
            </a:endParaRPr>
          </a:p>
          <a:p>
            <a:pPr eaLnBrk="1" hangingPunct="1"/>
            <a:r>
              <a:rPr lang="en-US" altLang="nl-NL" sz="1000" dirty="0">
                <a:latin typeface="Arial" charset="0"/>
              </a:rPr>
              <a:t>NIVEAU 3 / 4 </a:t>
            </a:r>
            <a:r>
              <a:rPr lang="en-US" altLang="nl-NL" sz="1000" dirty="0" err="1">
                <a:latin typeface="Arial" charset="0"/>
              </a:rPr>
              <a:t>vakopleiding</a:t>
            </a:r>
            <a:r>
              <a:rPr lang="en-US" altLang="nl-NL" sz="1000" dirty="0">
                <a:latin typeface="Arial" charset="0"/>
              </a:rPr>
              <a:t>, </a:t>
            </a:r>
            <a:r>
              <a:rPr lang="en-US" altLang="nl-NL" sz="1000" dirty="0" err="1">
                <a:latin typeface="Arial" charset="0"/>
              </a:rPr>
              <a:t>specialistenopleiding</a:t>
            </a:r>
            <a:r>
              <a:rPr lang="en-US" altLang="nl-NL" sz="1000" dirty="0">
                <a:latin typeface="Arial" charset="0"/>
              </a:rPr>
              <a:t>, </a:t>
            </a:r>
            <a:r>
              <a:rPr lang="en-US" altLang="nl-NL" sz="1000" dirty="0" err="1">
                <a:latin typeface="Arial" charset="0"/>
              </a:rPr>
              <a:t>middenkaderfunctionaris</a:t>
            </a:r>
            <a:endParaRPr lang="nl-NL" altLang="nl-NL" sz="1000" dirty="0">
              <a:latin typeface="Arial" charset="0"/>
            </a:endParaRPr>
          </a:p>
          <a:p>
            <a:pPr eaLnBrk="1" hangingPunct="1"/>
            <a:endParaRPr lang="en-US" altLang="nl-NL" sz="1500" dirty="0">
              <a:latin typeface="Univers" pitchFamily="34" charset="0"/>
            </a:endParaRPr>
          </a:p>
          <a:p>
            <a:pPr eaLnBrk="1" hangingPunct="1"/>
            <a:r>
              <a:rPr lang="nl-NL" altLang="nl-NL" sz="1500" dirty="0">
                <a:latin typeface="Univers" pitchFamily="34" charset="0"/>
              </a:rPr>
              <a:t>Middelbaar beroepsonderwijs / </a:t>
            </a:r>
            <a:r>
              <a:rPr lang="nl-NL" altLang="nl-NL" sz="1500" dirty="0" err="1">
                <a:latin typeface="Univers" pitchFamily="34" charset="0"/>
              </a:rPr>
              <a:t>ROC’s</a:t>
            </a:r>
            <a:endParaRPr lang="nl-NL" altLang="nl-NL" sz="1500" dirty="0">
              <a:latin typeface="Univers" pitchFamily="34" charset="0"/>
            </a:endParaRPr>
          </a:p>
          <a:p>
            <a:pPr eaLnBrk="1" hangingPunct="1"/>
            <a:r>
              <a:rPr lang="nl-NL" altLang="nl-NL" sz="1500" dirty="0">
                <a:latin typeface="Univers" pitchFamily="34" charset="0"/>
              </a:rPr>
              <a:t>BOL (Leren met stage lopen, </a:t>
            </a:r>
            <a:r>
              <a:rPr lang="nl-NL" altLang="nl-NL" sz="1500" dirty="0" err="1">
                <a:latin typeface="Univers" pitchFamily="34" charset="0"/>
              </a:rPr>
              <a:t>beroepsopleidende</a:t>
            </a:r>
            <a:r>
              <a:rPr lang="nl-NL" altLang="nl-NL" sz="1500" dirty="0">
                <a:latin typeface="Univers" pitchFamily="34" charset="0"/>
              </a:rPr>
              <a:t> leerweg)</a:t>
            </a:r>
          </a:p>
          <a:p>
            <a:pPr eaLnBrk="1" hangingPunct="1"/>
            <a:r>
              <a:rPr lang="nl-NL" altLang="nl-NL" sz="1500" dirty="0">
                <a:latin typeface="Univers" pitchFamily="34" charset="0"/>
              </a:rPr>
              <a:t>BBL (Werken en naar school, beroepsbegeleidende leerweg)</a:t>
            </a:r>
          </a:p>
          <a:p>
            <a:pPr eaLnBrk="1" hangingPunct="1"/>
            <a:r>
              <a:rPr lang="nl-NL" altLang="nl-NL" sz="1500" dirty="0">
                <a:latin typeface="Univers" pitchFamily="34" charset="0"/>
              </a:rPr>
              <a:t>duur  2 jaar, 3 jaar, 4 jaar</a:t>
            </a:r>
          </a:p>
          <a:p>
            <a:pPr lvl="1" eaLnBrk="1" hangingPunct="1"/>
            <a:endParaRPr lang="nl-NL" altLang="nl-NL" sz="1500" dirty="0">
              <a:latin typeface="Univers" pitchFamily="34" charset="0"/>
            </a:endParaRPr>
          </a:p>
          <a:p>
            <a:pPr eaLnBrk="1" hangingPunct="1"/>
            <a:r>
              <a:rPr lang="nl-NL" altLang="nl-NL" sz="1500" dirty="0">
                <a:latin typeface="Univers" pitchFamily="34" charset="0"/>
              </a:rPr>
              <a:t>MBO niveau 1 (drempelloos: 16 jaar zijn)</a:t>
            </a:r>
          </a:p>
          <a:p>
            <a:pPr eaLnBrk="1" hangingPunct="1"/>
            <a:endParaRPr lang="en-US" altLang="nl-NL" sz="1500" dirty="0">
              <a:latin typeface="Univers" pitchFamily="34" charset="0"/>
            </a:endParaRPr>
          </a:p>
          <a:p>
            <a:pPr eaLnBrk="1" hangingPunct="1"/>
            <a:r>
              <a:rPr lang="nl-NL" altLang="nl-NL" sz="1500" dirty="0">
                <a:latin typeface="Univers" pitchFamily="34" charset="0"/>
              </a:rPr>
              <a:t>(let op LEERPLICHT)</a:t>
            </a:r>
          </a:p>
          <a:p>
            <a:pPr eaLnBrk="1" hangingPunct="1"/>
            <a:r>
              <a:rPr lang="nl-NL" altLang="nl-NL" sz="1500" dirty="0"/>
              <a:t>	16 jaar </a:t>
            </a:r>
            <a:r>
              <a:rPr lang="nl-NL" altLang="nl-NL" sz="1500" dirty="0" err="1"/>
              <a:t>voll</a:t>
            </a:r>
            <a:r>
              <a:rPr lang="nl-NL" altLang="nl-NL" sz="1500" dirty="0"/>
              <a:t>, in het jaar dat je 17 wordt partieel</a:t>
            </a:r>
          </a:p>
          <a:p>
            <a:pPr eaLnBrk="1" hangingPunct="1"/>
            <a:endParaRPr lang="nl-NL" altLang="nl-NL" sz="1500" dirty="0"/>
          </a:p>
        </p:txBody>
      </p:sp>
    </p:spTree>
    <p:extLst>
      <p:ext uri="{BB962C8B-B14F-4D97-AF65-F5344CB8AC3E}">
        <p14:creationId xmlns:p14="http://schemas.microsoft.com/office/powerpoint/2010/main" val="1980912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093495"/>
            <a:ext cx="9144000" cy="2045368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4138863"/>
            <a:ext cx="9144000" cy="1155032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ondertitelstijl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430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25642"/>
            <a:ext cx="10515600" cy="1065046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u="none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u="none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u="none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u="none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415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000" b="1">
                <a:solidFill>
                  <a:srgbClr val="A523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483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6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2A739E-E346-E641-9B33-BB9BA1D68ECD}" type="datetimeFigureOut">
              <a:rPr lang="nl-NL" smtClean="0"/>
              <a:pPr/>
              <a:t>19-9-2023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B0FF45-3BC8-E14E-81AE-BD98285A268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762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3200">
                <a:solidFill>
                  <a:srgbClr val="2D2757"/>
                </a:solidFill>
              </a:defRPr>
            </a:lvl1pPr>
            <a:lvl2pPr>
              <a:defRPr sz="3200">
                <a:solidFill>
                  <a:srgbClr val="2D2757"/>
                </a:solidFill>
              </a:defRPr>
            </a:lvl2pPr>
            <a:lvl3pPr>
              <a:defRPr sz="3200">
                <a:solidFill>
                  <a:srgbClr val="2D2757"/>
                </a:solidFill>
              </a:defRPr>
            </a:lvl3pPr>
            <a:lvl4pPr>
              <a:defRPr sz="3200">
                <a:solidFill>
                  <a:srgbClr val="2D2757"/>
                </a:solidFill>
              </a:defRPr>
            </a:lvl4pPr>
            <a:lvl5pPr>
              <a:defRPr sz="3200">
                <a:solidFill>
                  <a:srgbClr val="2D2757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327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8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19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2A739E-E346-E641-9B33-BB9BA1D68ECD}" type="datetimeFigureOut">
              <a:rPr lang="nl-NL" smtClean="0"/>
              <a:pPr/>
              <a:t>19-9-2023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B0FF45-3BC8-E14E-81AE-BD98285A268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1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291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F5812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2D2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rgbClr val="2D2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rgbClr val="2D2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rgbClr val="2D2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rgbClr val="2D2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hallombo.nl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bao@csvvg.e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Welkom op de </a:t>
            </a:r>
            <a:r>
              <a:rPr lang="en-US" dirty="0" err="1">
                <a:solidFill>
                  <a:schemeClr val="tx1"/>
                </a:solidFill>
              </a:rPr>
              <a:t>ouderavond</a:t>
            </a:r>
            <a:r>
              <a:rPr lang="en-US" dirty="0">
                <a:solidFill>
                  <a:schemeClr val="tx1"/>
                </a:solidFill>
              </a:rPr>
              <a:t> van </a:t>
            </a:r>
            <a:r>
              <a:rPr lang="en-US" dirty="0" err="1">
                <a:solidFill>
                  <a:schemeClr val="tx1"/>
                </a:solidFill>
              </a:rPr>
              <a:t>klas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4 BK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4138862"/>
            <a:ext cx="9144000" cy="2114155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Naam </a:t>
            </a:r>
            <a:r>
              <a:rPr lang="en-US" dirty="0" err="1">
                <a:solidFill>
                  <a:schemeClr val="tx1"/>
                </a:solidFill>
              </a:rPr>
              <a:t>Leerlingcoach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???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September 2023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61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36436" y="609600"/>
            <a:ext cx="8536277" cy="1143000"/>
          </a:xfrm>
        </p:spPr>
        <p:txBody>
          <a:bodyPr>
            <a:normAutofit/>
          </a:bodyPr>
          <a:lstStyle/>
          <a:p>
            <a:r>
              <a:rPr lang="nl-NL" altLang="nl-NL" sz="4400" dirty="0" smtClean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Entree opleiding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2276475"/>
            <a:ext cx="8640763" cy="3819525"/>
          </a:xfrm>
        </p:spPr>
        <p:txBody>
          <a:bodyPr/>
          <a:lstStyle/>
          <a:p>
            <a:r>
              <a:rPr lang="nl-NL" altLang="nl-NL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Entree-opleiding</a:t>
            </a:r>
            <a:endParaRPr lang="nl-NL" altLang="nl-N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nl-NL" alt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Geen diploma nodig</a:t>
            </a:r>
          </a:p>
          <a:p>
            <a:pPr lvl="1"/>
            <a:r>
              <a:rPr lang="nl-NL" alt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Begeleidt naar studie Mbo niveau 2</a:t>
            </a:r>
          </a:p>
          <a:p>
            <a:pPr lvl="1"/>
            <a:r>
              <a:rPr lang="nl-NL" alt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Begeleidt naar werk</a:t>
            </a:r>
          </a:p>
          <a:p>
            <a:pPr lvl="1"/>
            <a:r>
              <a:rPr lang="nl-NL" alt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Is geen beroepsonderwijs  </a:t>
            </a:r>
          </a:p>
          <a:p>
            <a:endParaRPr lang="nl-NL" altLang="nl-NL" sz="4000" dirty="0" smtClean="0"/>
          </a:p>
        </p:txBody>
      </p:sp>
    </p:spTree>
    <p:extLst>
      <p:ext uri="{BB962C8B-B14F-4D97-AF65-F5344CB8AC3E}">
        <p14:creationId xmlns:p14="http://schemas.microsoft.com/office/powerpoint/2010/main" val="1210260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964" y="625642"/>
            <a:ext cx="4765963" cy="1065046"/>
          </a:xfrm>
        </p:spPr>
        <p:txBody>
          <a:bodyPr/>
          <a:lstStyle/>
          <a:p>
            <a:r>
              <a:rPr lang="nl-NL" altLang="nl-NL" sz="4800" smtClean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Niveau  2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7125" y="2060575"/>
            <a:ext cx="8855075" cy="4392613"/>
          </a:xfrm>
        </p:spPr>
        <p:txBody>
          <a:bodyPr/>
          <a:lstStyle/>
          <a:p>
            <a:r>
              <a:rPr lang="nl-NL" altLang="nl-NL" sz="3600" smtClean="0">
                <a:latin typeface="Calibri" panose="020F0502020204030204" pitchFamily="34" charset="0"/>
                <a:cs typeface="Calibri" panose="020F0502020204030204" pitchFamily="34" charset="0"/>
              </a:rPr>
              <a:t>Basisberoepsopleiding</a:t>
            </a:r>
          </a:p>
          <a:p>
            <a:pPr lvl="1"/>
            <a:r>
              <a:rPr lang="nl-NL" altLang="nl-NL" smtClean="0">
                <a:latin typeface="Calibri" panose="020F0502020204030204" pitchFamily="34" charset="0"/>
                <a:cs typeface="Calibri" panose="020F0502020204030204" pitchFamily="34" charset="0"/>
              </a:rPr>
              <a:t>Diploma Basisberoepsgerichte leerweg nodig</a:t>
            </a:r>
          </a:p>
          <a:p>
            <a:pPr lvl="1"/>
            <a:r>
              <a:rPr lang="nl-NL" altLang="nl-NL" smtClean="0">
                <a:latin typeface="Calibri" panose="020F0502020204030204" pitchFamily="34" charset="0"/>
                <a:cs typeface="Calibri" panose="020F0502020204030204" pitchFamily="34" charset="0"/>
              </a:rPr>
              <a:t>Werkzaamheden onder begeleiding verrichten</a:t>
            </a:r>
          </a:p>
          <a:p>
            <a:pPr lvl="1"/>
            <a:r>
              <a:rPr lang="nl-NL" altLang="nl-NL" smtClean="0">
                <a:latin typeface="Calibri" panose="020F0502020204030204" pitchFamily="34" charset="0"/>
                <a:cs typeface="Calibri" panose="020F0502020204030204" pitchFamily="34" charset="0"/>
              </a:rPr>
              <a:t>Kapper, kok, helpende welzijn, chauffeur, verkoopmedewerker, voedingsassistent, tegelzetter, lasser, drukker, autotechnicus, monteur sterkstroominstallaties</a:t>
            </a:r>
          </a:p>
          <a:p>
            <a:endParaRPr lang="nl-NL" altLang="nl-NL" sz="4000" smtClean="0"/>
          </a:p>
        </p:txBody>
      </p:sp>
    </p:spTree>
    <p:extLst>
      <p:ext uri="{BB962C8B-B14F-4D97-AF65-F5344CB8AC3E}">
        <p14:creationId xmlns:p14="http://schemas.microsoft.com/office/powerpoint/2010/main" val="2302438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404664"/>
            <a:ext cx="8169560" cy="1080120"/>
          </a:xfrm>
        </p:spPr>
        <p:txBody>
          <a:bodyPr/>
          <a:lstStyle/>
          <a:p>
            <a:r>
              <a:rPr lang="nl-NL" altLang="nl-NL" sz="4400" dirty="0">
                <a:solidFill>
                  <a:srgbClr val="FF3300"/>
                </a:solidFill>
              </a:rPr>
              <a:t>Niveau  </a:t>
            </a:r>
            <a:r>
              <a:rPr lang="nl-NL" altLang="nl-NL" sz="4800" dirty="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5480" y="1772816"/>
            <a:ext cx="8566720" cy="4323184"/>
          </a:xfrm>
        </p:spPr>
        <p:txBody>
          <a:bodyPr/>
          <a:lstStyle/>
          <a:p>
            <a:r>
              <a:rPr lang="nl-NL" altLang="nl-NL" sz="3600" dirty="0"/>
              <a:t>Vakopleiding</a:t>
            </a:r>
          </a:p>
          <a:p>
            <a:pPr lvl="1"/>
            <a:r>
              <a:rPr lang="nl-NL" altLang="nl-NL" dirty="0"/>
              <a:t>Diploma Kaderberoepsgerichte, Gemengde of Theoretische  leerweg nodig</a:t>
            </a:r>
          </a:p>
          <a:p>
            <a:pPr lvl="1"/>
            <a:r>
              <a:rPr lang="nl-NL" altLang="nl-NL" dirty="0"/>
              <a:t>Zelfstandig werken, begeleiden</a:t>
            </a:r>
          </a:p>
          <a:p>
            <a:pPr lvl="1"/>
            <a:r>
              <a:rPr lang="nl-NL" altLang="nl-NL" dirty="0"/>
              <a:t>Secretaresse, verzorgende, verkoopchef, schoonheidsspecialiste, eerste monteur, voortgezette timmerkracht, elektronisch voorbereider grafische industrie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86691" y="476253"/>
            <a:ext cx="9095509" cy="1152525"/>
          </a:xfrm>
        </p:spPr>
        <p:txBody>
          <a:bodyPr>
            <a:normAutofit/>
          </a:bodyPr>
          <a:lstStyle/>
          <a:p>
            <a:r>
              <a:rPr lang="nl-NL" altLang="nl-NL" sz="4400" dirty="0">
                <a:solidFill>
                  <a:srgbClr val="FF3300"/>
                </a:solidFill>
              </a:rPr>
              <a:t>Niveau  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392" y="1700809"/>
            <a:ext cx="9721080" cy="4395192"/>
          </a:xfrm>
        </p:spPr>
        <p:txBody>
          <a:bodyPr/>
          <a:lstStyle/>
          <a:p>
            <a:r>
              <a:rPr lang="nl-NL" altLang="nl-NL" sz="3600" dirty="0"/>
              <a:t>Middenkaderopleiding / specialistenopleiding</a:t>
            </a:r>
          </a:p>
          <a:p>
            <a:pPr lvl="1"/>
            <a:r>
              <a:rPr lang="nl-NL" altLang="nl-NL" dirty="0"/>
              <a:t>Diploma Kaderberoepsgerichte, Gemengde of Theoretische leerweg nodig</a:t>
            </a:r>
          </a:p>
          <a:p>
            <a:pPr lvl="1"/>
            <a:r>
              <a:rPr lang="nl-NL" altLang="nl-NL" dirty="0"/>
              <a:t>Zelfstandig werken, specialiseren, leiding geven</a:t>
            </a:r>
          </a:p>
          <a:p>
            <a:pPr lvl="1"/>
            <a:r>
              <a:rPr lang="nl-NL" altLang="nl-NL" dirty="0"/>
              <a:t>Doorgroeien naar leidinggeven of door naar het Hbo  </a:t>
            </a:r>
          </a:p>
          <a:p>
            <a:pPr lvl="1"/>
            <a:r>
              <a:rPr lang="nl-NL" altLang="nl-NL" dirty="0"/>
              <a:t>Administrateur, filiaalbeheerder, </a:t>
            </a:r>
            <a:r>
              <a:rPr lang="nl-NL" altLang="nl-NL" dirty="0">
                <a:solidFill>
                  <a:srgbClr val="000000"/>
                </a:solidFill>
              </a:rPr>
              <a:t>bouwkunde </a:t>
            </a:r>
            <a:r>
              <a:rPr lang="nl-NL" altLang="nl-NL" dirty="0"/>
              <a:t>horecaondernemer, werkplaatsmanager, verpleegkundige, mediavormgever, technicus engineering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962" y="548680"/>
            <a:ext cx="6840760" cy="1152128"/>
          </a:xfrm>
        </p:spPr>
        <p:txBody>
          <a:bodyPr>
            <a:normAutofit fontScale="90000"/>
          </a:bodyPr>
          <a:lstStyle/>
          <a:p>
            <a:r>
              <a:rPr lang="nl-NL" altLang="nl-NL" sz="4000" dirty="0">
                <a:solidFill>
                  <a:srgbClr val="FF3300"/>
                </a:solidFill>
              </a:rPr>
              <a:t>Doorstroming binnen de Beroepskolom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505" y="2060848"/>
            <a:ext cx="8785674" cy="4536802"/>
          </a:xfrm>
        </p:spPr>
        <p:txBody>
          <a:bodyPr/>
          <a:lstStyle/>
          <a:p>
            <a:r>
              <a:rPr lang="nl-NL" altLang="nl-NL" sz="2800" dirty="0"/>
              <a:t>Na entreeopleiding &gt;    naar niveau 2 of werk</a:t>
            </a:r>
          </a:p>
          <a:p>
            <a:r>
              <a:rPr lang="nl-NL" altLang="nl-NL" sz="2800" dirty="0"/>
              <a:t>Diploma niveau 2   &gt;    naar niveau 3, soms 4 </a:t>
            </a:r>
          </a:p>
          <a:p>
            <a:r>
              <a:rPr lang="nl-NL" altLang="nl-NL" sz="2800" dirty="0"/>
              <a:t>Diploma niveau 3   &gt;    naar niveau 4</a:t>
            </a:r>
          </a:p>
          <a:p>
            <a:r>
              <a:rPr lang="nl-NL" altLang="nl-NL" sz="2800" dirty="0"/>
              <a:t>Diploma niveau 4   &gt;    naar het HBO</a:t>
            </a:r>
            <a:br>
              <a:rPr lang="nl-NL" altLang="nl-NL" sz="2800" dirty="0"/>
            </a:br>
            <a:endParaRPr lang="nl-NL" altLang="nl-NL" sz="2800" dirty="0"/>
          </a:p>
          <a:p>
            <a:r>
              <a:rPr lang="nl-NL" altLang="nl-NL" sz="2800" dirty="0"/>
              <a:t>Maximale verblijfsduur Mbo is 5 jaar (bekostiging)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-123473"/>
            <a:ext cx="8721838" cy="914400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nl-NL" sz="3600" u="sng" dirty="0">
                <a:cs typeface="Arial" pitchFamily="34" charset="0"/>
              </a:rPr>
              <a:t/>
            </a:r>
            <a:br>
              <a:rPr lang="nl-NL" sz="3600" u="sng" dirty="0">
                <a:cs typeface="Arial" pitchFamily="34" charset="0"/>
              </a:rPr>
            </a:br>
            <a:r>
              <a:rPr lang="nl-NL" sz="4400" dirty="0" smtClean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Vervolg- en doorstoommogelijkheden</a:t>
            </a:r>
            <a:endParaRPr lang="nl-NL" sz="4400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3107" name="Text Box 3"/>
          <p:cNvSpPr txBox="1">
            <a:spLocks noChangeArrowheads="1"/>
          </p:cNvSpPr>
          <p:nvPr/>
        </p:nvSpPr>
        <p:spPr bwMode="auto">
          <a:xfrm>
            <a:off x="9685338" y="497487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NL" altLang="nl-NL" sz="2000">
                <a:latin typeface="+mj-lt"/>
                <a:cs typeface="Arial" charset="0"/>
              </a:rPr>
              <a:t>16 jr</a:t>
            </a:r>
          </a:p>
        </p:txBody>
      </p:sp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3121748" y="1449362"/>
            <a:ext cx="3222192" cy="249299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nl-NL" sz="2400" dirty="0">
              <a:latin typeface="+mj-lt"/>
              <a:cs typeface="Arial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nl-NL" alt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Middelbaar Beroeps Onderwijs Niveau 3 en 4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nl-NL" alt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(BOL en/of BBL)</a:t>
            </a:r>
            <a:endParaRPr lang="en-US" altLang="nl-N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nl-NL" altLang="nl-NL" sz="2400" dirty="0">
              <a:latin typeface="+mj-lt"/>
              <a:cs typeface="Arial" charset="0"/>
            </a:endParaRPr>
          </a:p>
        </p:txBody>
      </p:sp>
      <p:sp>
        <p:nvSpPr>
          <p:cNvPr id="303109" name="Line 5"/>
          <p:cNvSpPr>
            <a:spLocks noChangeShapeType="1"/>
          </p:cNvSpPr>
          <p:nvPr/>
        </p:nvSpPr>
        <p:spPr bwMode="auto">
          <a:xfrm flipV="1">
            <a:off x="5182614" y="4162074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>
              <a:latin typeface="+mj-lt"/>
            </a:endParaRPr>
          </a:p>
        </p:txBody>
      </p:sp>
      <p:sp>
        <p:nvSpPr>
          <p:cNvPr id="303110" name="Text Box 6"/>
          <p:cNvSpPr txBox="1">
            <a:spLocks noChangeArrowheads="1"/>
          </p:cNvSpPr>
          <p:nvPr/>
        </p:nvSpPr>
        <p:spPr bwMode="auto">
          <a:xfrm>
            <a:off x="9109912" y="3119880"/>
            <a:ext cx="1447800" cy="116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MBO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Entree opleiding</a:t>
            </a:r>
          </a:p>
        </p:txBody>
      </p:sp>
      <p:sp>
        <p:nvSpPr>
          <p:cNvPr id="303111" name="Line 7"/>
          <p:cNvSpPr>
            <a:spLocks noChangeShapeType="1"/>
          </p:cNvSpPr>
          <p:nvPr/>
        </p:nvSpPr>
        <p:spPr bwMode="auto">
          <a:xfrm flipV="1">
            <a:off x="9833812" y="4263675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>
              <a:latin typeface="+mj-lt"/>
            </a:endParaRPr>
          </a:p>
        </p:txBody>
      </p:sp>
      <p:sp>
        <p:nvSpPr>
          <p:cNvPr id="303112" name="Text Box 8"/>
          <p:cNvSpPr txBox="1">
            <a:spLocks noChangeArrowheads="1"/>
          </p:cNvSpPr>
          <p:nvPr/>
        </p:nvSpPr>
        <p:spPr bwMode="auto">
          <a:xfrm>
            <a:off x="3897170" y="4526713"/>
            <a:ext cx="2362200" cy="120015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nl-NL" sz="2400" dirty="0">
              <a:latin typeface="+mj-lt"/>
              <a:cs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nl-NL" sz="2400" dirty="0">
                <a:latin typeface="+mj-lt"/>
                <a:cs typeface="Arial" charset="0"/>
              </a:rPr>
              <a:t>4</a:t>
            </a:r>
            <a:r>
              <a:rPr lang="nl-NL" altLang="nl-NL" sz="2400" dirty="0">
                <a:latin typeface="+mj-lt"/>
                <a:cs typeface="Arial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nl-NL" sz="2400" dirty="0">
                <a:latin typeface="+mj-lt"/>
                <a:cs typeface="Arial" charset="0"/>
              </a:rPr>
              <a:t>VMBO KB</a:t>
            </a:r>
            <a:endParaRPr lang="nl-NL" altLang="nl-NL" sz="2400" dirty="0">
              <a:latin typeface="+mj-lt"/>
              <a:cs typeface="Arial" charset="0"/>
            </a:endParaRPr>
          </a:p>
        </p:txBody>
      </p:sp>
      <p:sp>
        <p:nvSpPr>
          <p:cNvPr id="303113" name="Text Box 9"/>
          <p:cNvSpPr txBox="1">
            <a:spLocks noChangeArrowheads="1"/>
          </p:cNvSpPr>
          <p:nvPr/>
        </p:nvSpPr>
        <p:spPr bwMode="auto">
          <a:xfrm>
            <a:off x="6550107" y="4172808"/>
            <a:ext cx="2256252" cy="1564094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nl-NL" sz="2400" dirty="0">
              <a:latin typeface="+mj-lt"/>
              <a:cs typeface="Arial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nl-NL" sz="2400" dirty="0">
              <a:latin typeface="+mj-lt"/>
              <a:cs typeface="Arial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nl-NL" sz="2400" dirty="0">
                <a:latin typeface="+mj-lt"/>
                <a:cs typeface="Arial" charset="0"/>
              </a:rPr>
              <a:t>4</a:t>
            </a:r>
            <a:r>
              <a:rPr lang="nl-NL" altLang="nl-NL" sz="2400" dirty="0">
                <a:latin typeface="+mj-lt"/>
                <a:cs typeface="Arial" charset="0"/>
              </a:rPr>
              <a:t> </a:t>
            </a:r>
            <a:r>
              <a:rPr lang="en-US" altLang="nl-NL" sz="2400" dirty="0">
                <a:latin typeface="+mj-lt"/>
                <a:cs typeface="Arial" charset="0"/>
              </a:rPr>
              <a:t>VMBO BB</a:t>
            </a:r>
          </a:p>
        </p:txBody>
      </p:sp>
      <p:sp>
        <p:nvSpPr>
          <p:cNvPr id="303114" name="Text Box 10"/>
          <p:cNvSpPr txBox="1">
            <a:spLocks noChangeArrowheads="1"/>
          </p:cNvSpPr>
          <p:nvPr/>
        </p:nvSpPr>
        <p:spPr bwMode="auto">
          <a:xfrm>
            <a:off x="2568363" y="4526713"/>
            <a:ext cx="1195388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nl-NL" sz="2400" dirty="0">
              <a:latin typeface="+mj-lt"/>
              <a:cs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nl-NL" sz="2400" dirty="0">
                <a:latin typeface="+mj-lt"/>
                <a:cs typeface="Arial" charset="0"/>
              </a:rPr>
              <a:t>4 TL of MAVO</a:t>
            </a:r>
            <a:r>
              <a:rPr lang="nl-NL" altLang="nl-NL" sz="2400" dirty="0">
                <a:latin typeface="+mj-lt"/>
                <a:cs typeface="Arial" charset="0"/>
              </a:rPr>
              <a:t> </a:t>
            </a:r>
          </a:p>
        </p:txBody>
      </p:sp>
      <p:sp>
        <p:nvSpPr>
          <p:cNvPr id="303115" name="Text Box 11"/>
          <p:cNvSpPr txBox="1">
            <a:spLocks noChangeArrowheads="1"/>
          </p:cNvSpPr>
          <p:nvPr/>
        </p:nvSpPr>
        <p:spPr bwMode="auto">
          <a:xfrm>
            <a:off x="9191633" y="5079720"/>
            <a:ext cx="1179505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nl-NL" sz="2000" dirty="0" err="1">
                <a:latin typeface="+mj-lt"/>
                <a:cs typeface="Arial" charset="0"/>
              </a:rPr>
              <a:t>Geen</a:t>
            </a:r>
            <a:r>
              <a:rPr lang="en-US" altLang="nl-NL" sz="2000" dirty="0">
                <a:latin typeface="+mj-lt"/>
                <a:cs typeface="Arial" charset="0"/>
              </a:rPr>
              <a:t> diploma </a:t>
            </a:r>
            <a:endParaRPr lang="nl-NL" altLang="nl-NL" sz="2000" dirty="0">
              <a:latin typeface="+mj-lt"/>
              <a:cs typeface="Arial" charset="0"/>
            </a:endParaRPr>
          </a:p>
        </p:txBody>
      </p:sp>
      <p:sp>
        <p:nvSpPr>
          <p:cNvPr id="303116" name="Line 12"/>
          <p:cNvSpPr>
            <a:spLocks noChangeShapeType="1"/>
          </p:cNvSpPr>
          <p:nvPr/>
        </p:nvSpPr>
        <p:spPr bwMode="auto">
          <a:xfrm flipV="1">
            <a:off x="3564807" y="4190649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>
              <a:latin typeface="+mj-lt"/>
            </a:endParaRPr>
          </a:p>
        </p:txBody>
      </p:sp>
      <p:sp>
        <p:nvSpPr>
          <p:cNvPr id="303118" name="Text Box 14"/>
          <p:cNvSpPr txBox="1">
            <a:spLocks noChangeArrowheads="1"/>
          </p:cNvSpPr>
          <p:nvPr/>
        </p:nvSpPr>
        <p:spPr bwMode="auto">
          <a:xfrm>
            <a:off x="6515421" y="2944040"/>
            <a:ext cx="2256272" cy="101566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NL" alt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MBO</a:t>
            </a:r>
            <a:r>
              <a:rPr lang="en-US" alt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Niveau 2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nl-NL" alt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(BOL en/of BBL)</a:t>
            </a:r>
          </a:p>
        </p:txBody>
      </p:sp>
      <p:sp>
        <p:nvSpPr>
          <p:cNvPr id="303119" name="Line 15"/>
          <p:cNvSpPr>
            <a:spLocks noChangeShapeType="1"/>
          </p:cNvSpPr>
          <p:nvPr/>
        </p:nvSpPr>
        <p:spPr bwMode="auto">
          <a:xfrm flipH="1">
            <a:off x="5676580" y="2991764"/>
            <a:ext cx="881622" cy="718757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dirty="0">
              <a:latin typeface="+mj-lt"/>
            </a:endParaRPr>
          </a:p>
        </p:txBody>
      </p:sp>
      <p:sp>
        <p:nvSpPr>
          <p:cNvPr id="303120" name="Line 16"/>
          <p:cNvSpPr>
            <a:spLocks noChangeShapeType="1"/>
          </p:cNvSpPr>
          <p:nvPr/>
        </p:nvSpPr>
        <p:spPr bwMode="auto">
          <a:xfrm flipV="1">
            <a:off x="5772775" y="3930246"/>
            <a:ext cx="990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>
              <a:latin typeface="+mj-lt"/>
            </a:endParaRPr>
          </a:p>
        </p:txBody>
      </p:sp>
      <p:sp>
        <p:nvSpPr>
          <p:cNvPr id="303121" name="Line 17"/>
          <p:cNvSpPr>
            <a:spLocks noChangeShapeType="1"/>
          </p:cNvSpPr>
          <p:nvPr/>
        </p:nvSpPr>
        <p:spPr bwMode="auto">
          <a:xfrm flipH="1">
            <a:off x="8594838" y="3119181"/>
            <a:ext cx="8382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>
              <a:latin typeface="+mj-lt"/>
            </a:endParaRPr>
          </a:p>
        </p:txBody>
      </p:sp>
      <p:sp>
        <p:nvSpPr>
          <p:cNvPr id="303122" name="Line 18"/>
          <p:cNvSpPr>
            <a:spLocks noChangeShapeType="1"/>
          </p:cNvSpPr>
          <p:nvPr/>
        </p:nvSpPr>
        <p:spPr bwMode="auto">
          <a:xfrm flipV="1">
            <a:off x="7752184" y="3960462"/>
            <a:ext cx="0" cy="1368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dirty="0">
              <a:latin typeface="+mj-lt"/>
            </a:endParaRPr>
          </a:p>
        </p:txBody>
      </p:sp>
      <p:sp>
        <p:nvSpPr>
          <p:cNvPr id="303125" name="Line 21"/>
          <p:cNvSpPr>
            <a:spLocks noChangeShapeType="1"/>
          </p:cNvSpPr>
          <p:nvPr/>
        </p:nvSpPr>
        <p:spPr bwMode="auto">
          <a:xfrm flipV="1">
            <a:off x="2297836" y="3636976"/>
            <a:ext cx="1612250" cy="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>
              <a:latin typeface="+mj-lt"/>
            </a:endParaRP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B6ECA7A7-AD30-4A4C-B864-A89F807DF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546" y="2324683"/>
            <a:ext cx="964765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NL" alt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HAVO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nl-NL" alt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4+5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nl-NL" altLang="nl-NL" sz="2400" dirty="0">
              <a:latin typeface="+mj-lt"/>
              <a:cs typeface="Arial" charset="0"/>
            </a:endParaRPr>
          </a:p>
        </p:txBody>
      </p:sp>
      <p:sp>
        <p:nvSpPr>
          <p:cNvPr id="22" name="Line 12">
            <a:extLst>
              <a:ext uri="{FF2B5EF4-FFF2-40B4-BE49-F238E27FC236}">
                <a16:creationId xmlns:a16="http://schemas.microsoft.com/office/drawing/2014/main" id="{52AB2A53-1926-4A64-BB83-4E848A8360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724" y="4176793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>
              <a:latin typeface="+mj-lt"/>
            </a:endParaRPr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A2AB8EB1-BC04-4AA3-AF20-D19E0814B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598" y="995380"/>
            <a:ext cx="901411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nl-N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HBO</a:t>
            </a:r>
            <a:endParaRPr lang="nl-NL" altLang="nl-NL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12">
            <a:extLst>
              <a:ext uri="{FF2B5EF4-FFF2-40B4-BE49-F238E27FC236}">
                <a16:creationId xmlns:a16="http://schemas.microsoft.com/office/drawing/2014/main" id="{D50F74A9-6E45-4E27-8A86-97B89FEB23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8593" y="1353592"/>
            <a:ext cx="0" cy="87410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>
              <a:latin typeface="+mj-lt"/>
            </a:endParaRPr>
          </a:p>
        </p:txBody>
      </p:sp>
      <p:sp>
        <p:nvSpPr>
          <p:cNvPr id="26" name="Line 21">
            <a:extLst>
              <a:ext uri="{FF2B5EF4-FFF2-40B4-BE49-F238E27FC236}">
                <a16:creationId xmlns:a16="http://schemas.microsoft.com/office/drawing/2014/main" id="{774D0946-9891-493F-BFB4-7524007E2CC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97835" y="1328327"/>
            <a:ext cx="1041109" cy="35233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841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3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3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3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3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6" grpId="0" autoUpdateAnimBg="0"/>
      <p:bldP spid="303107" grpId="0" autoUpdateAnimBg="0"/>
      <p:bldP spid="303108" grpId="0" animBg="1" autoUpdateAnimBg="0"/>
      <p:bldP spid="303109" grpId="0" animBg="1"/>
      <p:bldP spid="303110" grpId="0" animBg="1" autoUpdateAnimBg="0"/>
      <p:bldP spid="303111" grpId="0" animBg="1"/>
      <p:bldP spid="303112" grpId="0" animBg="1" autoUpdateAnimBg="0"/>
      <p:bldP spid="303113" grpId="0" animBg="1" autoUpdateAnimBg="0"/>
      <p:bldP spid="303114" grpId="0" animBg="1" autoUpdateAnimBg="0"/>
      <p:bldP spid="303115" grpId="0" animBg="1" autoUpdateAnimBg="0"/>
      <p:bldP spid="303116" grpId="0" animBg="1"/>
      <p:bldP spid="303118" grpId="0" animBg="1" autoUpdateAnimBg="0"/>
      <p:bldP spid="303119" grpId="0" animBg="1"/>
      <p:bldP spid="303120" grpId="0" animBg="1"/>
      <p:bldP spid="303121" grpId="0" animBg="1"/>
      <p:bldP spid="303122" grpId="0" animBg="1"/>
      <p:bldP spid="303125" grpId="0" animBg="1"/>
      <p:bldP spid="21" grpId="0" animBg="1" autoUpdateAnimBg="0"/>
      <p:bldP spid="22" grpId="0" animBg="1"/>
      <p:bldP spid="23" grpId="0" animBg="1" autoUpdateAnimBg="0"/>
      <p:bldP spid="24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764704"/>
            <a:ext cx="6048672" cy="4523938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2155386" y="2161678"/>
            <a:ext cx="82574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solidFill>
                <a:prstClr val="black"/>
              </a:solidFill>
            </a:endParaRPr>
          </a:p>
          <a:p>
            <a:r>
              <a:rPr 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Informatie en nieuwe Mbo-filmpje van Hallo Mbo vind je op </a:t>
            </a:r>
            <a:r>
              <a:rPr 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www.hallombo.nl</a:t>
            </a:r>
            <a:endParaRPr lang="nl-NL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800" dirty="0">
              <a:solidFill>
                <a:srgbClr val="FF0000"/>
              </a:solidFill>
            </a:endParaRPr>
          </a:p>
          <a:p>
            <a:endParaRPr lang="nl-NL" sz="2800" dirty="0">
              <a:solidFill>
                <a:prstClr val="black"/>
              </a:solidFill>
            </a:endParaRPr>
          </a:p>
          <a:p>
            <a:endParaRPr lang="nl-NL" sz="2800" dirty="0">
              <a:solidFill>
                <a:prstClr val="black"/>
              </a:solidFill>
            </a:endParaRPr>
          </a:p>
          <a:p>
            <a:endParaRPr lang="nl-NL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7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1450" y="476250"/>
            <a:ext cx="7270750" cy="1276350"/>
          </a:xfrm>
        </p:spPr>
        <p:txBody>
          <a:bodyPr>
            <a:normAutofit/>
          </a:bodyPr>
          <a:lstStyle/>
          <a:p>
            <a:r>
              <a:rPr lang="nl-NL" altLang="nl-NL" sz="4400" dirty="0">
                <a:solidFill>
                  <a:srgbClr val="FF3300"/>
                </a:solidFill>
              </a:rPr>
              <a:t>Naar het Mbo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628800"/>
            <a:ext cx="9289032" cy="4895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NL" altLang="nl-NL" sz="2800" dirty="0"/>
              <a:t>Verwachtingen? </a:t>
            </a:r>
          </a:p>
          <a:p>
            <a:pPr>
              <a:lnSpc>
                <a:spcPct val="90000"/>
              </a:lnSpc>
            </a:pPr>
            <a:r>
              <a:rPr lang="nl-NL" altLang="nl-NL" sz="2800" dirty="0"/>
              <a:t>O</a:t>
            </a:r>
            <a:r>
              <a:rPr lang="en-US" altLang="nl-NL" sz="2800" dirty="0" err="1"/>
              <a:t>pleidingsbeeld</a:t>
            </a:r>
            <a:r>
              <a:rPr lang="en-US" altLang="nl-NL" sz="2800" dirty="0"/>
              <a:t>?</a:t>
            </a:r>
            <a:endParaRPr lang="nl-NL" altLang="nl-NL" sz="2800" dirty="0"/>
          </a:p>
          <a:p>
            <a:pPr>
              <a:lnSpc>
                <a:spcPct val="90000"/>
              </a:lnSpc>
            </a:pPr>
            <a:r>
              <a:rPr lang="nl-NL" altLang="nl-NL" sz="2800" dirty="0"/>
              <a:t>Beroepsbeeld?</a:t>
            </a:r>
          </a:p>
          <a:p>
            <a:pPr>
              <a:lnSpc>
                <a:spcPct val="90000"/>
              </a:lnSpc>
            </a:pPr>
            <a:r>
              <a:rPr lang="nl-NL" altLang="nl-NL" sz="2800" dirty="0"/>
              <a:t>“</a:t>
            </a:r>
            <a:r>
              <a:rPr lang="nl-NL" altLang="nl-NL" sz="2800" dirty="0" err="1"/>
              <a:t>Intake”gesprek</a:t>
            </a:r>
            <a:r>
              <a:rPr lang="nl-NL" altLang="nl-NL" sz="2800" dirty="0"/>
              <a:t> (motivatie, beeld, ervaringen, geschiktheid)</a:t>
            </a:r>
          </a:p>
          <a:p>
            <a:pPr>
              <a:lnSpc>
                <a:spcPct val="90000"/>
              </a:lnSpc>
            </a:pPr>
            <a:r>
              <a:rPr lang="nl-NL" altLang="nl-NL" sz="2800" dirty="0"/>
              <a:t>Zelfbeeld</a:t>
            </a:r>
          </a:p>
          <a:p>
            <a:pPr>
              <a:lnSpc>
                <a:spcPct val="90000"/>
              </a:lnSpc>
            </a:pPr>
            <a:r>
              <a:rPr lang="nl-NL" altLang="nl-NL" sz="2800" dirty="0"/>
              <a:t>Aanvullende eisen bij enkele studies (o.a. creatief/sport)</a:t>
            </a:r>
          </a:p>
          <a:p>
            <a:pPr>
              <a:lnSpc>
                <a:spcPct val="90000"/>
              </a:lnSpc>
            </a:pPr>
            <a:r>
              <a:rPr lang="en-US" altLang="nl-NL" sz="2800" dirty="0" err="1"/>
              <a:t>Loting</a:t>
            </a:r>
            <a:r>
              <a:rPr lang="en-US" altLang="nl-NL" sz="2800" dirty="0"/>
              <a:t> studies (numerus </a:t>
            </a:r>
            <a:r>
              <a:rPr lang="en-US" altLang="nl-NL" sz="2800" dirty="0" err="1"/>
              <a:t>fixus</a:t>
            </a:r>
            <a:r>
              <a:rPr lang="en-US" altLang="nl-NL" sz="2800" dirty="0"/>
              <a:t>)</a:t>
            </a:r>
            <a:endParaRPr lang="nl-NL" altLang="nl-NL" sz="2800" dirty="0"/>
          </a:p>
          <a:p>
            <a:pPr>
              <a:lnSpc>
                <a:spcPct val="90000"/>
              </a:lnSpc>
            </a:pPr>
            <a:r>
              <a:rPr lang="nl-NL" altLang="nl-NL" sz="2800" dirty="0"/>
              <a:t>Intaketest (o.a. Drenthe College)</a:t>
            </a:r>
          </a:p>
          <a:p>
            <a:pPr>
              <a:lnSpc>
                <a:spcPct val="90000"/>
              </a:lnSpc>
              <a:buFontTx/>
              <a:buNone/>
            </a:pPr>
            <a:endParaRPr lang="nl-NL" altLang="nl-NL" sz="3600" dirty="0"/>
          </a:p>
          <a:p>
            <a:pPr>
              <a:lnSpc>
                <a:spcPct val="90000"/>
              </a:lnSpc>
            </a:pPr>
            <a:endParaRPr lang="nl-NL" altLang="nl-NL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8945" y="836613"/>
            <a:ext cx="7913255" cy="1008062"/>
          </a:xfrm>
        </p:spPr>
        <p:txBody>
          <a:bodyPr>
            <a:normAutofit/>
          </a:bodyPr>
          <a:lstStyle/>
          <a:p>
            <a:r>
              <a:rPr lang="nl-NL" altLang="nl-NL" sz="4400" dirty="0">
                <a:solidFill>
                  <a:srgbClr val="FF3300"/>
                </a:solidFill>
              </a:rPr>
              <a:t>Twee manieren van Leren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52419" y="1836578"/>
            <a:ext cx="3810000" cy="4035152"/>
          </a:xfrm>
        </p:spPr>
        <p:txBody>
          <a:bodyPr/>
          <a:lstStyle/>
          <a:p>
            <a:pPr marL="0" indent="0">
              <a:buNone/>
            </a:pPr>
            <a:r>
              <a:rPr lang="nl-NL" altLang="nl-NL" sz="2400" b="1" dirty="0"/>
              <a:t>BOL</a:t>
            </a:r>
          </a:p>
          <a:p>
            <a:r>
              <a:rPr lang="nl-NL" altLang="nl-NL" sz="2400" dirty="0"/>
              <a:t>Beroeps Opleidende Leerweg</a:t>
            </a:r>
          </a:p>
          <a:p>
            <a:r>
              <a:rPr lang="nl-NL" altLang="nl-NL" sz="2400" dirty="0"/>
              <a:t>School en stage</a:t>
            </a:r>
          </a:p>
          <a:p>
            <a:r>
              <a:rPr lang="nl-NL" altLang="nl-NL" sz="2400" dirty="0"/>
              <a:t>Geen stagevergoeding</a:t>
            </a:r>
          </a:p>
          <a:p>
            <a:r>
              <a:rPr lang="nl-NL" altLang="nl-NL" sz="2400" dirty="0"/>
              <a:t>School helpt bij zoeken stageplaats</a:t>
            </a:r>
          </a:p>
          <a:p>
            <a:r>
              <a:rPr lang="nl-NL" altLang="nl-NL" sz="2400" dirty="0"/>
              <a:t>Overéénkomst met ROC (= Mbo)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765285"/>
            <a:ext cx="3810000" cy="4035152"/>
          </a:xfrm>
        </p:spPr>
        <p:txBody>
          <a:bodyPr/>
          <a:lstStyle/>
          <a:p>
            <a:pPr marL="0" indent="0">
              <a:buNone/>
            </a:pPr>
            <a:r>
              <a:rPr lang="nl-NL" altLang="nl-NL" sz="2400" b="1" dirty="0"/>
              <a:t>BBL</a:t>
            </a:r>
          </a:p>
          <a:p>
            <a:r>
              <a:rPr lang="nl-NL" altLang="nl-NL" sz="2400" dirty="0"/>
              <a:t>Beroeps Begeleidende Leerweg</a:t>
            </a:r>
          </a:p>
          <a:p>
            <a:r>
              <a:rPr lang="nl-NL" altLang="nl-NL" sz="2400" dirty="0"/>
              <a:t>Werken en 1 dag in de week naar school</a:t>
            </a:r>
          </a:p>
          <a:p>
            <a:r>
              <a:rPr lang="nl-NL" altLang="nl-NL" sz="2400" dirty="0"/>
              <a:t>Salaris of vergoeding</a:t>
            </a:r>
          </a:p>
          <a:p>
            <a:r>
              <a:rPr lang="nl-NL" altLang="nl-NL" sz="2400" dirty="0"/>
              <a:t>Zelf werk zoeken</a:t>
            </a:r>
          </a:p>
          <a:p>
            <a:r>
              <a:rPr lang="nl-NL" altLang="nl-NL" sz="2400" dirty="0"/>
              <a:t>Overéénkomst met ROC (= Mbo) en werkgever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400256" y="2996952"/>
            <a:ext cx="2267744" cy="2304256"/>
          </a:xfrm>
        </p:spPr>
        <p:txBody>
          <a:bodyPr/>
          <a:lstStyle/>
          <a:p>
            <a:endParaRPr lang="nl-NL" altLang="nl-NL" sz="2800" dirty="0"/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1" y="333378"/>
            <a:ext cx="11047784" cy="1223963"/>
          </a:xfrm>
        </p:spPr>
        <p:txBody>
          <a:bodyPr>
            <a:normAutofit/>
          </a:bodyPr>
          <a:lstStyle/>
          <a:p>
            <a:r>
              <a:rPr lang="nl-NL" altLang="nl-NL" sz="4400" dirty="0">
                <a:solidFill>
                  <a:srgbClr val="FF3300"/>
                </a:solidFill>
              </a:rPr>
              <a:t>Waar let je op bij een BOL-opleiding?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113657" y="1759528"/>
            <a:ext cx="9430072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nl-NL" altLang="nl-NL" sz="2800" dirty="0"/>
              <a:t>Werkwijze</a:t>
            </a:r>
          </a:p>
          <a:p>
            <a:pPr>
              <a:lnSpc>
                <a:spcPct val="80000"/>
              </a:lnSpc>
            </a:pPr>
            <a:r>
              <a:rPr lang="nl-NL" altLang="nl-NL" sz="2800" dirty="0"/>
              <a:t>Verhouding praktijk/theorie</a:t>
            </a:r>
          </a:p>
          <a:p>
            <a:pPr>
              <a:lnSpc>
                <a:spcPct val="80000"/>
              </a:lnSpc>
            </a:pPr>
            <a:r>
              <a:rPr lang="nl-NL" altLang="nl-NL" sz="2800" dirty="0"/>
              <a:t>Stage</a:t>
            </a:r>
          </a:p>
          <a:p>
            <a:pPr>
              <a:lnSpc>
                <a:spcPct val="80000"/>
              </a:lnSpc>
            </a:pPr>
            <a:r>
              <a:rPr lang="nl-NL" altLang="nl-NL" sz="2800" dirty="0"/>
              <a:t>Vakken</a:t>
            </a:r>
          </a:p>
          <a:p>
            <a:pPr>
              <a:lnSpc>
                <a:spcPct val="80000"/>
              </a:lnSpc>
            </a:pPr>
            <a:r>
              <a:rPr lang="nl-NL" altLang="nl-NL" sz="2800" dirty="0"/>
              <a:t>Eigenschappen en vaardigheden</a:t>
            </a:r>
          </a:p>
          <a:p>
            <a:pPr>
              <a:lnSpc>
                <a:spcPct val="80000"/>
              </a:lnSpc>
            </a:pPr>
            <a:r>
              <a:rPr lang="nl-NL" altLang="nl-NL" sz="2800" dirty="0"/>
              <a:t>Werkomstandigheden</a:t>
            </a:r>
          </a:p>
          <a:p>
            <a:pPr>
              <a:lnSpc>
                <a:spcPct val="80000"/>
              </a:lnSpc>
            </a:pPr>
            <a:r>
              <a:rPr lang="nl-NL" altLang="nl-NL" sz="2800" dirty="0"/>
              <a:t>Gezondheid</a:t>
            </a:r>
          </a:p>
          <a:p>
            <a:pPr>
              <a:lnSpc>
                <a:spcPct val="80000"/>
              </a:lnSpc>
            </a:pPr>
            <a:r>
              <a:rPr lang="nl-NL" altLang="nl-NL" sz="2800" dirty="0"/>
              <a:t>Leeftijd</a:t>
            </a:r>
          </a:p>
          <a:p>
            <a:pPr>
              <a:lnSpc>
                <a:spcPct val="80000"/>
              </a:lnSpc>
            </a:pPr>
            <a:r>
              <a:rPr lang="nl-NL" altLang="nl-NL" sz="2800" dirty="0"/>
              <a:t>Hoe ziet het eruit, hoe zijn de mensen?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  <p:bldP spid="286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>
                <a:solidFill>
                  <a:srgbClr val="FF0000"/>
                </a:solidFill>
              </a:rPr>
              <a:t>Belangrijke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nl-NL" sz="4400" dirty="0">
                <a:solidFill>
                  <a:srgbClr val="FF0000"/>
                </a:solidFill>
              </a:rPr>
              <a:t>pijlers</a:t>
            </a:r>
            <a:r>
              <a:rPr lang="en-US" sz="4400" dirty="0">
                <a:solidFill>
                  <a:srgbClr val="FF0000"/>
                </a:solidFill>
              </a:rPr>
              <a:t> in </a:t>
            </a:r>
            <a:r>
              <a:rPr lang="en-US" sz="4400" dirty="0" err="1">
                <a:solidFill>
                  <a:srgbClr val="FF0000"/>
                </a:solidFill>
              </a:rPr>
              <a:t>klas</a:t>
            </a:r>
            <a:r>
              <a:rPr lang="en-US" sz="4400" dirty="0">
                <a:solidFill>
                  <a:srgbClr val="FF0000"/>
                </a:solidFill>
              </a:rPr>
              <a:t> 4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86110"/>
            <a:ext cx="10767646" cy="435133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Schoolexamen (SE),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 err="1">
                <a:solidFill>
                  <a:schemeClr val="tx1"/>
                </a:solidFill>
              </a:rPr>
              <a:t>Centraal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Schriftelijk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Examen</a:t>
            </a:r>
            <a:r>
              <a:rPr lang="en-US" sz="3200" dirty="0">
                <a:solidFill>
                  <a:schemeClr val="tx1"/>
                </a:solidFill>
              </a:rPr>
              <a:t> (CSE) en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 err="1">
                <a:solidFill>
                  <a:schemeClr val="tx1"/>
                </a:solidFill>
              </a:rPr>
              <a:t>Centraal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Schriftelijk</a:t>
            </a:r>
            <a:r>
              <a:rPr lang="en-US" sz="3200" dirty="0">
                <a:solidFill>
                  <a:schemeClr val="tx1"/>
                </a:solidFill>
              </a:rPr>
              <a:t> en </a:t>
            </a:r>
            <a:r>
              <a:rPr lang="en-US" sz="3200" dirty="0" err="1">
                <a:solidFill>
                  <a:schemeClr val="tx1"/>
                </a:solidFill>
              </a:rPr>
              <a:t>Praktisch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Examen</a:t>
            </a:r>
            <a:r>
              <a:rPr lang="en-US" sz="3200" dirty="0">
                <a:solidFill>
                  <a:schemeClr val="tx1"/>
                </a:solidFill>
              </a:rPr>
              <a:t> (CSPE)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tx1"/>
                </a:solidFill>
              </a:rPr>
              <a:t>Loopbaanorientatie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begeleiding</a:t>
            </a:r>
            <a:r>
              <a:rPr lang="en-US" sz="3200" dirty="0">
                <a:solidFill>
                  <a:schemeClr val="tx1"/>
                </a:solidFill>
              </a:rPr>
              <a:t> (LOB)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9228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896200" y="2133600"/>
            <a:ext cx="2160240" cy="1151384"/>
          </a:xfrm>
        </p:spPr>
        <p:txBody>
          <a:bodyPr/>
          <a:lstStyle/>
          <a:p>
            <a:endParaRPr lang="nl-NL" altLang="nl-NL" sz="28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983433" y="548680"/>
            <a:ext cx="9505184" cy="1224136"/>
          </a:xfrm>
        </p:spPr>
        <p:txBody>
          <a:bodyPr>
            <a:noAutofit/>
          </a:bodyPr>
          <a:lstStyle/>
          <a:p>
            <a:r>
              <a:rPr lang="nl-NL" altLang="nl-NL" sz="4400" dirty="0">
                <a:solidFill>
                  <a:srgbClr val="FF3300"/>
                </a:solidFill>
              </a:rPr>
              <a:t>Nodig om te slagen in de vervolgopleiding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15480" y="2133600"/>
            <a:ext cx="8640960" cy="3962400"/>
          </a:xfrm>
        </p:spPr>
        <p:txBody>
          <a:bodyPr/>
          <a:lstStyle/>
          <a:p>
            <a:r>
              <a:rPr lang="nl-NL" altLang="nl-NL" sz="2800" dirty="0"/>
              <a:t>Positieve studiehouding</a:t>
            </a:r>
          </a:p>
          <a:p>
            <a:r>
              <a:rPr lang="nl-NL" altLang="nl-NL" sz="2800" dirty="0"/>
              <a:t>Motivatie</a:t>
            </a:r>
          </a:p>
          <a:p>
            <a:r>
              <a:rPr lang="nl-NL" altLang="nl-NL" sz="2800" dirty="0"/>
              <a:t>Studeren: plannen, ritme en discipline</a:t>
            </a:r>
          </a:p>
          <a:p>
            <a:r>
              <a:rPr lang="en-US" altLang="nl-NL" sz="2800" dirty="0" err="1"/>
              <a:t>Zelfstandig</a:t>
            </a:r>
            <a:r>
              <a:rPr lang="en-US" altLang="nl-NL" sz="2800" dirty="0"/>
              <a:t> </a:t>
            </a:r>
            <a:r>
              <a:rPr lang="en-US" altLang="nl-NL" sz="2800" dirty="0" err="1"/>
              <a:t>werken</a:t>
            </a:r>
            <a:endParaRPr lang="nl-NL" altLang="nl-NL" sz="2800" dirty="0"/>
          </a:p>
          <a:p>
            <a:r>
              <a:rPr lang="nl-NL" altLang="nl-NL" sz="2800" dirty="0"/>
              <a:t>Begeleiding, vragen indien nodig</a:t>
            </a:r>
          </a:p>
          <a:p>
            <a:r>
              <a:rPr lang="nl-NL" altLang="nl-NL" sz="2800" dirty="0"/>
              <a:t>In Mbo ook weer rekenen, taal, LOB en burgerschap.</a:t>
            </a:r>
          </a:p>
          <a:p>
            <a:endParaRPr lang="nl-NL" altLang="nl-NL" dirty="0"/>
          </a:p>
          <a:p>
            <a:endParaRPr lang="nl-NL" alt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  <p:bldP spid="2970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92727" y="609600"/>
            <a:ext cx="9633528" cy="1143000"/>
          </a:xfrm>
        </p:spPr>
        <p:txBody>
          <a:bodyPr>
            <a:noAutofit/>
          </a:bodyPr>
          <a:lstStyle/>
          <a:p>
            <a:r>
              <a:rPr lang="nl-NL" altLang="nl-NL" sz="4400" dirty="0">
                <a:solidFill>
                  <a:srgbClr val="FF3300"/>
                </a:solidFill>
              </a:rPr>
              <a:t>De belangrijkste Mbo’s in de regio </a:t>
            </a:r>
          </a:p>
        </p:txBody>
      </p:sp>
      <p:sp>
        <p:nvSpPr>
          <p:cNvPr id="3379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2209800" y="2636912"/>
            <a:ext cx="7772400" cy="3459088"/>
          </a:xfrm>
        </p:spPr>
        <p:txBody>
          <a:bodyPr/>
          <a:lstStyle/>
          <a:p>
            <a:r>
              <a:rPr lang="nl-NL" altLang="nl-NL" sz="3600" dirty="0"/>
              <a:t>Alfa - College</a:t>
            </a:r>
          </a:p>
          <a:p>
            <a:r>
              <a:rPr lang="nl-NL" altLang="nl-NL" sz="3600" dirty="0"/>
              <a:t>Drenthe College</a:t>
            </a:r>
          </a:p>
          <a:p>
            <a:r>
              <a:rPr lang="nl-NL" altLang="nl-NL" sz="3600" dirty="0"/>
              <a:t>Noorderpoort College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33375"/>
            <a:ext cx="7772400" cy="1150938"/>
          </a:xfrm>
        </p:spPr>
        <p:txBody>
          <a:bodyPr>
            <a:normAutofit/>
          </a:bodyPr>
          <a:lstStyle/>
          <a:p>
            <a:r>
              <a:rPr lang="nl-NL" altLang="nl-NL" sz="4400" dirty="0">
                <a:solidFill>
                  <a:srgbClr val="FF3300"/>
                </a:solidFill>
              </a:rPr>
              <a:t>Alternatieven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72816"/>
            <a:ext cx="7772400" cy="4323184"/>
          </a:xfrm>
        </p:spPr>
        <p:txBody>
          <a:bodyPr/>
          <a:lstStyle/>
          <a:p>
            <a:r>
              <a:rPr lang="nl-NL" altLang="nl-NL" sz="2800" dirty="0"/>
              <a:t>AOC Terra (Meppel, Groningen, Assen)</a:t>
            </a:r>
          </a:p>
          <a:p>
            <a:r>
              <a:rPr lang="en-US" altLang="nl-NL" sz="2800" dirty="0" err="1"/>
              <a:t>Menso</a:t>
            </a:r>
            <a:r>
              <a:rPr lang="en-US" altLang="nl-NL" sz="2800" dirty="0"/>
              <a:t> </a:t>
            </a:r>
            <a:r>
              <a:rPr lang="en-US" altLang="nl-NL" sz="2800" dirty="0" err="1"/>
              <a:t>Alting</a:t>
            </a:r>
            <a:r>
              <a:rPr lang="en-US" altLang="nl-NL" sz="2800" dirty="0"/>
              <a:t> College (Groningen)</a:t>
            </a:r>
            <a:endParaRPr lang="nl-NL" altLang="nl-NL" sz="2800" dirty="0"/>
          </a:p>
          <a:p>
            <a:r>
              <a:rPr lang="nl-NL" altLang="nl-NL" sz="2800" dirty="0"/>
              <a:t>Friese Poort, nu </a:t>
            </a:r>
            <a:r>
              <a:rPr lang="nl-NL" altLang="nl-NL" sz="2800" dirty="0" err="1"/>
              <a:t>Firda</a:t>
            </a:r>
            <a:r>
              <a:rPr lang="nl-NL" altLang="nl-NL" sz="2800" dirty="0"/>
              <a:t> (o.a. Drachten)</a:t>
            </a:r>
          </a:p>
          <a:p>
            <a:r>
              <a:rPr lang="nl-NL" altLang="nl-NL" sz="2800" dirty="0"/>
              <a:t>Friesland College, nu </a:t>
            </a:r>
            <a:r>
              <a:rPr lang="nl-NL" altLang="nl-NL" sz="2800" dirty="0" err="1"/>
              <a:t>Firda</a:t>
            </a:r>
            <a:r>
              <a:rPr lang="nl-NL" altLang="nl-NL" sz="2800" dirty="0"/>
              <a:t> (Heerenveen)</a:t>
            </a:r>
          </a:p>
          <a:p>
            <a:r>
              <a:rPr lang="nl-NL" altLang="nl-NL" sz="2800" dirty="0" err="1"/>
              <a:t>Deltion</a:t>
            </a:r>
            <a:r>
              <a:rPr lang="nl-NL" altLang="nl-NL" sz="2800" dirty="0"/>
              <a:t> College (Zwolle)</a:t>
            </a:r>
          </a:p>
          <a:p>
            <a:r>
              <a:rPr lang="nl-NL" altLang="nl-NL" sz="2800" dirty="0"/>
              <a:t>Landstede (Zwolle)</a:t>
            </a:r>
          </a:p>
          <a:p>
            <a:r>
              <a:rPr lang="en-US" altLang="nl-NL" sz="2800" dirty="0" err="1"/>
              <a:t>Cibap</a:t>
            </a:r>
            <a:r>
              <a:rPr lang="en-US" altLang="nl-NL" sz="2800" dirty="0"/>
              <a:t> (Zwolle)</a:t>
            </a:r>
            <a:endParaRPr lang="nl-NL" altLang="nl-NL" sz="2800" dirty="0"/>
          </a:p>
          <a:p>
            <a:endParaRPr lang="nl-NL" altLang="nl-NL" sz="5400" dirty="0"/>
          </a:p>
          <a:p>
            <a:endParaRPr lang="nl-NL" altLang="nl-NL" sz="4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520" y="325120"/>
            <a:ext cx="8844280" cy="92456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Wat </a:t>
            </a:r>
            <a:r>
              <a:rPr lang="en-US" sz="4400" dirty="0" err="1">
                <a:solidFill>
                  <a:srgbClr val="FF0000"/>
                </a:solidFill>
              </a:rPr>
              <a:t>kunt</a:t>
            </a:r>
            <a:r>
              <a:rPr lang="en-US" sz="4400" dirty="0">
                <a:solidFill>
                  <a:srgbClr val="FF0000"/>
                </a:solidFill>
              </a:rPr>
              <a:t> u </a:t>
            </a:r>
            <a:r>
              <a:rPr lang="en-US" sz="4400" dirty="0" err="1">
                <a:solidFill>
                  <a:srgbClr val="FF0000"/>
                </a:solidFill>
              </a:rPr>
              <a:t>thuis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doen</a:t>
            </a:r>
            <a:r>
              <a:rPr lang="en-US" sz="4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23402"/>
            <a:ext cx="9232075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en-US" sz="4000" dirty="0" err="1"/>
              <a:t>Stimuleren</a:t>
            </a:r>
            <a:r>
              <a:rPr lang="en-US" sz="4000" dirty="0"/>
              <a:t> en </a:t>
            </a:r>
            <a:r>
              <a:rPr lang="en-US" sz="4000" dirty="0" err="1"/>
              <a:t>monitoren</a:t>
            </a:r>
            <a:r>
              <a:rPr lang="en-US" sz="4000" dirty="0"/>
              <a:t> van het </a:t>
            </a:r>
            <a:r>
              <a:rPr lang="en-US" sz="4000" dirty="0" err="1"/>
              <a:t>maken</a:t>
            </a:r>
            <a:r>
              <a:rPr lang="en-US" sz="4000" dirty="0"/>
              <a:t> en </a:t>
            </a:r>
            <a:r>
              <a:rPr lang="en-US" sz="4000" dirty="0" err="1"/>
              <a:t>leren</a:t>
            </a:r>
            <a:r>
              <a:rPr lang="en-US" sz="4000" dirty="0"/>
              <a:t> van </a:t>
            </a:r>
            <a:r>
              <a:rPr lang="en-US" sz="4000" dirty="0" err="1"/>
              <a:t>huiswerk</a:t>
            </a:r>
            <a:r>
              <a:rPr lang="en-US" sz="40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SOM today </a:t>
            </a:r>
            <a:r>
              <a:rPr lang="en-US" sz="4000" dirty="0" err="1"/>
              <a:t>volgen</a:t>
            </a:r>
            <a:r>
              <a:rPr lang="en-US" sz="4000" dirty="0"/>
              <a:t> </a:t>
            </a:r>
            <a:r>
              <a:rPr lang="en-US" sz="4000" dirty="0" err="1"/>
              <a:t>voor</a:t>
            </a:r>
            <a:r>
              <a:rPr lang="en-US" sz="4000" dirty="0"/>
              <a:t> de </a:t>
            </a:r>
            <a:r>
              <a:rPr lang="en-US" sz="4000" dirty="0" err="1"/>
              <a:t>cijfers</a:t>
            </a:r>
            <a:endParaRPr lang="en-US" sz="4000" dirty="0"/>
          </a:p>
          <a:p>
            <a:pPr>
              <a:lnSpc>
                <a:spcPct val="100000"/>
              </a:lnSpc>
            </a:pPr>
            <a:r>
              <a:rPr lang="en-US" sz="4000" dirty="0" err="1"/>
              <a:t>Motiveren</a:t>
            </a:r>
            <a:r>
              <a:rPr lang="en-US" sz="4000" dirty="0"/>
              <a:t> om met </a:t>
            </a:r>
            <a:r>
              <a:rPr lang="en-US" sz="4000" dirty="0" err="1"/>
              <a:t>schoolwerk</a:t>
            </a:r>
            <a:r>
              <a:rPr lang="en-US" sz="4000" dirty="0"/>
              <a:t> </a:t>
            </a:r>
            <a:r>
              <a:rPr lang="en-US" sz="4000" dirty="0" err="1"/>
              <a:t>bezig</a:t>
            </a:r>
            <a:r>
              <a:rPr lang="en-US" sz="4000" dirty="0"/>
              <a:t> te </a:t>
            </a:r>
            <a:r>
              <a:rPr lang="en-US" sz="4000" dirty="0" err="1"/>
              <a:t>zijn</a:t>
            </a:r>
            <a:r>
              <a:rPr lang="en-US" sz="4000" dirty="0"/>
              <a:t>.</a:t>
            </a:r>
          </a:p>
          <a:p>
            <a:pPr>
              <a:lnSpc>
                <a:spcPct val="100000"/>
              </a:lnSpc>
            </a:pPr>
            <a:endParaRPr lang="en-US" sz="4000" dirty="0"/>
          </a:p>
          <a:p>
            <a:pPr>
              <a:lnSpc>
                <a:spcPct val="100000"/>
              </a:lnSpc>
            </a:pPr>
            <a:r>
              <a:rPr lang="en-US" sz="4000" dirty="0"/>
              <a:t>In </a:t>
            </a:r>
            <a:r>
              <a:rPr lang="en-US" sz="4000" dirty="0" err="1"/>
              <a:t>gesprek</a:t>
            </a:r>
            <a:r>
              <a:rPr lang="en-US" sz="4000" dirty="0"/>
              <a:t> </a:t>
            </a:r>
            <a:r>
              <a:rPr lang="en-US" sz="4000" dirty="0" err="1"/>
              <a:t>gaan</a:t>
            </a:r>
            <a:r>
              <a:rPr lang="en-US" sz="4000" dirty="0"/>
              <a:t> over de </a:t>
            </a:r>
            <a:r>
              <a:rPr lang="en-US" sz="4000" dirty="0" err="1"/>
              <a:t>vorderingen</a:t>
            </a:r>
            <a:r>
              <a:rPr lang="en-US" sz="4000" dirty="0"/>
              <a:t> en de </a:t>
            </a:r>
            <a:r>
              <a:rPr lang="en-US" sz="4000" dirty="0" err="1"/>
              <a:t>keuze</a:t>
            </a:r>
            <a:r>
              <a:rPr lang="en-US" sz="4000" dirty="0"/>
              <a:t> </a:t>
            </a:r>
            <a:r>
              <a:rPr lang="en-US" sz="4000" dirty="0" err="1"/>
              <a:t>voor</a:t>
            </a:r>
            <a:r>
              <a:rPr lang="en-US" sz="4000" dirty="0"/>
              <a:t> de </a:t>
            </a:r>
            <a:r>
              <a:rPr lang="en-US" sz="4000" dirty="0" err="1"/>
              <a:t>vervolgopleiding</a:t>
            </a:r>
            <a:r>
              <a:rPr lang="en-US" sz="4000" dirty="0"/>
              <a:t> (</a:t>
            </a:r>
            <a:r>
              <a:rPr lang="en-US" sz="4000" dirty="0" err="1"/>
              <a:t>waar</a:t>
            </a:r>
            <a:r>
              <a:rPr lang="en-US" sz="4000" dirty="0"/>
              <a:t> past </a:t>
            </a:r>
            <a:r>
              <a:rPr lang="en-US" sz="4000" dirty="0" err="1"/>
              <a:t>hij</a:t>
            </a:r>
            <a:r>
              <a:rPr lang="en-US" sz="4000" dirty="0"/>
              <a:t>/</a:t>
            </a:r>
            <a:r>
              <a:rPr lang="en-US" sz="4000" dirty="0" err="1"/>
              <a:t>zij</a:t>
            </a:r>
            <a:r>
              <a:rPr lang="en-US" sz="4000" dirty="0"/>
              <a:t> het </a:t>
            </a:r>
            <a:r>
              <a:rPr lang="en-US" sz="4000" dirty="0" err="1"/>
              <a:t>beste</a:t>
            </a:r>
            <a:r>
              <a:rPr lang="en-US" sz="4000" dirty="0"/>
              <a:t>?)</a:t>
            </a:r>
          </a:p>
          <a:p>
            <a:pPr>
              <a:lnSpc>
                <a:spcPct val="100000"/>
              </a:lnSpc>
            </a:pPr>
            <a:r>
              <a:rPr lang="en-US" sz="4000" dirty="0" err="1"/>
              <a:t>Meegaan</a:t>
            </a:r>
            <a:r>
              <a:rPr lang="en-US" sz="4000" dirty="0"/>
              <a:t> </a:t>
            </a:r>
            <a:r>
              <a:rPr lang="en-US" sz="4000" dirty="0" err="1"/>
              <a:t>naar</a:t>
            </a:r>
            <a:r>
              <a:rPr lang="en-US" sz="4000" dirty="0"/>
              <a:t> open </a:t>
            </a:r>
            <a:r>
              <a:rPr lang="en-US" sz="4000" dirty="0" err="1"/>
              <a:t>dagen</a:t>
            </a:r>
            <a:r>
              <a:rPr lang="en-US" sz="4000" dirty="0"/>
              <a:t> </a:t>
            </a:r>
          </a:p>
          <a:p>
            <a:pPr>
              <a:lnSpc>
                <a:spcPct val="100000"/>
              </a:lnSpc>
            </a:pPr>
            <a:r>
              <a:rPr lang="en-US" sz="4000" dirty="0" err="1"/>
              <a:t>Meedenken</a:t>
            </a:r>
            <a:r>
              <a:rPr lang="en-US" sz="4000" dirty="0"/>
              <a:t> over </a:t>
            </a:r>
            <a:r>
              <a:rPr lang="en-US" sz="4000" dirty="0" err="1"/>
              <a:t>welke</a:t>
            </a:r>
            <a:r>
              <a:rPr lang="en-US" sz="4000" dirty="0"/>
              <a:t> </a:t>
            </a:r>
            <a:r>
              <a:rPr lang="en-US" sz="4000" dirty="0" err="1"/>
              <a:t>meeloopdagen</a:t>
            </a:r>
            <a:r>
              <a:rPr lang="en-US" sz="4000" dirty="0"/>
              <a:t> </a:t>
            </a:r>
            <a:r>
              <a:rPr lang="en-US" sz="4000" dirty="0" err="1"/>
              <a:t>geschikt</a:t>
            </a:r>
            <a:r>
              <a:rPr lang="en-US" sz="4000" dirty="0"/>
              <a:t> </a:t>
            </a:r>
            <a:r>
              <a:rPr lang="en-US" sz="4000" dirty="0" err="1"/>
              <a:t>zijn</a:t>
            </a:r>
            <a:r>
              <a:rPr lang="en-US" sz="4000" dirty="0"/>
              <a:t>.</a:t>
            </a:r>
          </a:p>
          <a:p>
            <a:pPr>
              <a:lnSpc>
                <a:spcPct val="100000"/>
              </a:lnSpc>
            </a:pPr>
            <a:endParaRPr lang="en-US" sz="4000" dirty="0"/>
          </a:p>
          <a:p>
            <a:pPr>
              <a:lnSpc>
                <a:spcPct val="100000"/>
              </a:lnSpc>
            </a:pPr>
            <a:endParaRPr lang="en-US" sz="4000" dirty="0"/>
          </a:p>
          <a:p>
            <a:pPr marL="0" indent="0">
              <a:lnSpc>
                <a:spcPct val="100000"/>
              </a:lnSpc>
              <a:buNone/>
            </a:pPr>
            <a:endParaRPr lang="en-US" sz="4000" dirty="0"/>
          </a:p>
          <a:p>
            <a:pPr>
              <a:lnSpc>
                <a:spcPct val="100000"/>
              </a:lnSpc>
            </a:pPr>
            <a:endParaRPr lang="en-US" sz="4000" dirty="0"/>
          </a:p>
          <a:p>
            <a:pPr>
              <a:lnSpc>
                <a:spcPct val="100000"/>
              </a:lnSpc>
            </a:pPr>
            <a:endParaRPr lang="en-US" sz="4000" dirty="0"/>
          </a:p>
          <a:p>
            <a:pPr>
              <a:lnSpc>
                <a:spcPct val="100000"/>
              </a:lnSpc>
            </a:pPr>
            <a:endParaRPr lang="en-US" sz="4000" dirty="0"/>
          </a:p>
          <a:p>
            <a:pPr>
              <a:lnSpc>
                <a:spcPct val="10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57818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8" y="0"/>
            <a:ext cx="7239952" cy="1052736"/>
          </a:xfrm>
        </p:spPr>
        <p:txBody>
          <a:bodyPr>
            <a:normAutofit/>
          </a:bodyPr>
          <a:lstStyle/>
          <a:p>
            <a:r>
              <a:rPr lang="nl-NL" altLang="nl-NL" sz="4400" dirty="0">
                <a:solidFill>
                  <a:srgbClr val="FF3300"/>
                </a:solidFill>
              </a:rPr>
              <a:t>Belangrijke data Vmbo 4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24" y="1052736"/>
            <a:ext cx="10615558" cy="561635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tabLst>
                <a:tab pos="1905000" algn="l"/>
                <a:tab pos="3048000" algn="l"/>
              </a:tabLst>
            </a:pPr>
            <a:r>
              <a:rPr lang="en-US" altLang="nl-NL" sz="2400" dirty="0"/>
              <a:t>sept./</a:t>
            </a:r>
            <a:r>
              <a:rPr lang="en-US" altLang="nl-NL" sz="2400" dirty="0" err="1"/>
              <a:t>okt</a:t>
            </a:r>
            <a:r>
              <a:rPr lang="en-US" altLang="nl-NL" sz="2400" dirty="0"/>
              <a:t>.      </a:t>
            </a:r>
            <a:r>
              <a:rPr lang="en-US" altLang="nl-NL" sz="2400" dirty="0">
                <a:solidFill>
                  <a:srgbClr val="FF0000"/>
                </a:solidFill>
              </a:rPr>
              <a:t>          </a:t>
            </a:r>
            <a:r>
              <a:rPr lang="en-US" altLang="nl-NL" sz="2400" dirty="0"/>
              <a:t>-</a:t>
            </a:r>
            <a:r>
              <a:rPr lang="en-US" altLang="nl-NL" sz="2400" dirty="0">
                <a:solidFill>
                  <a:srgbClr val="FF0000"/>
                </a:solidFill>
              </a:rPr>
              <a:t>  </a:t>
            </a:r>
            <a:r>
              <a:rPr lang="en-US" altLang="nl-NL" sz="2400" dirty="0">
                <a:solidFill>
                  <a:schemeClr val="tx1"/>
                </a:solidFill>
              </a:rPr>
              <a:t>“</a:t>
            </a:r>
            <a:r>
              <a:rPr lang="en-US" altLang="nl-NL" sz="2400" dirty="0"/>
              <a:t>Hallo </a:t>
            </a:r>
            <a:r>
              <a:rPr lang="en-US" altLang="nl-NL" sz="2400" dirty="0" err="1"/>
              <a:t>Mbo</a:t>
            </a:r>
            <a:r>
              <a:rPr lang="en-US" altLang="nl-NL" sz="2400" dirty="0"/>
              <a:t>” op Salland in de les</a:t>
            </a:r>
          </a:p>
          <a:p>
            <a:pPr>
              <a:lnSpc>
                <a:spcPct val="90000"/>
              </a:lnSpc>
              <a:tabLst>
                <a:tab pos="1905000" algn="l"/>
                <a:tab pos="3048000" algn="l"/>
              </a:tabLst>
            </a:pPr>
            <a:r>
              <a:rPr lang="en-US" altLang="nl-NL" sz="2400" dirty="0"/>
              <a:t>6 </a:t>
            </a:r>
            <a:r>
              <a:rPr lang="en-US" altLang="nl-NL" sz="2400" dirty="0" err="1"/>
              <a:t>okt</a:t>
            </a:r>
            <a:r>
              <a:rPr lang="en-US" altLang="nl-NL" sz="2400" dirty="0"/>
              <a:t>.                      -   </a:t>
            </a:r>
            <a:r>
              <a:rPr lang="en-US" altLang="nl-NL" sz="2400" dirty="0" err="1"/>
              <a:t>Bezoek</a:t>
            </a:r>
            <a:r>
              <a:rPr lang="en-US" altLang="nl-NL" sz="2400" dirty="0"/>
              <a:t> </a:t>
            </a:r>
            <a:r>
              <a:rPr lang="en-US" altLang="nl-NL" sz="2400" dirty="0" err="1"/>
              <a:t>aan</a:t>
            </a:r>
            <a:r>
              <a:rPr lang="en-US" altLang="nl-NL" sz="2400" dirty="0"/>
              <a:t> de </a:t>
            </a:r>
            <a:r>
              <a:rPr lang="en-US" altLang="nl-NL" sz="2400" dirty="0" err="1"/>
              <a:t>Onderwijsbeurs</a:t>
            </a:r>
            <a:r>
              <a:rPr lang="en-US" altLang="nl-NL" sz="2400" dirty="0"/>
              <a:t> in Zwolle</a:t>
            </a:r>
          </a:p>
          <a:p>
            <a:pPr>
              <a:lnSpc>
                <a:spcPct val="90000"/>
              </a:lnSpc>
              <a:tabLst>
                <a:tab pos="1905000" algn="l"/>
                <a:tab pos="3048000" algn="l"/>
              </a:tabLst>
            </a:pPr>
            <a:r>
              <a:rPr lang="en-US" altLang="nl-NL" sz="2400" dirty="0"/>
              <a:t>13 – 17 </a:t>
            </a:r>
            <a:r>
              <a:rPr lang="en-US" altLang="nl-NL" sz="2400" dirty="0" err="1"/>
              <a:t>nov.</a:t>
            </a:r>
            <a:r>
              <a:rPr lang="en-US" altLang="nl-NL" sz="2400" dirty="0"/>
              <a:t>	        </a:t>
            </a:r>
            <a:r>
              <a:rPr lang="en-US" altLang="nl-NL" sz="2400" dirty="0" smtClean="0"/>
              <a:t>   </a:t>
            </a:r>
            <a:r>
              <a:rPr lang="en-US" altLang="nl-NL" sz="2400" dirty="0"/>
              <a:t>-  Stage, </a:t>
            </a:r>
            <a:r>
              <a:rPr lang="en-US" altLang="nl-NL" sz="2400" dirty="0" err="1"/>
              <a:t>beroepsoriënterend</a:t>
            </a:r>
            <a:endParaRPr lang="en-US" altLang="nl-NL" sz="2400" dirty="0"/>
          </a:p>
          <a:p>
            <a:pPr>
              <a:lnSpc>
                <a:spcPct val="90000"/>
              </a:lnSpc>
              <a:tabLst>
                <a:tab pos="1905000" algn="l"/>
                <a:tab pos="3048000" algn="l"/>
              </a:tabLst>
            </a:pPr>
            <a:r>
              <a:rPr lang="en-US" altLang="nl-NL" sz="2400" dirty="0"/>
              <a:t>6 – 10 </a:t>
            </a:r>
            <a:r>
              <a:rPr lang="en-US" altLang="nl-NL" sz="2400" dirty="0" err="1"/>
              <a:t>nov.</a:t>
            </a:r>
            <a:r>
              <a:rPr lang="en-US" altLang="nl-NL" sz="2400" dirty="0"/>
              <a:t>             -  </a:t>
            </a:r>
            <a:r>
              <a:rPr lang="en-US" altLang="nl-NL" sz="2400" dirty="0" err="1"/>
              <a:t>Voorlichting</a:t>
            </a:r>
            <a:r>
              <a:rPr lang="en-US" altLang="nl-NL" sz="2400" dirty="0"/>
              <a:t> </a:t>
            </a:r>
            <a:r>
              <a:rPr lang="en-US" altLang="nl-NL" sz="2400" dirty="0" err="1"/>
              <a:t>Mbo-opleidingen</a:t>
            </a:r>
            <a:r>
              <a:rPr lang="en-US" altLang="nl-NL" sz="2400" dirty="0"/>
              <a:t>, op </a:t>
            </a:r>
            <a:r>
              <a:rPr lang="en-US" altLang="nl-NL" sz="2400" dirty="0" err="1" smtClean="0"/>
              <a:t>locatie</a:t>
            </a:r>
            <a:endParaRPr lang="en-US" altLang="nl-NL" sz="2400" dirty="0" smtClean="0"/>
          </a:p>
          <a:p>
            <a:pPr>
              <a:lnSpc>
                <a:spcPct val="90000"/>
              </a:lnSpc>
              <a:tabLst>
                <a:tab pos="1905000" algn="l"/>
                <a:tab pos="3048000" algn="l"/>
              </a:tabLst>
            </a:pPr>
            <a:r>
              <a:rPr lang="en-US" altLang="nl-NL" sz="2400" dirty="0" err="1" smtClean="0"/>
              <a:t>dec.</a:t>
            </a:r>
            <a:r>
              <a:rPr lang="en-US" altLang="nl-NL" sz="2400" dirty="0" smtClean="0"/>
              <a:t> – </a:t>
            </a:r>
            <a:r>
              <a:rPr lang="en-US" altLang="nl-NL" sz="2400" dirty="0" err="1" smtClean="0"/>
              <a:t>febr</a:t>
            </a:r>
            <a:r>
              <a:rPr lang="en-US" altLang="nl-NL" sz="2400" dirty="0" smtClean="0"/>
              <a:t>.	           -  </a:t>
            </a:r>
            <a:r>
              <a:rPr lang="en-US" altLang="nl-NL" sz="2400" dirty="0" err="1" smtClean="0"/>
              <a:t>Voortgangsgesprek</a:t>
            </a:r>
            <a:r>
              <a:rPr lang="en-US" altLang="nl-NL" sz="2400" dirty="0" smtClean="0"/>
              <a:t> met kind, </a:t>
            </a:r>
            <a:r>
              <a:rPr lang="en-US" altLang="nl-NL" sz="2400" dirty="0" err="1" smtClean="0"/>
              <a:t>ouder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leerlingcoach</a:t>
            </a:r>
            <a:endParaRPr lang="en-US" altLang="nl-NL" sz="2400" dirty="0"/>
          </a:p>
          <a:p>
            <a:pPr>
              <a:lnSpc>
                <a:spcPct val="90000"/>
              </a:lnSpc>
              <a:tabLst>
                <a:tab pos="1905000" algn="l"/>
                <a:tab pos="3048000" algn="l"/>
              </a:tabLst>
            </a:pPr>
            <a:r>
              <a:rPr lang="nl-NL" altLang="nl-NL" sz="2400" dirty="0" smtClean="0"/>
              <a:t>22 </a:t>
            </a:r>
            <a:r>
              <a:rPr lang="nl-NL" altLang="nl-NL" sz="2400" dirty="0"/>
              <a:t>– 26 jan. </a:t>
            </a:r>
            <a:r>
              <a:rPr lang="en-US" altLang="nl-NL" sz="2400" dirty="0"/>
              <a:t>           </a:t>
            </a:r>
            <a:r>
              <a:rPr lang="nl-NL" altLang="nl-NL" sz="2400" dirty="0"/>
              <a:t>-  Meeste open dagen Mbo-opleidingen</a:t>
            </a:r>
          </a:p>
          <a:p>
            <a:pPr>
              <a:lnSpc>
                <a:spcPct val="90000"/>
              </a:lnSpc>
              <a:tabLst>
                <a:tab pos="1905000" algn="l"/>
                <a:tab pos="3048000" algn="l"/>
              </a:tabLst>
            </a:pPr>
            <a:r>
              <a:rPr lang="nl-NL" altLang="nl-NL" sz="2400" dirty="0"/>
              <a:t>Voor half febr.         -  Inschrijven Havo</a:t>
            </a:r>
          </a:p>
          <a:p>
            <a:pPr>
              <a:lnSpc>
                <a:spcPct val="90000"/>
              </a:lnSpc>
              <a:tabLst>
                <a:tab pos="1905000" algn="l"/>
                <a:tab pos="3048000" algn="l"/>
              </a:tabLst>
            </a:pPr>
            <a:r>
              <a:rPr lang="en-US" altLang="nl-NL" sz="2400" dirty="0"/>
              <a:t>12 </a:t>
            </a:r>
            <a:r>
              <a:rPr lang="en-US" altLang="nl-NL" sz="2400" dirty="0" err="1"/>
              <a:t>febr</a:t>
            </a:r>
            <a:r>
              <a:rPr lang="en-US" altLang="nl-NL" sz="2400" dirty="0"/>
              <a:t>.	     </a:t>
            </a:r>
            <a:r>
              <a:rPr lang="en-US" altLang="nl-NL" sz="2400" dirty="0" smtClean="0"/>
              <a:t>      </a:t>
            </a:r>
            <a:r>
              <a:rPr lang="en-US" altLang="nl-NL" sz="2400" dirty="0"/>
              <a:t>-  </a:t>
            </a:r>
            <a:r>
              <a:rPr lang="en-US" altLang="nl-NL" sz="2400" dirty="0" err="1"/>
              <a:t>Informatieavond</a:t>
            </a:r>
            <a:r>
              <a:rPr lang="en-US" altLang="nl-NL" sz="2400" dirty="0"/>
              <a:t> </a:t>
            </a:r>
            <a:r>
              <a:rPr lang="en-US" altLang="nl-NL" sz="2400" dirty="0" err="1"/>
              <a:t>Examentraject</a:t>
            </a:r>
            <a:endParaRPr lang="en-US" altLang="nl-NL" sz="2400" dirty="0"/>
          </a:p>
          <a:p>
            <a:pPr>
              <a:lnSpc>
                <a:spcPct val="90000"/>
              </a:lnSpc>
              <a:tabLst>
                <a:tab pos="1905000" algn="l"/>
                <a:tab pos="3048000" algn="l"/>
              </a:tabLst>
            </a:pPr>
            <a:r>
              <a:rPr lang="en-US" altLang="nl-NL" sz="2400" dirty="0"/>
              <a:t>6 </a:t>
            </a:r>
            <a:r>
              <a:rPr lang="en-US" altLang="nl-NL" sz="2400" dirty="0" err="1"/>
              <a:t>mrt</a:t>
            </a:r>
            <a:r>
              <a:rPr lang="en-US" altLang="nl-NL" sz="2400" dirty="0"/>
              <a:t>.                      -  </a:t>
            </a:r>
            <a:r>
              <a:rPr lang="en-US" altLang="nl-NL" sz="2400" dirty="0" err="1"/>
              <a:t>Presentatie</a:t>
            </a:r>
            <a:r>
              <a:rPr lang="en-US" altLang="nl-NL" sz="2400" dirty="0"/>
              <a:t> </a:t>
            </a:r>
            <a:r>
              <a:rPr lang="en-US" altLang="nl-NL" sz="2400" dirty="0" err="1"/>
              <a:t>Profielwerkstuk</a:t>
            </a:r>
            <a:endParaRPr lang="en-US" altLang="nl-NL" sz="2400" dirty="0"/>
          </a:p>
          <a:p>
            <a:pPr>
              <a:lnSpc>
                <a:spcPct val="90000"/>
              </a:lnSpc>
              <a:tabLst>
                <a:tab pos="1905000" algn="l"/>
                <a:tab pos="3048000" algn="l"/>
              </a:tabLst>
            </a:pPr>
            <a:r>
              <a:rPr lang="en-US" altLang="nl-NL" sz="2400" dirty="0"/>
              <a:t>11 – 15 </a:t>
            </a:r>
            <a:r>
              <a:rPr lang="en-US" altLang="nl-NL" sz="2400" dirty="0" err="1"/>
              <a:t>mrt</a:t>
            </a:r>
            <a:r>
              <a:rPr lang="en-US" altLang="nl-NL" sz="2400" dirty="0"/>
              <a:t>.            -  Extra open </a:t>
            </a:r>
            <a:r>
              <a:rPr lang="en-US" altLang="nl-NL" sz="2400" dirty="0" err="1"/>
              <a:t>dagen</a:t>
            </a:r>
            <a:r>
              <a:rPr lang="en-US" altLang="nl-NL" sz="2400" dirty="0"/>
              <a:t> </a:t>
            </a:r>
            <a:r>
              <a:rPr lang="en-US" altLang="nl-NL" sz="2400" dirty="0" err="1"/>
              <a:t>Mbo-opleidingen</a:t>
            </a:r>
            <a:endParaRPr lang="en-US" altLang="nl-NL" sz="2400" dirty="0"/>
          </a:p>
          <a:p>
            <a:pPr>
              <a:lnSpc>
                <a:spcPct val="90000"/>
              </a:lnSpc>
              <a:tabLst>
                <a:tab pos="1905000" algn="l"/>
                <a:tab pos="3048000" algn="l"/>
              </a:tabLst>
            </a:pPr>
            <a:r>
              <a:rPr lang="nl-NL" altLang="nl-NL" sz="2400" dirty="0"/>
              <a:t>vóór 1april     </a:t>
            </a:r>
            <a:r>
              <a:rPr lang="en-US" altLang="nl-NL" sz="2400" dirty="0"/>
              <a:t>         -  </a:t>
            </a:r>
            <a:r>
              <a:rPr lang="en-US" altLang="nl-NL" sz="2400" dirty="0" err="1"/>
              <a:t>Zelf</a:t>
            </a:r>
            <a:r>
              <a:rPr lang="nl-NL" altLang="nl-NL" sz="2400" dirty="0"/>
              <a:t> inschrijven bij een Mbo-opleiding.</a:t>
            </a:r>
          </a:p>
          <a:p>
            <a:pPr>
              <a:lnSpc>
                <a:spcPct val="90000"/>
              </a:lnSpc>
              <a:tabLst>
                <a:tab pos="1905000" algn="l"/>
                <a:tab pos="3048000" algn="l"/>
              </a:tabLst>
            </a:pPr>
            <a:r>
              <a:rPr lang="en-US" altLang="nl-NL" sz="2400" dirty="0"/>
              <a:t>12 </a:t>
            </a:r>
            <a:r>
              <a:rPr lang="en-US" altLang="nl-NL" sz="2400" dirty="0" err="1"/>
              <a:t>juni</a:t>
            </a:r>
            <a:r>
              <a:rPr lang="en-US" altLang="nl-NL" sz="2400" dirty="0"/>
              <a:t>	      </a:t>
            </a:r>
            <a:r>
              <a:rPr lang="en-US" altLang="nl-NL" sz="2400" dirty="0" smtClean="0"/>
              <a:t>     </a:t>
            </a:r>
            <a:r>
              <a:rPr lang="en-US" altLang="nl-NL" sz="2400" dirty="0"/>
              <a:t>-  </a:t>
            </a:r>
            <a:r>
              <a:rPr lang="en-US" altLang="nl-NL" sz="2400" dirty="0" err="1"/>
              <a:t>Uitslagdag</a:t>
            </a:r>
            <a:r>
              <a:rPr lang="en-US" altLang="nl-NL" sz="2400" dirty="0"/>
              <a:t> </a:t>
            </a:r>
            <a:r>
              <a:rPr lang="en-US" altLang="nl-NL" sz="2400" dirty="0" err="1"/>
              <a:t>Centraal</a:t>
            </a:r>
            <a:r>
              <a:rPr lang="en-US" altLang="nl-NL" sz="2400" dirty="0"/>
              <a:t> Examen</a:t>
            </a:r>
            <a:endParaRPr lang="nl-NL" altLang="nl-NL" sz="2400" dirty="0"/>
          </a:p>
          <a:p>
            <a:pPr>
              <a:lnSpc>
                <a:spcPct val="90000"/>
              </a:lnSpc>
              <a:tabLst>
                <a:tab pos="1905000" algn="l"/>
                <a:tab pos="3048000" algn="l"/>
              </a:tabLst>
            </a:pPr>
            <a:r>
              <a:rPr lang="nl-NL" altLang="nl-NL" sz="2400" dirty="0"/>
              <a:t>4 juli	    </a:t>
            </a:r>
            <a:r>
              <a:rPr lang="nl-NL" altLang="nl-NL" sz="2400" dirty="0" smtClean="0"/>
              <a:t>       </a:t>
            </a:r>
            <a:r>
              <a:rPr lang="nl-NL" altLang="nl-NL" sz="2400" dirty="0"/>
              <a:t>-  Diploma-uitreiking BKTM.	</a:t>
            </a:r>
          </a:p>
        </p:txBody>
      </p:sp>
    </p:spTree>
    <p:extLst>
      <p:ext uri="{BB962C8B-B14F-4D97-AF65-F5344CB8AC3E}">
        <p14:creationId xmlns:p14="http://schemas.microsoft.com/office/powerpoint/2010/main" val="1364601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04813"/>
            <a:ext cx="10363200" cy="936625"/>
          </a:xfrm>
        </p:spPr>
        <p:txBody>
          <a:bodyPr/>
          <a:lstStyle/>
          <a:p>
            <a:r>
              <a:rPr lang="nl-NL" altLang="nl-NL" sz="48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nl-NL" sz="4400" dirty="0">
                <a:solidFill>
                  <a:srgbClr val="FF3300"/>
                </a:solidFill>
              </a:rPr>
              <a:t>Handige internetadressen</a:t>
            </a:r>
            <a:endParaRPr lang="nl-NL" altLang="nl-NL" sz="4800" dirty="0">
              <a:solidFill>
                <a:srgbClr val="FF3300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8720" y="1514764"/>
            <a:ext cx="9731815" cy="4146261"/>
          </a:xfrm>
        </p:spPr>
        <p:txBody>
          <a:bodyPr>
            <a:normAutofit fontScale="92500" lnSpcReduction="10000"/>
          </a:bodyPr>
          <a:lstStyle/>
          <a:p>
            <a:r>
              <a:rPr lang="nl-NL" altLang="nl-NL" b="1" dirty="0"/>
              <a:t>www.kiesmbo.nl</a:t>
            </a:r>
          </a:p>
          <a:p>
            <a:r>
              <a:rPr lang="nl-NL" altLang="nl-NL" dirty="0"/>
              <a:t>www.opleidingenberoep.nl</a:t>
            </a:r>
          </a:p>
          <a:p>
            <a:r>
              <a:rPr lang="nl-NL" altLang="nl-NL" dirty="0"/>
              <a:t>www.roc.nl</a:t>
            </a:r>
          </a:p>
          <a:p>
            <a:r>
              <a:rPr lang="nl-NL" altLang="nl-NL" dirty="0"/>
              <a:t>www.alfa-college.nl</a:t>
            </a:r>
          </a:p>
          <a:p>
            <a:r>
              <a:rPr lang="nl-NL" altLang="nl-NL" dirty="0"/>
              <a:t>www.drenthecollege.nl</a:t>
            </a:r>
          </a:p>
          <a:p>
            <a:r>
              <a:rPr lang="nl-NL" altLang="nl-NL" dirty="0"/>
              <a:t>www.noorderpoortcollege.nl</a:t>
            </a:r>
          </a:p>
          <a:p>
            <a:r>
              <a:rPr lang="nl-NL" altLang="nl-NL" dirty="0"/>
              <a:t>www.duo.nl/particulier/   (aanvragen OV-reisproduct)(duurt 3 maanden) </a:t>
            </a:r>
          </a:p>
          <a:p>
            <a:r>
              <a:rPr lang="nl-NL" altLang="nl-NL" dirty="0">
                <a:solidFill>
                  <a:srgbClr val="000000"/>
                </a:solidFill>
              </a:rPr>
              <a:t>www.kennisnet/schoolloopbaan.nl</a:t>
            </a:r>
          </a:p>
          <a:p>
            <a:endParaRPr lang="nl-NL" altLang="nl-N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9401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Contact met </a:t>
            </a:r>
            <a:r>
              <a:rPr lang="en-US" sz="4400" dirty="0" err="1">
                <a:solidFill>
                  <a:srgbClr val="FF0000"/>
                </a:solidFill>
              </a:rPr>
              <a:t>ouders</a:t>
            </a:r>
            <a:r>
              <a:rPr lang="en-US" sz="4400" dirty="0">
                <a:solidFill>
                  <a:srgbClr val="FF0000"/>
                </a:solidFill>
              </a:rPr>
              <a:t>/</a:t>
            </a:r>
            <a:r>
              <a:rPr lang="en-US" sz="4400" dirty="0" err="1">
                <a:solidFill>
                  <a:srgbClr val="FF0000"/>
                </a:solidFill>
              </a:rPr>
              <a:t>verzorgers</a:t>
            </a:r>
            <a:endParaRPr lang="nl-NL" sz="4400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73545" y="1690688"/>
            <a:ext cx="10515600" cy="410974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="1" dirty="0" err="1" smtClean="0"/>
              <a:t>Tussendoor</a:t>
            </a:r>
            <a:r>
              <a:rPr lang="en-US" sz="3200" dirty="0" smtClean="0"/>
              <a:t>:</a:t>
            </a: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sz="3200" dirty="0" err="1" smtClean="0"/>
              <a:t>Indien</a:t>
            </a:r>
            <a:r>
              <a:rPr lang="en-US" sz="3200" dirty="0" smtClean="0"/>
              <a:t> </a:t>
            </a:r>
            <a:r>
              <a:rPr lang="en-US" sz="3200" dirty="0" err="1" smtClean="0"/>
              <a:t>nodig</a:t>
            </a:r>
            <a:r>
              <a:rPr lang="en-US" sz="3200" dirty="0" smtClean="0"/>
              <a:t>: over </a:t>
            </a:r>
            <a:r>
              <a:rPr lang="en-US" sz="3200" dirty="0" err="1" smtClean="0"/>
              <a:t>cijfers</a:t>
            </a:r>
            <a:r>
              <a:rPr lang="en-US" sz="3200" dirty="0" smtClean="0"/>
              <a:t> of </a:t>
            </a:r>
            <a:r>
              <a:rPr lang="en-US" sz="3200" dirty="0" err="1" smtClean="0"/>
              <a:t>gedrag</a:t>
            </a:r>
            <a:r>
              <a:rPr lang="en-US" sz="3200" dirty="0" smtClean="0"/>
              <a:t> of het </a:t>
            </a:r>
            <a:r>
              <a:rPr lang="en-US" sz="3200" dirty="0" err="1" smtClean="0"/>
              <a:t>signaleren</a:t>
            </a:r>
            <a:r>
              <a:rPr lang="en-US" sz="3200" dirty="0" smtClean="0"/>
              <a:t> van </a:t>
            </a:r>
            <a:r>
              <a:rPr lang="en-US" sz="3200" dirty="0"/>
              <a:t> </a:t>
            </a:r>
            <a:r>
              <a:rPr lang="en-US" sz="3200" dirty="0" smtClean="0"/>
              <a:t> leer- of </a:t>
            </a:r>
            <a:r>
              <a:rPr lang="en-US" sz="3200" dirty="0" err="1" smtClean="0"/>
              <a:t>motivatieproblemen</a:t>
            </a:r>
            <a:r>
              <a:rPr lang="en-US" sz="3200" dirty="0" smtClean="0"/>
              <a:t>.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natuurlijk</a:t>
            </a:r>
            <a:r>
              <a:rPr lang="en-US" sz="3200" dirty="0" smtClean="0"/>
              <a:t> </a:t>
            </a:r>
            <a:r>
              <a:rPr lang="en-US" sz="3200" dirty="0" err="1" smtClean="0"/>
              <a:t>als</a:t>
            </a:r>
            <a:r>
              <a:rPr lang="en-US" sz="3200" dirty="0" smtClean="0"/>
              <a:t> </a:t>
            </a:r>
            <a:r>
              <a:rPr lang="en-US" sz="3200" dirty="0" err="1" smtClean="0"/>
              <a:t>er</a:t>
            </a:r>
            <a:r>
              <a:rPr lang="en-US" sz="3200" dirty="0" smtClean="0"/>
              <a:t> </a:t>
            </a:r>
            <a:r>
              <a:rPr lang="en-US" sz="3200" dirty="0" err="1" smtClean="0"/>
              <a:t>vragen</a:t>
            </a:r>
            <a:r>
              <a:rPr lang="en-US" sz="3200" dirty="0" smtClean="0"/>
              <a:t> </a:t>
            </a:r>
            <a:r>
              <a:rPr lang="en-US" sz="3200" dirty="0" err="1" smtClean="0"/>
              <a:t>zijn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 err="1" smtClean="0"/>
              <a:t>Voortgangsgesprek</a:t>
            </a:r>
            <a:r>
              <a:rPr lang="en-US" sz="3200" b="1" dirty="0" smtClean="0"/>
              <a:t>: </a:t>
            </a:r>
            <a:r>
              <a:rPr lang="en-US" sz="3200" dirty="0" err="1" smtClean="0"/>
              <a:t>Terug</a:t>
            </a:r>
            <a:r>
              <a:rPr lang="en-US" sz="3200" dirty="0" smtClean="0"/>
              <a:t>-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vooruitkijken</a:t>
            </a:r>
            <a:r>
              <a:rPr lang="en-US" sz="3200" dirty="0" smtClean="0"/>
              <a:t>&gt; Hoe </a:t>
            </a:r>
            <a:r>
              <a:rPr lang="en-US" sz="3200" dirty="0" err="1" smtClean="0"/>
              <a:t>gaat</a:t>
            </a:r>
            <a:r>
              <a:rPr lang="en-US" sz="3200" dirty="0" smtClean="0"/>
              <a:t> het? </a:t>
            </a:r>
            <a:r>
              <a:rPr lang="en-US" sz="3200" dirty="0"/>
              <a:t>H</a:t>
            </a:r>
            <a:r>
              <a:rPr lang="en-US" sz="3200" dirty="0" smtClean="0"/>
              <a:t>oe </a:t>
            </a:r>
            <a:r>
              <a:rPr lang="en-US" sz="3200" dirty="0" err="1" smtClean="0"/>
              <a:t>sta</a:t>
            </a:r>
            <a:r>
              <a:rPr lang="en-US" sz="3200" dirty="0" smtClean="0"/>
              <a:t> je </a:t>
            </a:r>
            <a:r>
              <a:rPr lang="en-US" sz="3200" dirty="0" err="1" smtClean="0"/>
              <a:t>ervoor</a:t>
            </a:r>
            <a:r>
              <a:rPr lang="en-US" sz="3200" dirty="0" smtClean="0"/>
              <a:t> m.b.t. school </a:t>
            </a:r>
            <a:r>
              <a:rPr lang="en-US" sz="3200" dirty="0" err="1" smtClean="0"/>
              <a:t>en</a:t>
            </a:r>
            <a:r>
              <a:rPr lang="en-US" sz="3200" dirty="0" smtClean="0"/>
              <a:t> de </a:t>
            </a:r>
            <a:r>
              <a:rPr lang="en-US" sz="3200" dirty="0" err="1" smtClean="0"/>
              <a:t>keuze</a:t>
            </a:r>
            <a:r>
              <a:rPr lang="en-US" sz="3200" dirty="0" smtClean="0"/>
              <a:t> </a:t>
            </a:r>
            <a:r>
              <a:rPr lang="en-US" sz="3200" dirty="0" err="1" smtClean="0"/>
              <a:t>voor</a:t>
            </a:r>
            <a:r>
              <a:rPr lang="en-US" sz="3200" dirty="0" smtClean="0"/>
              <a:t> de </a:t>
            </a:r>
            <a:r>
              <a:rPr lang="en-US" sz="3200" dirty="0" err="1" smtClean="0"/>
              <a:t>vervolgopleiding</a:t>
            </a:r>
            <a:r>
              <a:rPr lang="en-US" sz="3200" dirty="0" smtClean="0"/>
              <a:t>. </a:t>
            </a:r>
            <a:r>
              <a:rPr lang="en-US" sz="3200" dirty="0" err="1" smtClean="0"/>
              <a:t>Waar</a:t>
            </a:r>
            <a:r>
              <a:rPr lang="en-US" sz="3200" dirty="0" smtClean="0"/>
              <a:t> </a:t>
            </a:r>
            <a:r>
              <a:rPr lang="en-US" sz="3200" dirty="0" err="1" smtClean="0"/>
              <a:t>heb</a:t>
            </a:r>
            <a:r>
              <a:rPr lang="en-US" sz="3200" dirty="0" smtClean="0"/>
              <a:t> je nog </a:t>
            </a:r>
            <a:r>
              <a:rPr lang="en-US" sz="3200" dirty="0" err="1" smtClean="0"/>
              <a:t>hulp</a:t>
            </a:r>
            <a:r>
              <a:rPr lang="en-US" sz="3200" dirty="0" smtClean="0"/>
              <a:t>, </a:t>
            </a:r>
            <a:r>
              <a:rPr lang="en-US" sz="3200" dirty="0" err="1" smtClean="0"/>
              <a:t>begeleiding</a:t>
            </a:r>
            <a:r>
              <a:rPr lang="en-US" sz="3200" dirty="0" smtClean="0"/>
              <a:t> </a:t>
            </a:r>
            <a:r>
              <a:rPr lang="en-US" sz="3200" dirty="0" err="1" smtClean="0"/>
              <a:t>bij</a:t>
            </a:r>
            <a:r>
              <a:rPr lang="en-US" sz="3200" dirty="0" smtClean="0"/>
              <a:t> </a:t>
            </a:r>
            <a:r>
              <a:rPr lang="en-US" sz="3200" dirty="0" err="1" smtClean="0"/>
              <a:t>nodig</a:t>
            </a:r>
            <a:r>
              <a:rPr lang="en-US" sz="3200" dirty="0" smtClean="0"/>
              <a:t>? Van </a:t>
            </a:r>
            <a:r>
              <a:rPr lang="en-US" sz="3200" b="1" dirty="0" err="1"/>
              <a:t>d</a:t>
            </a:r>
            <a:r>
              <a:rPr lang="en-US" sz="3200" b="1" dirty="0" err="1" smtClean="0"/>
              <a:t>ecember</a:t>
            </a:r>
            <a:r>
              <a:rPr lang="en-US" sz="3200" b="1" dirty="0" smtClean="0"/>
              <a:t> 2023 t/m </a:t>
            </a:r>
            <a:r>
              <a:rPr lang="en-US" sz="3200" b="1" dirty="0" err="1" smtClean="0"/>
              <a:t>februari</a:t>
            </a:r>
            <a:r>
              <a:rPr lang="en-US" sz="3200" b="1" dirty="0" smtClean="0"/>
              <a:t> 2024</a:t>
            </a:r>
            <a:endParaRPr lang="en-US" sz="3200" b="1" dirty="0"/>
          </a:p>
          <a:p>
            <a:pPr marL="457200" lvl="1" indent="0">
              <a:lnSpc>
                <a:spcPct val="100000"/>
              </a:lnSpc>
              <a:buNone/>
            </a:pPr>
            <a:endParaRPr lang="en-US" sz="3200" i="1" dirty="0"/>
          </a:p>
          <a:p>
            <a:pPr lvl="1"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0919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Hoe ben </a:t>
            </a:r>
            <a:r>
              <a:rPr lang="en-US" dirty="0" err="1" smtClean="0">
                <a:solidFill>
                  <a:srgbClr val="FF0000"/>
                </a:solidFill>
              </a:rPr>
              <a:t>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als</a:t>
            </a:r>
            <a:r>
              <a:rPr lang="en-US" dirty="0" smtClean="0">
                <a:solidFill>
                  <a:srgbClr val="FF0000"/>
                </a:solidFill>
              </a:rPr>
              <a:t> coach het </a:t>
            </a:r>
            <a:r>
              <a:rPr lang="en-US" dirty="0" err="1" smtClean="0">
                <a:solidFill>
                  <a:srgbClr val="FF0000"/>
                </a:solidFill>
              </a:rPr>
              <a:t>beste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err="1" smtClean="0">
                <a:solidFill>
                  <a:srgbClr val="FF0000"/>
                </a:solidFill>
              </a:rPr>
              <a:t>bereiken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05817"/>
            <a:ext cx="9232075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40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err="1" smtClean="0"/>
              <a:t>Telefoon</a:t>
            </a:r>
            <a:r>
              <a:rPr lang="en-US" sz="3600" dirty="0" smtClean="0"/>
              <a:t> school: 0592 </a:t>
            </a:r>
            <a:r>
              <a:rPr lang="en-US" sz="3600" dirty="0"/>
              <a:t>390 </a:t>
            </a:r>
            <a:r>
              <a:rPr lang="en-US" sz="3600" dirty="0" smtClean="0"/>
              <a:t>290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err="1" smtClean="0"/>
              <a:t>Telefoon</a:t>
            </a:r>
            <a:r>
              <a:rPr lang="en-US" sz="3600" dirty="0" smtClean="0"/>
              <a:t> coach: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Mail coach:</a:t>
            </a:r>
          </a:p>
          <a:p>
            <a:pPr marL="0" indent="0">
              <a:lnSpc>
                <a:spcPct val="100000"/>
              </a:lnSpc>
              <a:buNone/>
            </a:pPr>
            <a:endParaRPr lang="en-US" sz="4000" dirty="0"/>
          </a:p>
          <a:p>
            <a:pPr>
              <a:lnSpc>
                <a:spcPct val="100000"/>
              </a:lnSpc>
            </a:pPr>
            <a:endParaRPr lang="en-US" sz="4000" dirty="0"/>
          </a:p>
          <a:p>
            <a:pPr>
              <a:lnSpc>
                <a:spcPct val="100000"/>
              </a:lnSpc>
            </a:pPr>
            <a:endParaRPr lang="en-US" sz="4000" dirty="0"/>
          </a:p>
          <a:p>
            <a:pPr>
              <a:lnSpc>
                <a:spcPct val="100000"/>
              </a:lnSpc>
            </a:pPr>
            <a:endParaRPr lang="en-US" sz="4000" dirty="0"/>
          </a:p>
          <a:p>
            <a:pPr>
              <a:lnSpc>
                <a:spcPct val="100000"/>
              </a:lnSpc>
            </a:pPr>
            <a:endParaRPr lang="en-US" sz="4000" dirty="0"/>
          </a:p>
          <a:p>
            <a:pPr>
              <a:lnSpc>
                <a:spcPct val="10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2395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solidFill>
                  <a:srgbClr val="FF0000"/>
                </a:solidFill>
              </a:rPr>
              <a:t>Vragen</a:t>
            </a:r>
            <a:r>
              <a:rPr lang="en-US" sz="4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11927"/>
            <a:ext cx="9232075" cy="40452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 err="1"/>
              <a:t>Voor</a:t>
            </a:r>
            <a:r>
              <a:rPr lang="en-US" sz="3200" dirty="0"/>
              <a:t> </a:t>
            </a:r>
            <a:r>
              <a:rPr lang="en-US" sz="3200" dirty="0" err="1"/>
              <a:t>vragen</a:t>
            </a:r>
            <a:r>
              <a:rPr lang="en-US" sz="3200" dirty="0"/>
              <a:t> over </a:t>
            </a:r>
            <a:r>
              <a:rPr lang="en-US" sz="3200" dirty="0" err="1"/>
              <a:t>vervolgopleidingen</a:t>
            </a:r>
            <a:r>
              <a:rPr lang="en-US" sz="3200" dirty="0"/>
              <a:t> </a:t>
            </a:r>
            <a:r>
              <a:rPr lang="en-US" sz="3200" dirty="0" err="1"/>
              <a:t>kunt</a:t>
            </a:r>
            <a:r>
              <a:rPr lang="en-US" sz="3200" dirty="0"/>
              <a:t> u contact </a:t>
            </a:r>
            <a:r>
              <a:rPr lang="en-US" sz="3200" dirty="0" err="1"/>
              <a:t>opnemen</a:t>
            </a:r>
            <a:r>
              <a:rPr lang="en-US" sz="3200" dirty="0"/>
              <a:t> met de </a:t>
            </a:r>
            <a:r>
              <a:rPr lang="en-US" sz="3200" dirty="0" err="1"/>
              <a:t>decaan</a:t>
            </a:r>
            <a:r>
              <a:rPr lang="en-US" sz="3200" dirty="0"/>
              <a:t>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mevr</a:t>
            </a:r>
            <a:r>
              <a:rPr lang="en-US" sz="3200" dirty="0"/>
              <a:t>. I. </a:t>
            </a:r>
            <a:r>
              <a:rPr lang="en-US" sz="3200" dirty="0" smtClean="0"/>
              <a:t>Barmentloo </a:t>
            </a:r>
            <a:r>
              <a:rPr lang="en-US" sz="3200" dirty="0"/>
              <a:t>(</a:t>
            </a:r>
            <a:r>
              <a:rPr lang="en-US" sz="3200" dirty="0">
                <a:hlinkClick r:id="rId2"/>
              </a:rPr>
              <a:t>bao@csvvg.eu</a:t>
            </a:r>
            <a:r>
              <a:rPr lang="en-US" sz="3200" dirty="0"/>
              <a:t>)</a:t>
            </a:r>
          </a:p>
          <a:p>
            <a:pPr>
              <a:lnSpc>
                <a:spcPct val="100000"/>
              </a:lnSpc>
            </a:pP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sz="3200" dirty="0" err="1"/>
              <a:t>Voor</a:t>
            </a:r>
            <a:r>
              <a:rPr lang="en-US" sz="3200" dirty="0"/>
              <a:t> </a:t>
            </a:r>
            <a:r>
              <a:rPr lang="en-US" sz="3200" dirty="0" err="1"/>
              <a:t>andere</a:t>
            </a:r>
            <a:r>
              <a:rPr lang="en-US" sz="3200" dirty="0"/>
              <a:t> </a:t>
            </a:r>
            <a:r>
              <a:rPr lang="en-US" sz="3200" dirty="0" err="1"/>
              <a:t>vragen</a:t>
            </a:r>
            <a:r>
              <a:rPr lang="en-US" sz="3200" dirty="0"/>
              <a:t> </a:t>
            </a:r>
            <a:r>
              <a:rPr lang="en-US" sz="3200" dirty="0" err="1"/>
              <a:t>kunt</a:t>
            </a:r>
            <a:r>
              <a:rPr lang="en-US" sz="3200" dirty="0"/>
              <a:t> u </a:t>
            </a:r>
            <a:r>
              <a:rPr lang="en-US" sz="3200" dirty="0" err="1"/>
              <a:t>bij</a:t>
            </a:r>
            <a:r>
              <a:rPr lang="en-US" sz="3200" dirty="0"/>
              <a:t> de </a:t>
            </a:r>
            <a:r>
              <a:rPr lang="en-US" sz="3200" dirty="0" err="1"/>
              <a:t>leerlingcoach</a:t>
            </a:r>
            <a:r>
              <a:rPr lang="en-US" sz="3200" dirty="0"/>
              <a:t> </a:t>
            </a:r>
            <a:r>
              <a:rPr lang="en-US" sz="3200" dirty="0" err="1"/>
              <a:t>terecht</a:t>
            </a:r>
            <a:r>
              <a:rPr lang="en-US" sz="3200" dirty="0"/>
              <a:t>.</a:t>
            </a:r>
          </a:p>
          <a:p>
            <a:pPr>
              <a:lnSpc>
                <a:spcPct val="100000"/>
              </a:lnSpc>
            </a:pPr>
            <a:endParaRPr lang="en-US" sz="4000" dirty="0"/>
          </a:p>
          <a:p>
            <a:pPr>
              <a:lnSpc>
                <a:spcPct val="100000"/>
              </a:lnSpc>
            </a:pPr>
            <a:endParaRPr lang="en-US" sz="4000" dirty="0"/>
          </a:p>
          <a:p>
            <a:pPr>
              <a:lnSpc>
                <a:spcPct val="100000"/>
              </a:lnSpc>
            </a:pPr>
            <a:endParaRPr lang="en-US" sz="4000" dirty="0"/>
          </a:p>
          <a:p>
            <a:pPr>
              <a:lnSpc>
                <a:spcPct val="100000"/>
              </a:lnSpc>
            </a:pPr>
            <a:endParaRPr lang="en-US" sz="4000" dirty="0"/>
          </a:p>
          <a:p>
            <a:pPr>
              <a:lnSpc>
                <a:spcPct val="100000"/>
              </a:lnSpc>
            </a:pPr>
            <a:endParaRPr lang="en-US" sz="4000" dirty="0"/>
          </a:p>
          <a:p>
            <a:pPr>
              <a:lnSpc>
                <a:spcPct val="10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3867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Het Schoolexamen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9492762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PTA (</a:t>
            </a:r>
            <a:r>
              <a:rPr lang="en-US" sz="3200" dirty="0" err="1"/>
              <a:t>Programma</a:t>
            </a:r>
            <a:r>
              <a:rPr lang="en-US" sz="3200" dirty="0"/>
              <a:t> van </a:t>
            </a:r>
            <a:r>
              <a:rPr lang="en-US" sz="3200" dirty="0" err="1"/>
              <a:t>toetsing</a:t>
            </a:r>
            <a:r>
              <a:rPr lang="en-US" sz="3200" dirty="0"/>
              <a:t> en </a:t>
            </a:r>
            <a:r>
              <a:rPr lang="en-US" sz="3200" dirty="0" err="1"/>
              <a:t>afsluiting</a:t>
            </a:r>
            <a:r>
              <a:rPr lang="en-US" sz="3200" dirty="0"/>
              <a:t>) </a:t>
            </a:r>
          </a:p>
          <a:p>
            <a:pPr lvl="1">
              <a:lnSpc>
                <a:spcPct val="100000"/>
              </a:lnSpc>
            </a:pPr>
            <a:r>
              <a:rPr lang="en-US" sz="3200" i="1" dirty="0" err="1"/>
              <a:t>Bevat</a:t>
            </a:r>
            <a:r>
              <a:rPr lang="en-US" sz="3200" i="1" dirty="0"/>
              <a:t> </a:t>
            </a:r>
            <a:r>
              <a:rPr lang="en-US" sz="3200" i="1" dirty="0" err="1"/>
              <a:t>inhoud</a:t>
            </a:r>
            <a:r>
              <a:rPr lang="en-US" sz="3200" i="1" dirty="0"/>
              <a:t> van het SE</a:t>
            </a:r>
          </a:p>
          <a:p>
            <a:pPr lvl="1">
              <a:lnSpc>
                <a:spcPct val="100000"/>
              </a:lnSpc>
            </a:pPr>
            <a:r>
              <a:rPr lang="en-US" sz="3200" i="1" dirty="0"/>
              <a:t>Te </a:t>
            </a:r>
            <a:r>
              <a:rPr lang="en-US" sz="3200" i="1" dirty="0" err="1"/>
              <a:t>vinden</a:t>
            </a:r>
            <a:r>
              <a:rPr lang="en-US" sz="3200" i="1" dirty="0"/>
              <a:t> op de website van school</a:t>
            </a:r>
          </a:p>
          <a:p>
            <a:pPr lvl="1">
              <a:lnSpc>
                <a:spcPct val="100000"/>
              </a:lnSpc>
            </a:pP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sz="3200" dirty="0" err="1"/>
              <a:t>Examenreglement</a:t>
            </a:r>
            <a:endParaRPr lang="en-US" sz="3200" dirty="0"/>
          </a:p>
          <a:p>
            <a:pPr lvl="1">
              <a:lnSpc>
                <a:spcPct val="100000"/>
              </a:lnSpc>
            </a:pPr>
            <a:r>
              <a:rPr lang="en-US" sz="3200" i="1" dirty="0"/>
              <a:t>Hoe te </a:t>
            </a:r>
            <a:r>
              <a:rPr lang="en-US" sz="3200" i="1" dirty="0" err="1"/>
              <a:t>handelen</a:t>
            </a:r>
            <a:r>
              <a:rPr lang="en-US" sz="3200" i="1" dirty="0"/>
              <a:t> </a:t>
            </a:r>
            <a:r>
              <a:rPr lang="en-US" sz="3200" i="1" dirty="0" err="1"/>
              <a:t>bij</a:t>
            </a:r>
            <a:r>
              <a:rPr lang="en-US" sz="3200" i="1" dirty="0"/>
              <a:t> </a:t>
            </a:r>
            <a:r>
              <a:rPr lang="en-US" sz="3200" i="1" dirty="0" err="1"/>
              <a:t>ziekte</a:t>
            </a:r>
            <a:r>
              <a:rPr lang="en-US" sz="3200" i="1" dirty="0"/>
              <a:t> en </a:t>
            </a:r>
            <a:r>
              <a:rPr lang="en-US" sz="3200" i="1" dirty="0" err="1"/>
              <a:t>afwezigheid</a:t>
            </a:r>
            <a:endParaRPr lang="en-US" sz="3200" i="1" dirty="0"/>
          </a:p>
          <a:p>
            <a:pPr lvl="1">
              <a:lnSpc>
                <a:spcPct val="100000"/>
              </a:lnSpc>
            </a:pPr>
            <a:r>
              <a:rPr lang="en-US" sz="3200" i="1" dirty="0"/>
              <a:t>Te </a:t>
            </a:r>
            <a:r>
              <a:rPr lang="en-US" sz="3200" i="1" dirty="0" err="1"/>
              <a:t>vinden</a:t>
            </a:r>
            <a:r>
              <a:rPr lang="en-US" sz="3200" i="1" dirty="0"/>
              <a:t> op de website van school</a:t>
            </a:r>
          </a:p>
        </p:txBody>
      </p:sp>
    </p:spTree>
    <p:extLst>
      <p:ext uri="{BB962C8B-B14F-4D97-AF65-F5344CB8AC3E}">
        <p14:creationId xmlns:p14="http://schemas.microsoft.com/office/powerpoint/2010/main" val="1242027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58618"/>
            <a:ext cx="10515600" cy="93287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Het Schoolexamen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48509"/>
            <a:ext cx="9232075" cy="449810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600" dirty="0"/>
              <a:t>SE </a:t>
            </a:r>
            <a:r>
              <a:rPr lang="en-US" sz="4600" dirty="0" err="1"/>
              <a:t>toetsen</a:t>
            </a:r>
            <a:r>
              <a:rPr lang="en-US" sz="4600" dirty="0"/>
              <a:t> </a:t>
            </a:r>
            <a:r>
              <a:rPr lang="en-US" sz="4600" dirty="0" err="1"/>
              <a:t>worden</a:t>
            </a:r>
            <a:r>
              <a:rPr lang="en-US" sz="4600" dirty="0"/>
              <a:t> </a:t>
            </a:r>
            <a:r>
              <a:rPr lang="en-US" sz="4600" dirty="0" err="1"/>
              <a:t>gemaakt</a:t>
            </a:r>
            <a:r>
              <a:rPr lang="en-US" sz="4600" dirty="0"/>
              <a:t> </a:t>
            </a:r>
            <a:r>
              <a:rPr lang="en-US" sz="4600" dirty="0" err="1"/>
              <a:t>tijdens</a:t>
            </a:r>
            <a:r>
              <a:rPr lang="en-US" sz="4600" dirty="0"/>
              <a:t> de SE week</a:t>
            </a:r>
          </a:p>
          <a:p>
            <a:pPr>
              <a:lnSpc>
                <a:spcPct val="120000"/>
              </a:lnSpc>
            </a:pPr>
            <a:r>
              <a:rPr lang="en-US" sz="4600" dirty="0" err="1"/>
              <a:t>Een</a:t>
            </a:r>
            <a:r>
              <a:rPr lang="en-US" sz="4600" dirty="0"/>
              <a:t> SE </a:t>
            </a:r>
            <a:r>
              <a:rPr lang="en-US" sz="4600" dirty="0" err="1"/>
              <a:t>kan</a:t>
            </a:r>
            <a:r>
              <a:rPr lang="en-US" sz="4600" dirty="0"/>
              <a:t> </a:t>
            </a:r>
            <a:r>
              <a:rPr lang="en-US" sz="4600" dirty="0" err="1"/>
              <a:t>verder</a:t>
            </a:r>
            <a:r>
              <a:rPr lang="en-US" sz="4600" dirty="0"/>
              <a:t> </a:t>
            </a:r>
            <a:r>
              <a:rPr lang="en-US" sz="4600" dirty="0" err="1"/>
              <a:t>bestaan</a:t>
            </a:r>
            <a:r>
              <a:rPr lang="en-US" sz="4600" dirty="0"/>
              <a:t> </a:t>
            </a:r>
            <a:r>
              <a:rPr lang="en-US" sz="4600" dirty="0" err="1"/>
              <a:t>uit</a:t>
            </a:r>
            <a:r>
              <a:rPr lang="en-US" sz="4600" dirty="0"/>
              <a:t>:</a:t>
            </a:r>
          </a:p>
          <a:p>
            <a:pPr lvl="1">
              <a:lnSpc>
                <a:spcPct val="120000"/>
              </a:lnSpc>
            </a:pPr>
            <a:r>
              <a:rPr lang="en-US" sz="4600" i="1" dirty="0" err="1"/>
              <a:t>Schriftelijke</a:t>
            </a:r>
            <a:r>
              <a:rPr lang="en-US" sz="4600" i="1" dirty="0"/>
              <a:t> </a:t>
            </a:r>
            <a:r>
              <a:rPr lang="en-US" sz="4600" i="1" dirty="0" err="1"/>
              <a:t>toets</a:t>
            </a:r>
            <a:endParaRPr lang="en-US" sz="4600" i="1" dirty="0"/>
          </a:p>
          <a:p>
            <a:pPr lvl="1">
              <a:lnSpc>
                <a:spcPct val="120000"/>
              </a:lnSpc>
            </a:pPr>
            <a:r>
              <a:rPr lang="en-US" sz="4600" i="1" dirty="0" err="1"/>
              <a:t>Verslag</a:t>
            </a:r>
            <a:endParaRPr lang="en-US" sz="4600" i="1" dirty="0"/>
          </a:p>
          <a:p>
            <a:pPr lvl="1">
              <a:lnSpc>
                <a:spcPct val="120000"/>
              </a:lnSpc>
            </a:pPr>
            <a:r>
              <a:rPr lang="en-US" sz="4600" i="1" dirty="0" err="1"/>
              <a:t>Presentatie</a:t>
            </a:r>
            <a:endParaRPr lang="en-US" sz="4600" i="1" dirty="0"/>
          </a:p>
          <a:p>
            <a:pPr lvl="1">
              <a:lnSpc>
                <a:spcPct val="120000"/>
              </a:lnSpc>
            </a:pPr>
            <a:r>
              <a:rPr lang="en-US" sz="4600" i="1" dirty="0" err="1"/>
              <a:t>Werkstukken</a:t>
            </a:r>
            <a:endParaRPr lang="en-US" sz="4600" i="1" dirty="0"/>
          </a:p>
          <a:p>
            <a:pPr lvl="1">
              <a:lnSpc>
                <a:spcPct val="120000"/>
              </a:lnSpc>
            </a:pPr>
            <a:r>
              <a:rPr lang="en-US" sz="4600" i="1" dirty="0"/>
              <a:t>etc.</a:t>
            </a:r>
          </a:p>
          <a:p>
            <a:pPr>
              <a:lnSpc>
                <a:spcPct val="120000"/>
              </a:lnSpc>
            </a:pPr>
            <a:r>
              <a:rPr lang="en-US" sz="4600" dirty="0"/>
              <a:t>SE </a:t>
            </a:r>
            <a:r>
              <a:rPr lang="en-US" sz="4600" dirty="0" err="1"/>
              <a:t>toetsen</a:t>
            </a:r>
            <a:r>
              <a:rPr lang="en-US" sz="4600" dirty="0"/>
              <a:t> </a:t>
            </a:r>
            <a:r>
              <a:rPr lang="en-US" sz="4600" dirty="0" err="1"/>
              <a:t>tellen</a:t>
            </a:r>
            <a:r>
              <a:rPr lang="en-US" sz="4600" dirty="0"/>
              <a:t> </a:t>
            </a:r>
            <a:r>
              <a:rPr lang="en-US" sz="4600" dirty="0" err="1"/>
              <a:t>mee</a:t>
            </a:r>
            <a:r>
              <a:rPr lang="en-US" sz="4600" dirty="0"/>
              <a:t> </a:t>
            </a:r>
            <a:r>
              <a:rPr lang="en-US" sz="4600" dirty="0" err="1"/>
              <a:t>voor</a:t>
            </a:r>
            <a:r>
              <a:rPr lang="en-US" sz="4600" dirty="0"/>
              <a:t> het SE-</a:t>
            </a:r>
            <a:r>
              <a:rPr lang="en-US" sz="4600" dirty="0" err="1"/>
              <a:t>eindcijfer</a:t>
            </a:r>
            <a:endParaRPr lang="en-US" sz="4600" dirty="0"/>
          </a:p>
          <a:p>
            <a:pPr marL="457200" lvl="1" indent="0">
              <a:lnSpc>
                <a:spcPct val="120000"/>
              </a:lnSpc>
              <a:buNone/>
            </a:pPr>
            <a:endParaRPr lang="en-US" sz="4000" dirty="0"/>
          </a:p>
          <a:p>
            <a:pPr>
              <a:lnSpc>
                <a:spcPct val="12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378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2872" y="625642"/>
            <a:ext cx="9398089" cy="1065046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Centraal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Schriftelijk</a:t>
            </a:r>
            <a:r>
              <a:rPr lang="en-US" sz="3600" dirty="0">
                <a:solidFill>
                  <a:srgbClr val="FF0000"/>
                </a:solidFill>
              </a:rPr>
              <a:t> en </a:t>
            </a:r>
            <a:r>
              <a:rPr lang="en-US" sz="3600" dirty="0" err="1">
                <a:solidFill>
                  <a:srgbClr val="FF0000"/>
                </a:solidFill>
              </a:rPr>
              <a:t>Praktisch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Examen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9232075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Het CSPE </a:t>
            </a:r>
            <a:r>
              <a:rPr lang="en-US" sz="3200" dirty="0" err="1"/>
              <a:t>vindt</a:t>
            </a:r>
            <a:r>
              <a:rPr lang="en-US" sz="3200" dirty="0"/>
              <a:t> </a:t>
            </a:r>
            <a:r>
              <a:rPr lang="en-US" sz="3200" dirty="0" err="1"/>
              <a:t>plaats</a:t>
            </a:r>
            <a:r>
              <a:rPr lang="en-US" sz="3200" dirty="0"/>
              <a:t> in </a:t>
            </a:r>
            <a:r>
              <a:rPr lang="en-US" sz="3200" dirty="0" err="1"/>
              <a:t>april</a:t>
            </a:r>
            <a:r>
              <a:rPr lang="en-US" sz="3200" dirty="0"/>
              <a:t> 2024</a:t>
            </a:r>
          </a:p>
          <a:p>
            <a:pPr lvl="1">
              <a:lnSpc>
                <a:spcPct val="100000"/>
              </a:lnSpc>
            </a:pPr>
            <a:r>
              <a:rPr lang="en-US" sz="3200" dirty="0" err="1" smtClean="0"/>
              <a:t>Tijdens</a:t>
            </a:r>
            <a:r>
              <a:rPr lang="en-US" sz="3200" dirty="0" smtClean="0"/>
              <a:t> </a:t>
            </a:r>
            <a:r>
              <a:rPr lang="en-US" sz="3200" dirty="0"/>
              <a:t>het CSPE </a:t>
            </a:r>
            <a:r>
              <a:rPr lang="en-US" sz="3200" dirty="0" err="1"/>
              <a:t>gaan</a:t>
            </a:r>
            <a:r>
              <a:rPr lang="en-US" sz="3200" dirty="0"/>
              <a:t> </a:t>
            </a:r>
            <a:r>
              <a:rPr lang="en-US" sz="3200" dirty="0" err="1"/>
              <a:t>reguliere</a:t>
            </a:r>
            <a:r>
              <a:rPr lang="en-US" sz="3200" dirty="0"/>
              <a:t> lessen door (</a:t>
            </a:r>
            <a:r>
              <a:rPr lang="en-US" sz="3200" dirty="0" err="1"/>
              <a:t>examenvoorbereiding</a:t>
            </a:r>
            <a:r>
              <a:rPr lang="en-US" sz="3200" dirty="0"/>
              <a:t> CSE</a:t>
            </a:r>
            <a:r>
              <a:rPr lang="en-US" sz="3200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3200" dirty="0" err="1" smtClean="0"/>
              <a:t>Voor</a:t>
            </a:r>
            <a:r>
              <a:rPr lang="en-US" sz="3200" dirty="0" smtClean="0"/>
              <a:t> </a:t>
            </a:r>
            <a:r>
              <a:rPr lang="en-US" sz="3200" dirty="0" err="1" smtClean="0"/>
              <a:t>leerlingen</a:t>
            </a:r>
            <a:r>
              <a:rPr lang="en-US" sz="3200" dirty="0" smtClean="0"/>
              <a:t> met </a:t>
            </a:r>
            <a:r>
              <a:rPr lang="en-US" sz="3200" dirty="0" err="1" smtClean="0"/>
              <a:t>handvaardigheid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D&amp;P in </a:t>
            </a:r>
            <a:r>
              <a:rPr lang="en-US" sz="3200" dirty="0" err="1" smtClean="0"/>
              <a:t>hun</a:t>
            </a:r>
            <a:r>
              <a:rPr lang="en-US" sz="3200" dirty="0" smtClean="0"/>
              <a:t> </a:t>
            </a:r>
            <a:r>
              <a:rPr lang="en-US" sz="3200" dirty="0" err="1" smtClean="0"/>
              <a:t>vakkenpakket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sz="3200" dirty="0"/>
              <a:t>Het CSE </a:t>
            </a:r>
            <a:r>
              <a:rPr lang="en-US" sz="3200" dirty="0" err="1"/>
              <a:t>vindt</a:t>
            </a:r>
            <a:r>
              <a:rPr lang="en-US" sz="3200" dirty="0"/>
              <a:t> </a:t>
            </a:r>
            <a:r>
              <a:rPr lang="en-US" sz="3200" dirty="0" err="1"/>
              <a:t>plaats</a:t>
            </a:r>
            <a:r>
              <a:rPr lang="en-US" sz="3200" dirty="0"/>
              <a:t> in </a:t>
            </a:r>
            <a:r>
              <a:rPr lang="en-US" sz="3200" dirty="0" err="1"/>
              <a:t>mei</a:t>
            </a:r>
            <a:r>
              <a:rPr lang="en-US" sz="3200" dirty="0"/>
              <a:t> 2024</a:t>
            </a:r>
          </a:p>
          <a:p>
            <a:pPr>
              <a:lnSpc>
                <a:spcPct val="100000"/>
              </a:lnSpc>
            </a:pPr>
            <a:endParaRPr lang="en-US" sz="3200" dirty="0"/>
          </a:p>
          <a:p>
            <a:pPr>
              <a:lnSpc>
                <a:spcPct val="10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349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72719"/>
            <a:ext cx="10515600" cy="1231207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Loopbaan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orientatie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begeleiding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1200" y="1265382"/>
            <a:ext cx="10728960" cy="5338617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9800" dirty="0"/>
              <a:t>MBO </a:t>
            </a:r>
            <a:r>
              <a:rPr lang="en-US" sz="9800" dirty="0" err="1" smtClean="0"/>
              <a:t>activiteiten</a:t>
            </a:r>
            <a:endParaRPr lang="en-US" sz="9800" i="1" dirty="0"/>
          </a:p>
          <a:p>
            <a:pPr lvl="1">
              <a:lnSpc>
                <a:spcPct val="120000"/>
              </a:lnSpc>
            </a:pPr>
            <a:r>
              <a:rPr lang="en-US" sz="9800" i="1" dirty="0" err="1"/>
              <a:t>Bezoek</a:t>
            </a:r>
            <a:r>
              <a:rPr lang="en-US" sz="9800" i="1" dirty="0"/>
              <a:t> open </a:t>
            </a:r>
            <a:r>
              <a:rPr lang="en-US" sz="9800" i="1" dirty="0" err="1"/>
              <a:t>dagen</a:t>
            </a:r>
            <a:r>
              <a:rPr lang="en-US" sz="9800" i="1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sz="9800" i="1" dirty="0" err="1"/>
              <a:t>Meeloopdagen</a:t>
            </a:r>
            <a:r>
              <a:rPr lang="en-US" sz="9800" i="1" dirty="0"/>
              <a:t> </a:t>
            </a:r>
            <a:r>
              <a:rPr lang="en-US" sz="9800" i="1" dirty="0" err="1" smtClean="0"/>
              <a:t>bezoeken</a:t>
            </a:r>
            <a:endParaRPr lang="en-US" sz="9800" dirty="0"/>
          </a:p>
          <a:p>
            <a:pPr>
              <a:lnSpc>
                <a:spcPct val="120000"/>
              </a:lnSpc>
            </a:pPr>
            <a:r>
              <a:rPr lang="en-US" sz="9800" dirty="0"/>
              <a:t>Stage (13 t/m 17 </a:t>
            </a:r>
            <a:r>
              <a:rPr lang="en-US" sz="9800" dirty="0" err="1"/>
              <a:t>november</a:t>
            </a:r>
            <a:r>
              <a:rPr lang="en-US" sz="9800" dirty="0"/>
              <a:t>) </a:t>
            </a:r>
            <a:r>
              <a:rPr lang="en-US" sz="9800" dirty="0" err="1"/>
              <a:t>en</a:t>
            </a:r>
            <a:r>
              <a:rPr lang="en-US" sz="9800" dirty="0"/>
              <a:t> </a:t>
            </a:r>
            <a:r>
              <a:rPr lang="en-US" sz="9800" dirty="0" err="1" smtClean="0"/>
              <a:t>stageverslag</a:t>
            </a:r>
            <a:endParaRPr lang="en-US" sz="9800" dirty="0"/>
          </a:p>
          <a:p>
            <a:pPr>
              <a:lnSpc>
                <a:spcPct val="120000"/>
              </a:lnSpc>
            </a:pPr>
            <a:r>
              <a:rPr lang="en-US" sz="9800" dirty="0" err="1"/>
              <a:t>Gesprekken</a:t>
            </a:r>
            <a:r>
              <a:rPr lang="en-US" sz="9800" dirty="0"/>
              <a:t> met </a:t>
            </a:r>
            <a:r>
              <a:rPr lang="en-US" sz="9800" dirty="0" err="1" smtClean="0"/>
              <a:t>leerlingcoach</a:t>
            </a:r>
            <a:r>
              <a:rPr lang="en-US" sz="9800" dirty="0" smtClean="0"/>
              <a:t>/lob-</a:t>
            </a:r>
            <a:r>
              <a:rPr lang="en-US" sz="9800" dirty="0" err="1" smtClean="0"/>
              <a:t>begeleider</a:t>
            </a:r>
            <a:endParaRPr lang="en-US" sz="9800" dirty="0"/>
          </a:p>
          <a:p>
            <a:pPr>
              <a:lnSpc>
                <a:spcPct val="120000"/>
              </a:lnSpc>
            </a:pPr>
            <a:r>
              <a:rPr lang="en-US" sz="9800" dirty="0" err="1"/>
              <a:t>Profielwerkstuk</a:t>
            </a:r>
            <a:r>
              <a:rPr lang="en-US" sz="9800" dirty="0"/>
              <a:t> (TM) of </a:t>
            </a:r>
            <a:r>
              <a:rPr lang="en-US" sz="9800" dirty="0" err="1"/>
              <a:t>beroepenonderzoek</a:t>
            </a:r>
            <a:r>
              <a:rPr lang="en-US" sz="9800" dirty="0"/>
              <a:t> (BK</a:t>
            </a:r>
            <a:r>
              <a:rPr lang="en-US" sz="9800" dirty="0" smtClean="0"/>
              <a:t>)</a:t>
            </a:r>
            <a:endParaRPr lang="en-US" sz="9800" dirty="0"/>
          </a:p>
          <a:p>
            <a:pPr>
              <a:lnSpc>
                <a:spcPct val="120000"/>
              </a:lnSpc>
            </a:pPr>
            <a:r>
              <a:rPr lang="en-US" sz="9800" dirty="0" err="1"/>
              <a:t>Digitaal</a:t>
            </a:r>
            <a:r>
              <a:rPr lang="en-US" sz="9800" dirty="0"/>
              <a:t> </a:t>
            </a:r>
            <a:r>
              <a:rPr lang="en-US" sz="9800" dirty="0" err="1"/>
              <a:t>loopbaandossier</a:t>
            </a:r>
            <a:r>
              <a:rPr lang="en-US" sz="9800" dirty="0"/>
              <a:t> </a:t>
            </a:r>
            <a:r>
              <a:rPr lang="en-US" sz="9800" dirty="0" err="1"/>
              <a:t>bijhouden</a:t>
            </a:r>
            <a:r>
              <a:rPr lang="en-US" sz="9800" dirty="0"/>
              <a:t> en </a:t>
            </a:r>
            <a:r>
              <a:rPr lang="en-US" sz="9800" dirty="0" err="1"/>
              <a:t>doorstroomdossier</a:t>
            </a:r>
            <a:r>
              <a:rPr lang="en-US" sz="9800" dirty="0"/>
              <a:t> </a:t>
            </a:r>
            <a:r>
              <a:rPr lang="en-US" sz="9800" dirty="0" err="1"/>
              <a:t>maken</a:t>
            </a:r>
            <a:r>
              <a:rPr lang="en-US" sz="9800" dirty="0"/>
              <a:t>.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08447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39616" y="548680"/>
            <a:ext cx="7056784" cy="1080120"/>
          </a:xfrm>
        </p:spPr>
        <p:txBody>
          <a:bodyPr/>
          <a:lstStyle/>
          <a:p>
            <a:r>
              <a:rPr lang="nl-NL" altLang="nl-NL" dirty="0">
                <a:solidFill>
                  <a:srgbClr val="FF3300"/>
                </a:solidFill>
              </a:rPr>
              <a:t>Naar het Mbo (85%)</a:t>
            </a:r>
            <a:endParaRPr lang="nl-NL" altLang="nl-NL" sz="4800" dirty="0">
              <a:solidFill>
                <a:srgbClr val="FF33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16835"/>
            <a:ext cx="7772400" cy="4107731"/>
          </a:xfrm>
        </p:spPr>
        <p:txBody>
          <a:bodyPr/>
          <a:lstStyle/>
          <a:p>
            <a:pPr marL="0" indent="0">
              <a:buNone/>
            </a:pPr>
            <a:r>
              <a:rPr lang="nl-NL" altLang="nl-NL" sz="3200" dirty="0">
                <a:ea typeface="+mj-ea"/>
              </a:rPr>
              <a:t>Mbo  Sectoren en  Domeinen</a:t>
            </a:r>
            <a:endParaRPr lang="nl-NL" altLang="nl-NL" sz="3200" dirty="0"/>
          </a:p>
          <a:p>
            <a:r>
              <a:rPr lang="nl-NL" altLang="nl-NL" sz="3200" dirty="0"/>
              <a:t>Zorg en welzijn (1 domein)</a:t>
            </a:r>
          </a:p>
          <a:p>
            <a:r>
              <a:rPr lang="nl-NL" altLang="nl-NL" sz="3200" dirty="0"/>
              <a:t>Economie (6 domeinen)</a:t>
            </a:r>
          </a:p>
          <a:p>
            <a:r>
              <a:rPr lang="nl-NL" altLang="nl-NL" sz="3200" dirty="0"/>
              <a:t>Techniek ( 8 domeinen)</a:t>
            </a:r>
          </a:p>
          <a:p>
            <a:r>
              <a:rPr lang="nl-NL" altLang="nl-NL" sz="3200" dirty="0"/>
              <a:t>Landbouw (1 domein)</a:t>
            </a:r>
          </a:p>
          <a:p>
            <a:endParaRPr lang="nl-NL" altLang="nl-NL" sz="4000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836613"/>
            <a:ext cx="7772400" cy="1008062"/>
          </a:xfrm>
        </p:spPr>
        <p:txBody>
          <a:bodyPr/>
          <a:lstStyle/>
          <a:p>
            <a:r>
              <a:rPr lang="nl-NL" altLang="nl-NL" dirty="0">
                <a:solidFill>
                  <a:srgbClr val="FF3300"/>
                </a:solidFill>
              </a:rPr>
              <a:t>Mbo Kwalificatieniveaus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z="3200" dirty="0"/>
              <a:t>Entree-opleiding (geen beroepskwalificatie)</a:t>
            </a:r>
            <a:br>
              <a:rPr lang="nl-NL" altLang="nl-NL" sz="3200" dirty="0"/>
            </a:br>
            <a:endParaRPr lang="nl-NL" altLang="nl-NL" sz="3200" dirty="0"/>
          </a:p>
          <a:p>
            <a:r>
              <a:rPr lang="nl-NL" altLang="nl-NL" sz="3200" dirty="0"/>
              <a:t>Niveau 2: basisberoepsopleiding</a:t>
            </a:r>
          </a:p>
          <a:p>
            <a:r>
              <a:rPr lang="nl-NL" altLang="nl-NL" sz="3200" dirty="0"/>
              <a:t>Niveau 3: vakopleiding</a:t>
            </a:r>
          </a:p>
          <a:p>
            <a:r>
              <a:rPr lang="nl-NL" altLang="nl-NL" sz="3200" dirty="0"/>
              <a:t>Niveau 4: specialistenopleiding of </a:t>
            </a:r>
          </a:p>
          <a:p>
            <a:pPr>
              <a:buFontTx/>
              <a:buNone/>
            </a:pPr>
            <a:r>
              <a:rPr lang="en-US" altLang="nl-NL" sz="3200" dirty="0"/>
              <a:t>   </a:t>
            </a:r>
            <a:r>
              <a:rPr lang="nl-NL" altLang="nl-NL" sz="3200" dirty="0"/>
              <a:t>                  middenkaderopleiding</a:t>
            </a:r>
          </a:p>
          <a:p>
            <a:endParaRPr lang="nl-NL" altLang="nl-NL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92150"/>
            <a:ext cx="7558088" cy="1265959"/>
          </a:xfrm>
        </p:spPr>
        <p:txBody>
          <a:bodyPr>
            <a:normAutofit/>
          </a:bodyPr>
          <a:lstStyle/>
          <a:p>
            <a:r>
              <a:rPr lang="nl-NL" altLang="nl-NL" sz="4400" dirty="0" smtClean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Toelatingseisen  Mbo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03049" y="2349500"/>
            <a:ext cx="3810000" cy="3603625"/>
          </a:xfrm>
        </p:spPr>
        <p:txBody>
          <a:bodyPr/>
          <a:lstStyle/>
          <a:p>
            <a:r>
              <a:rPr lang="nl-NL" altLang="nl-NL" sz="3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 diploma BB kun je naar                      niveau 2   </a:t>
            </a:r>
          </a:p>
          <a:p>
            <a:endParaRPr lang="nl-NL" altLang="nl-NL" sz="4400" dirty="0" smtClean="0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957888" y="2349500"/>
            <a:ext cx="3810000" cy="3243262"/>
          </a:xfrm>
        </p:spPr>
        <p:txBody>
          <a:bodyPr/>
          <a:lstStyle/>
          <a:p>
            <a:r>
              <a:rPr lang="nl-NL" altLang="nl-NL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 diploma KB kun je naar </a:t>
            </a:r>
            <a:br>
              <a:rPr lang="nl-NL" altLang="nl-NL" sz="3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nl-NL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niveau 3 of 4                   </a:t>
            </a:r>
            <a:endParaRPr lang="nl-NL" altLang="nl-NL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32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"/>
</p:tagLst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F38857B7ED6940B75A250241ABA510" ma:contentTypeVersion="16" ma:contentTypeDescription="Een nieuw document maken." ma:contentTypeScope="" ma:versionID="e7028908edb94c3b51c21ade561279a3">
  <xsd:schema xmlns:xsd="http://www.w3.org/2001/XMLSchema" xmlns:xs="http://www.w3.org/2001/XMLSchema" xmlns:p="http://schemas.microsoft.com/office/2006/metadata/properties" xmlns:ns2="3cdf90c2-112c-4365-a5e0-feeb4d59a35c" xmlns:ns3="21aced59-0390-4f75-ba35-04448981fe13" targetNamespace="http://schemas.microsoft.com/office/2006/metadata/properties" ma:root="true" ma:fieldsID="0f70d02c619bb9641be7258c1b80b699" ns2:_="" ns3:_="">
    <xsd:import namespace="3cdf90c2-112c-4365-a5e0-feeb4d59a35c"/>
    <xsd:import namespace="21aced59-0390-4f75-ba35-04448981fe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f90c2-112c-4365-a5e0-feeb4d59a3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d2494c9c-40d9-465b-b677-274a1e9dff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aced59-0390-4f75-ba35-04448981fe1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73008ab-4ab5-4445-9980-4b182597dca8}" ma:internalName="TaxCatchAll" ma:showField="CatchAllData" ma:web="21aced59-0390-4f75-ba35-04448981fe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cdf90c2-112c-4365-a5e0-feeb4d59a35c">
      <Terms xmlns="http://schemas.microsoft.com/office/infopath/2007/PartnerControls"/>
    </lcf76f155ced4ddcb4097134ff3c332f>
    <TaxCatchAll xmlns="21aced59-0390-4f75-ba35-04448981fe13" xsi:nil="true"/>
  </documentManagement>
</p:properties>
</file>

<file path=customXml/itemProps1.xml><?xml version="1.0" encoding="utf-8"?>
<ds:datastoreItem xmlns:ds="http://schemas.openxmlformats.org/officeDocument/2006/customXml" ds:itemID="{4A318260-B705-4EAD-8DD4-61C7D6637A77}"/>
</file>

<file path=customXml/itemProps2.xml><?xml version="1.0" encoding="utf-8"?>
<ds:datastoreItem xmlns:ds="http://schemas.openxmlformats.org/officeDocument/2006/customXml" ds:itemID="{D042BC1F-6D2C-4D2C-B062-6CDB4669B461}"/>
</file>

<file path=customXml/itemProps3.xml><?xml version="1.0" encoding="utf-8"?>
<ds:datastoreItem xmlns:ds="http://schemas.openxmlformats.org/officeDocument/2006/customXml" ds:itemID="{BFFA893B-F783-47F9-B1B8-38FA1D498FD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947</Words>
  <Application>Microsoft Office PowerPoint</Application>
  <PresentationFormat>Breedbeeld</PresentationFormat>
  <Paragraphs>254</Paragraphs>
  <Slides>28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Univers</vt:lpstr>
      <vt:lpstr>Office-thema</vt:lpstr>
      <vt:lpstr>Welkom op de ouderavond van klas 4 BK</vt:lpstr>
      <vt:lpstr>Belangrijke pijlers in klas 4</vt:lpstr>
      <vt:lpstr>Het Schoolexamen </vt:lpstr>
      <vt:lpstr>Het Schoolexamen </vt:lpstr>
      <vt:lpstr>Centraal Schriftelijk en Praktisch Examen</vt:lpstr>
      <vt:lpstr>Loopbaan orientatie en begeleiding</vt:lpstr>
      <vt:lpstr>Naar het Mbo (85%)</vt:lpstr>
      <vt:lpstr>Mbo Kwalificatieniveaus</vt:lpstr>
      <vt:lpstr>Toelatingseisen  Mbo</vt:lpstr>
      <vt:lpstr>Entree opleiding</vt:lpstr>
      <vt:lpstr>Niveau  2</vt:lpstr>
      <vt:lpstr>Niveau  3</vt:lpstr>
      <vt:lpstr>Niveau  4</vt:lpstr>
      <vt:lpstr>Doorstroming binnen de Beroepskolom</vt:lpstr>
      <vt:lpstr> Vervolg- en doorstoommogelijkheden</vt:lpstr>
      <vt:lpstr>PowerPoint-presentatie</vt:lpstr>
      <vt:lpstr>Naar het Mbo</vt:lpstr>
      <vt:lpstr>Twee manieren van Leren</vt:lpstr>
      <vt:lpstr>Waar let je op bij een BOL-opleiding?</vt:lpstr>
      <vt:lpstr>Nodig om te slagen in de vervolgopleiding</vt:lpstr>
      <vt:lpstr>De belangrijkste Mbo’s in de regio </vt:lpstr>
      <vt:lpstr>Alternatieven</vt:lpstr>
      <vt:lpstr>Wat kunt u thuis doen?</vt:lpstr>
      <vt:lpstr>Belangrijke data Vmbo 4</vt:lpstr>
      <vt:lpstr> Handige internetadressen</vt:lpstr>
      <vt:lpstr>Contact met ouders/verzorgers</vt:lpstr>
      <vt:lpstr>Hoe ben ik als coach het beste te  bereiken? 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Nauta</dc:creator>
  <cp:lastModifiedBy>B.A.G. Barmentloo - de Boer</cp:lastModifiedBy>
  <cp:revision>59</cp:revision>
  <dcterms:created xsi:type="dcterms:W3CDTF">2017-05-29T10:29:24Z</dcterms:created>
  <dcterms:modified xsi:type="dcterms:W3CDTF">2023-09-19T08:33:08Z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0x010100F8F38857B7ED6940B75A250241ABA510</vt:lpwstr>
  </property>
</Properties>
</file>