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1"/>
  </p:notesMasterIdLst>
  <p:sldIdLst>
    <p:sldId id="316" r:id="rId3"/>
    <p:sldId id="321" r:id="rId4"/>
    <p:sldId id="322" r:id="rId5"/>
    <p:sldId id="307" r:id="rId6"/>
    <p:sldId id="312" r:id="rId7"/>
    <p:sldId id="320" r:id="rId8"/>
    <p:sldId id="256" r:id="rId9"/>
    <p:sldId id="280" r:id="rId10"/>
    <p:sldId id="323" r:id="rId11"/>
    <p:sldId id="324" r:id="rId12"/>
    <p:sldId id="301" r:id="rId13"/>
    <p:sldId id="327" r:id="rId14"/>
    <p:sldId id="330" r:id="rId15"/>
    <p:sldId id="308" r:id="rId16"/>
    <p:sldId id="335" r:id="rId17"/>
    <p:sldId id="326" r:id="rId18"/>
    <p:sldId id="334" r:id="rId19"/>
    <p:sldId id="325" r:id="rId20"/>
    <p:sldId id="336" r:id="rId21"/>
    <p:sldId id="337" r:id="rId22"/>
    <p:sldId id="338" r:id="rId23"/>
    <p:sldId id="351" r:id="rId24"/>
    <p:sldId id="352" r:id="rId25"/>
    <p:sldId id="353" r:id="rId26"/>
    <p:sldId id="354" r:id="rId27"/>
    <p:sldId id="355" r:id="rId28"/>
    <p:sldId id="344" r:id="rId29"/>
    <p:sldId id="345" r:id="rId30"/>
    <p:sldId id="346" r:id="rId31"/>
    <p:sldId id="347" r:id="rId32"/>
    <p:sldId id="348" r:id="rId33"/>
    <p:sldId id="305" r:id="rId34"/>
    <p:sldId id="349" r:id="rId35"/>
    <p:sldId id="304" r:id="rId36"/>
    <p:sldId id="317" r:id="rId37"/>
    <p:sldId id="277" r:id="rId38"/>
    <p:sldId id="314" r:id="rId39"/>
    <p:sldId id="310"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EAEFF7"/>
    <a:srgbClr val="5B9BD5"/>
    <a:srgbClr val="DAE3F3"/>
    <a:srgbClr val="F58123"/>
    <a:srgbClr val="2D2757"/>
    <a:srgbClr val="483179"/>
    <a:srgbClr val="362868"/>
    <a:srgbClr val="A523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4617"/>
  </p:normalViewPr>
  <p:slideViewPr>
    <p:cSldViewPr snapToGrid="0" snapToObjects="1">
      <p:cViewPr varScale="1">
        <p:scale>
          <a:sx n="63" d="100"/>
          <a:sy n="63" d="100"/>
        </p:scale>
        <p:origin x="8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2E57B-5FE8-C54D-893C-1C66EDEDF762}" type="datetimeFigureOut">
              <a:rPr lang="nl-NL" smtClean="0"/>
              <a:t>3-10-2023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BEB22-F22F-A34B-B82D-25668A87C61F}" type="slidenum">
              <a:rPr lang="nl-NL" smtClean="0"/>
              <a:t>‹nr.›</a:t>
            </a:fld>
            <a:endParaRPr lang="nl-NL"/>
          </a:p>
        </p:txBody>
      </p:sp>
    </p:spTree>
    <p:extLst>
      <p:ext uri="{BB962C8B-B14F-4D97-AF65-F5344CB8AC3E}">
        <p14:creationId xmlns:p14="http://schemas.microsoft.com/office/powerpoint/2010/main" val="116889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a:t>
            </a:fld>
            <a:endParaRPr lang="nl-NL"/>
          </a:p>
        </p:txBody>
      </p:sp>
    </p:spTree>
    <p:extLst>
      <p:ext uri="{BB962C8B-B14F-4D97-AF65-F5344CB8AC3E}">
        <p14:creationId xmlns:p14="http://schemas.microsoft.com/office/powerpoint/2010/main" val="415596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BCFA7-D2C5-4222-B14C-9FAD23AD3A14}"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r>
              <a:rPr lang="nl-NL" altLang="nl-NL" b="1" dirty="0"/>
              <a:t>Droomloopbaan</a:t>
            </a:r>
            <a:r>
              <a:rPr lang="nl-NL" altLang="nl-NL" dirty="0"/>
              <a:t> is een c</a:t>
            </a:r>
            <a:r>
              <a:rPr lang="nl-NL" b="0" i="0" dirty="0">
                <a:solidFill>
                  <a:srgbClr val="202124"/>
                </a:solidFill>
                <a:effectLst/>
                <a:latin typeface="Google Sans"/>
              </a:rPr>
              <a:t>ompleet platform voor de integrale leerlingbegeleiding.</a:t>
            </a:r>
            <a:endParaRPr lang="nl-NL" altLang="nl-NL"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a:ln/>
        </p:spPr>
      </p:sp>
      <p:sp>
        <p:nvSpPr>
          <p:cNvPr id="17411" name="Tijdelijke aanduiding voor notities 2"/>
          <p:cNvSpPr>
            <a:spLocks noGrp="1"/>
          </p:cNvSpPr>
          <p:nvPr>
            <p:ph type="body" idx="1"/>
          </p:nvPr>
        </p:nvSpPr>
        <p:spPr>
          <a:noFill/>
        </p:spPr>
        <p:txBody>
          <a:bodyPr/>
          <a:lstStyle/>
          <a:p>
            <a:endParaRPr lang="en-US" altLang="nl-NL" baseline="0" dirty="0"/>
          </a:p>
        </p:txBody>
      </p:sp>
      <p:sp>
        <p:nvSpPr>
          <p:cNvPr id="17412"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5CEED3-915C-4A3F-95D6-9BBA8242C58E}"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02817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p:cNvSpPr>
            <a:spLocks noGrp="1" noRot="1" noChangeAspect="1" noTextEdit="1"/>
          </p:cNvSpPr>
          <p:nvPr>
            <p:ph type="sldImg"/>
          </p:nvPr>
        </p:nvSpPr>
        <p:spPr>
          <a:ln/>
        </p:spPr>
      </p:sp>
      <p:sp>
        <p:nvSpPr>
          <p:cNvPr id="19459" name="Tijdelijke aanduiding voor notities 2"/>
          <p:cNvSpPr>
            <a:spLocks noGrp="1"/>
          </p:cNvSpPr>
          <p:nvPr>
            <p:ph type="body" idx="1"/>
          </p:nvPr>
        </p:nvSpPr>
        <p:spPr>
          <a:noFill/>
        </p:spPr>
        <p:txBody>
          <a:bodyPr/>
          <a:lstStyle/>
          <a:p>
            <a:endParaRPr lang="nl-NL" altLang="nl-NL" dirty="0"/>
          </a:p>
        </p:txBody>
      </p:sp>
      <p:sp>
        <p:nvSpPr>
          <p:cNvPr id="19460"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55B2BD-958F-412B-8A38-48043450D4E9}"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 opdrachten zullen worden gemaakt; je maakt alleen de </a:t>
            </a:r>
            <a:r>
              <a:rPr lang="nl-NL" b="1" dirty="0"/>
              <a:t>algemene opdrachten </a:t>
            </a:r>
            <a:r>
              <a:rPr lang="nl-NL" dirty="0"/>
              <a:t>(bijvoorbeeld Profielkeuze check) en de </a:t>
            </a:r>
            <a:r>
              <a:rPr lang="nl-NL" b="1" dirty="0"/>
              <a:t>opdrachten van de activiteiten waar jij voor gekozen hebt </a:t>
            </a:r>
            <a:r>
              <a:rPr lang="nl-NL" dirty="0"/>
              <a:t>(bijvoorbeeld Ouderavond H4: informatie LOB).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4602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684C31-4892-4C4D-AAAC-F738697ECC78}"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b="0" i="0" dirty="0">
                <a:solidFill>
                  <a:srgbClr val="515151"/>
                </a:solidFill>
                <a:effectLst/>
                <a:latin typeface="Neue Helvetica W02"/>
              </a:rPr>
              <a:t>Naast genoemd doel zullen jullie ervaren dat er, ongeacht je opleidingskeuze, meerdere beroepsmogelijkheden zijn binnen een organisatie. </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b="0" i="0" kern="1200" dirty="0">
              <a:solidFill>
                <a:srgbClr val="515151"/>
              </a:solidFill>
              <a:effectLst/>
              <a:latin typeface="Neue Helvetica W02"/>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nl-NL" sz="1200" b="0" i="0" kern="1200" dirty="0">
                <a:solidFill>
                  <a:srgbClr val="515151"/>
                </a:solidFill>
                <a:effectLst/>
                <a:latin typeface="Neue Helvetica W02"/>
                <a:ea typeface="+mn-ea"/>
                <a:cs typeface="+mn-cs"/>
              </a:rPr>
              <a:t>In H5 kunnen leerlingen die nog n</a:t>
            </a:r>
            <a:r>
              <a:rPr lang="nl-NL" b="0" i="0" dirty="0">
                <a:solidFill>
                  <a:srgbClr val="515151"/>
                </a:solidFill>
                <a:effectLst/>
                <a:latin typeface="Neue Helvetica W02"/>
              </a:rPr>
              <a:t>iet goed weten welke (vervolg) studie bij ze past of die twijfelen over hun studiekeuze de </a:t>
            </a:r>
            <a:r>
              <a:rPr lang="nl-NL" b="1" i="0" dirty="0">
                <a:solidFill>
                  <a:schemeClr val="tx1"/>
                </a:solidFill>
                <a:effectLst/>
                <a:latin typeface="Neue Helvetica W02"/>
              </a:rPr>
              <a:t>keuze</a:t>
            </a:r>
            <a:r>
              <a:rPr lang="nl-NL" b="0" i="0" dirty="0">
                <a:solidFill>
                  <a:srgbClr val="515151"/>
                </a:solidFill>
                <a:effectLst/>
                <a:latin typeface="Neue Helvetica W02"/>
              </a:rPr>
              <a:t>workshop “Oriëntatie op je studiekeuze” doen. Tijdens deze workshop wordt het studiekeuzeproces samen doorlopen, zijn er verschillende opdrachten en wordt een digitale beroepen- en talententest gemaakt.</a:t>
            </a:r>
            <a:endParaRPr lang="nl-NL" sz="1200" kern="1200" dirty="0">
              <a:solidFill>
                <a:schemeClr val="tx1"/>
              </a:solidFill>
              <a:effectLst/>
              <a:latin typeface="Times New Roman" pitchFamily="18"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684C31-4892-4C4D-AAAC-F738697ECC78}"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nl-NL" altLang="nl-NL" dirty="0"/>
              <a:t>De manifestatie HanzeXperience wordt georganiseerd voor leerlingen van Havo 4. Tijdens de </a:t>
            </a:r>
            <a:r>
              <a:rPr lang="nl-NL" altLang="nl-NL" dirty="0" err="1"/>
              <a:t>HanzeXperience</a:t>
            </a:r>
            <a:r>
              <a:rPr lang="nl-NL" altLang="nl-NL" dirty="0"/>
              <a:t> kunnen jullie zien wat studeren op het hbo inhoudt, welke studiemogelijkheden er zijn en wordt jullie de mogelijkheid geboden om de sfeer van de Hanzehogeschool te proeven.</a:t>
            </a:r>
          </a:p>
          <a:p>
            <a:pPr eaLnBrk="1" hangingPunct="1"/>
            <a:endParaRPr lang="nl-NL" altLang="nl-NL" dirty="0"/>
          </a:p>
        </p:txBody>
      </p:sp>
    </p:spTree>
    <p:extLst>
      <p:ext uri="{BB962C8B-B14F-4D97-AF65-F5344CB8AC3E}">
        <p14:creationId xmlns:p14="http://schemas.microsoft.com/office/powerpoint/2010/main" val="122602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FB5C7B-C650-4DE2-B034-9423D6783BCA}"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r>
              <a:rPr lang="nl-NL" sz="1800" b="0" i="0" dirty="0">
                <a:solidFill>
                  <a:srgbClr val="000000"/>
                </a:solidFill>
                <a:effectLst/>
                <a:latin typeface="Calibri" panose="020F0502020204030204" pitchFamily="34" charset="0"/>
              </a:rPr>
              <a:t>Droomloopbaan biedt leerlingen uit de bovenbouw de studiekeuzematrix. Dit is geen test maar een hulpmiddel voor kiezen: je vult verschillende studies in die je interessant vindt, noteert criteria die jij belangrijk vindt bij je toekomstige studie en geeft de gekozen studies punten op basis van die criteria. Uiteindelijk komt er dan een totaalscore per opleiding uit. </a:t>
            </a:r>
          </a:p>
          <a:p>
            <a:endParaRPr lang="nl-NL" altLang="nl-NL" sz="1800" b="0" i="0" dirty="0">
              <a:solidFill>
                <a:srgbClr val="000000"/>
              </a:solidFill>
              <a:effectLst/>
              <a:latin typeface="Calibri" panose="020F0502020204030204" pitchFamily="34" charset="0"/>
            </a:endParaRPr>
          </a:p>
          <a:p>
            <a:r>
              <a:rPr lang="nl-NL" altLang="nl-NL" sz="1800" b="1" i="0" dirty="0">
                <a:solidFill>
                  <a:srgbClr val="000000"/>
                </a:solidFill>
                <a:effectLst/>
                <a:latin typeface="Calibri" panose="020F0502020204030204" pitchFamily="34" charset="0"/>
              </a:rPr>
              <a:t>Er worden 2 </a:t>
            </a:r>
            <a:r>
              <a:rPr lang="nl-NL" altLang="nl-NL" sz="1800" b="1" i="0" dirty="0" err="1">
                <a:solidFill>
                  <a:srgbClr val="000000"/>
                </a:solidFill>
                <a:effectLst/>
                <a:latin typeface="Calibri" panose="020F0502020204030204" pitchFamily="34" charset="0"/>
              </a:rPr>
              <a:t>slu</a:t>
            </a:r>
            <a:r>
              <a:rPr lang="nl-NL" altLang="nl-NL" sz="1800" b="1" i="0" dirty="0">
                <a:solidFill>
                  <a:srgbClr val="000000"/>
                </a:solidFill>
                <a:effectLst/>
                <a:latin typeface="Calibri" panose="020F0502020204030204" pitchFamily="34" charset="0"/>
              </a:rPr>
              <a:t> gehaald met deze opdracht</a:t>
            </a:r>
            <a:r>
              <a:rPr lang="nl-NL" altLang="nl-NL" sz="1800" b="0" i="0" dirty="0">
                <a:solidFill>
                  <a:srgbClr val="000000"/>
                </a:solidFill>
                <a:effectLst/>
                <a:latin typeface="Calibri" panose="020F0502020204030204" pitchFamily="34" charset="0"/>
              </a:rPr>
              <a:t>.</a:t>
            </a:r>
            <a:endParaRPr lang="nl-NL" altLang="nl-NL"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p:cNvSpPr>
            <a:spLocks noGrp="1" noRot="1" noChangeAspect="1" noTextEdit="1"/>
          </p:cNvSpPr>
          <p:nvPr>
            <p:ph type="sldImg"/>
          </p:nvPr>
        </p:nvSpPr>
        <p:spPr>
          <a:ln/>
        </p:spPr>
      </p:sp>
      <p:sp>
        <p:nvSpPr>
          <p:cNvPr id="27651" name="Tijdelijke aanduiding voor notities 2"/>
          <p:cNvSpPr>
            <a:spLocks noGrp="1"/>
          </p:cNvSpPr>
          <p:nvPr>
            <p:ph type="body" idx="1"/>
          </p:nvPr>
        </p:nvSpPr>
        <p:spPr>
          <a:noFill/>
        </p:spPr>
        <p:txBody>
          <a:bodyPr/>
          <a:lstStyle/>
          <a:p>
            <a:r>
              <a:rPr lang="nl-NL" altLang="nl-NL"/>
              <a:t>Op school kunnen er verschillende activiteiten worden gedaan.</a:t>
            </a:r>
          </a:p>
          <a:p>
            <a:r>
              <a:rPr lang="nl-NL" altLang="nl-NL"/>
              <a:t> </a:t>
            </a:r>
          </a:p>
          <a:p>
            <a:r>
              <a:rPr lang="nl-NL" altLang="nl-NL"/>
              <a:t>In samenwerking met de </a:t>
            </a:r>
            <a:r>
              <a:rPr lang="nl-NL" altLang="nl-NL" b="1"/>
              <a:t>Rotary</a:t>
            </a:r>
            <a:r>
              <a:rPr lang="nl-NL" altLang="nl-NL"/>
              <a:t> en het </a:t>
            </a:r>
            <a:r>
              <a:rPr lang="nl-NL" altLang="nl-NL" b="1"/>
              <a:t>Nassau College</a:t>
            </a:r>
            <a:r>
              <a:rPr lang="nl-NL" altLang="nl-NL"/>
              <a:t> wordt er jaarlijks een </a:t>
            </a:r>
            <a:r>
              <a:rPr lang="nl-NL" altLang="nl-NL" b="1"/>
              <a:t>beroepenvoorlichting</a:t>
            </a:r>
            <a:r>
              <a:rPr lang="nl-NL" altLang="nl-NL"/>
              <a:t>savond georganiseerd om leerlingen een praktisch beeld te geven van verschillende beroepen.</a:t>
            </a:r>
          </a:p>
        </p:txBody>
      </p:sp>
      <p:sp>
        <p:nvSpPr>
          <p:cNvPr id="27652"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3C4B1-4F0D-4ABF-8E17-D74BDDF07736}"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09FDF0-4752-4834-BCF2-6DEED6391C9A}"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nl-NL" altLang="nl-NL" dirty="0"/>
              <a:t>De</a:t>
            </a:r>
            <a:r>
              <a:rPr lang="nl-NL" altLang="nl-NL" b="1" dirty="0"/>
              <a:t> onderwijsbeurs Noordoost </a:t>
            </a:r>
            <a:r>
              <a:rPr lang="nl-NL" altLang="nl-NL" b="0" dirty="0"/>
              <a:t>is</a:t>
            </a:r>
            <a:r>
              <a:rPr lang="nl-NL" altLang="nl-NL" b="0" baseline="0" dirty="0"/>
              <a:t> op vrijdag 6 en zaterdag 7 oktober 2023 in de IJsselhallen in Zwolle. Informatie heeft u ontvangen via de mail.</a:t>
            </a:r>
            <a:endParaRPr lang="nl-NL" altLang="nl-NL" dirty="0"/>
          </a:p>
          <a:p>
            <a:r>
              <a:rPr lang="en-US" altLang="nl-NL" dirty="0"/>
              <a:t>De </a:t>
            </a:r>
            <a:r>
              <a:rPr lang="en-US" altLang="nl-NL" dirty="0" err="1"/>
              <a:t>buitenlandbeurs</a:t>
            </a:r>
            <a:r>
              <a:rPr lang="en-US" altLang="nl-NL" dirty="0"/>
              <a:t> is op </a:t>
            </a:r>
            <a:r>
              <a:rPr lang="en-US" altLang="nl-NL" dirty="0" err="1"/>
              <a:t>vrijdag</a:t>
            </a:r>
            <a:r>
              <a:rPr lang="en-US" altLang="nl-NL" dirty="0"/>
              <a:t> 24 </a:t>
            </a:r>
            <a:r>
              <a:rPr lang="en-US" altLang="nl-NL" dirty="0" err="1"/>
              <a:t>en</a:t>
            </a:r>
            <a:r>
              <a:rPr lang="en-US" altLang="nl-NL" baseline="0" dirty="0"/>
              <a:t> </a:t>
            </a:r>
            <a:r>
              <a:rPr lang="en-US" altLang="nl-NL" baseline="0" dirty="0" err="1"/>
              <a:t>zaterdag</a:t>
            </a:r>
            <a:r>
              <a:rPr lang="en-US" altLang="nl-NL" baseline="0" dirty="0"/>
              <a:t> 25 </a:t>
            </a:r>
            <a:r>
              <a:rPr lang="en-US" altLang="nl-NL" baseline="0" dirty="0" err="1"/>
              <a:t>november</a:t>
            </a:r>
            <a:r>
              <a:rPr lang="en-US" altLang="nl-NL" baseline="0" dirty="0"/>
              <a:t> 2023 in de </a:t>
            </a:r>
            <a:r>
              <a:rPr lang="en-US" altLang="nl-NL" baseline="0" dirty="0" err="1"/>
              <a:t>Jaarbeurs</a:t>
            </a:r>
            <a:r>
              <a:rPr lang="en-US" altLang="nl-NL" baseline="0" dirty="0"/>
              <a:t>, Utrecht.</a:t>
            </a:r>
          </a:p>
          <a:p>
            <a:r>
              <a:rPr lang="en-US" altLang="nl-NL" baseline="0" dirty="0"/>
              <a:t>De </a:t>
            </a:r>
            <a:r>
              <a:rPr lang="en-US" altLang="nl-NL" baseline="0" dirty="0" err="1"/>
              <a:t>tussenjaarbeurs</a:t>
            </a:r>
            <a:r>
              <a:rPr lang="en-US" altLang="nl-NL" baseline="0" dirty="0"/>
              <a:t> is </a:t>
            </a:r>
            <a:r>
              <a:rPr lang="en-US" altLang="nl-NL" baseline="0" dirty="0" err="1"/>
              <a:t>dit</a:t>
            </a:r>
            <a:r>
              <a:rPr lang="en-US" altLang="nl-NL" baseline="0" dirty="0"/>
              <a:t> </a:t>
            </a:r>
            <a:r>
              <a:rPr lang="en-US" altLang="nl-NL" baseline="0" dirty="0" err="1"/>
              <a:t>jaar</a:t>
            </a:r>
            <a:r>
              <a:rPr lang="en-US" altLang="nl-NL" baseline="0" dirty="0"/>
              <a:t> op </a:t>
            </a:r>
            <a:r>
              <a:rPr lang="nl-NL" b="0" i="0" dirty="0">
                <a:solidFill>
                  <a:srgbClr val="666666"/>
                </a:solidFill>
                <a:effectLst/>
                <a:latin typeface="Open Sans" panose="020F0502020204030204" pitchFamily="34" charset="0"/>
              </a:rPr>
              <a:t>vrijdag 28 juni 2024 uur in Houten, bij Utrecht</a:t>
            </a:r>
            <a:r>
              <a:rPr lang="nl-NL" dirty="0">
                <a:effectLst/>
              </a:rPr>
              <a:t>.</a:t>
            </a:r>
            <a:endParaRPr lang="nl-NL" altLang="nl-NL" dirty="0"/>
          </a:p>
          <a:p>
            <a:r>
              <a:rPr lang="nl-NL" altLang="nl-NL" dirty="0"/>
              <a:t> </a:t>
            </a:r>
          </a:p>
          <a:p>
            <a:r>
              <a:rPr lang="nl-NL" altLang="nl-NL" dirty="0"/>
              <a:t>Op de </a:t>
            </a:r>
            <a:r>
              <a:rPr lang="nl-NL" altLang="nl-NL" b="1" dirty="0"/>
              <a:t>open dag</a:t>
            </a:r>
            <a:r>
              <a:rPr lang="nl-NL" altLang="nl-NL" dirty="0"/>
              <a:t> krijgen leerlingen informatie over de studie en kunnen zij de sfeer proeven van de onderwijsinstelling. Verder krijgen leerlingen de mogelijkheid om met zowel studenten als docenten te praten. Alle informatie ligt daar bij elkaar.</a:t>
            </a:r>
          </a:p>
          <a:p>
            <a:r>
              <a:rPr lang="nl-NL" altLang="nl-NL" dirty="0"/>
              <a:t> </a:t>
            </a:r>
          </a:p>
          <a:p>
            <a:r>
              <a:rPr lang="nl-NL" altLang="nl-NL" dirty="0"/>
              <a:t>Tijdens een </a:t>
            </a:r>
            <a:r>
              <a:rPr lang="nl-NL" altLang="nl-NL" b="1" dirty="0" err="1"/>
              <a:t>meeloopdag</a:t>
            </a:r>
            <a:r>
              <a:rPr lang="nl-NL" altLang="nl-NL" dirty="0"/>
              <a:t> kunnen leerlingen ervaren hoe het is om een bepaalde opleiding te doen. Een student neemt ze mee naar hoor- en/of werkcolleges, ze krijgen een rondleiding door het gebouw en kunnen een bezoekje brengen aan een studentenvereniging. Bovendien is er ruimschoots gelegenheid om vragen te stellen aan de studenten die de opleiding doen.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2</a:t>
            </a:fld>
            <a:endParaRPr lang="nl-NL"/>
          </a:p>
        </p:txBody>
      </p:sp>
    </p:spTree>
    <p:extLst>
      <p:ext uri="{BB962C8B-B14F-4D97-AF65-F5344CB8AC3E}">
        <p14:creationId xmlns:p14="http://schemas.microsoft.com/office/powerpoint/2010/main" val="2872860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B6BFA-FC12-428A-8D18-32E523E9CC2B}"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nl-NL" dirty="0"/>
              <a:t>Mijn Profiel is een digitaal portfolio waarin je alles verzamelt waar je trots op bent. Je kiest zelf welke opdrachten en activiteiten je zichtbaar wilt hebben in jouw profiel. Alle informatie die je verzameld hebt, zou je kunnen gebruiken voor je gesprekken met je mentor of je keuze voor een vervolgopleiding. Vanuit het digitaal portfolio kun je ook zelf een CV uitprinten, als je die een keer nodig hebt voor een sollicitatie. </a:t>
            </a:r>
          </a:p>
          <a:p>
            <a:pPr eaLnBrk="1" hangingPunct="1"/>
            <a:endParaRPr lang="nl-NL" altLang="nl-NL"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Samenvattend: je doorloopt de route op Droomloopbaan, maakt opdrachten en schrijft verslagen van verschillende activiteiten en zorgt dat je dit jaar 20 </a:t>
            </a:r>
            <a:r>
              <a:rPr lang="nl-NL" dirty="0" err="1"/>
              <a:t>slu</a:t>
            </a:r>
            <a:r>
              <a:rPr lang="nl-NL" dirty="0"/>
              <a:t> haalt (maar belangrijker nog: </a:t>
            </a:r>
            <a:r>
              <a:rPr lang="nl-NL" b="1" dirty="0"/>
              <a:t>zicht krijgt op wat je na de havo wilt gaan doen</a:t>
            </a:r>
            <a:r>
              <a:rPr lang="nl-NL" dirty="0"/>
              <a:t>).</a:t>
            </a:r>
          </a:p>
          <a:p>
            <a:endParaRPr lang="nl-NL" dirty="0"/>
          </a:p>
        </p:txBody>
      </p:sp>
      <p:sp>
        <p:nvSpPr>
          <p:cNvPr id="4" name="Tijdelijke aanduiding voor dianummer 3"/>
          <p:cNvSpPr>
            <a:spLocks noGrp="1"/>
          </p:cNvSpPr>
          <p:nvPr>
            <p:ph type="sldNum" sz="quarter" idx="5"/>
          </p:nvPr>
        </p:nvSpPr>
        <p:spPr/>
        <p:txBody>
          <a:bodyPr/>
          <a:lstStyle/>
          <a:p>
            <a:fld id="{7DABEB22-F22F-A34B-B82D-25668A87C61F}" type="slidenum">
              <a:rPr lang="nl-NL" smtClean="0"/>
              <a:t>25</a:t>
            </a:fld>
            <a:endParaRPr lang="nl-NL"/>
          </a:p>
        </p:txBody>
      </p:sp>
    </p:spTree>
    <p:extLst>
      <p:ext uri="{BB962C8B-B14F-4D97-AF65-F5344CB8AC3E}">
        <p14:creationId xmlns:p14="http://schemas.microsoft.com/office/powerpoint/2010/main" val="2726884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kun je verder vinden in Droomloopbaan?</a:t>
            </a:r>
          </a:p>
          <a:p>
            <a:endParaRPr lang="nl-NL" dirty="0"/>
          </a:p>
        </p:txBody>
      </p:sp>
      <p:sp>
        <p:nvSpPr>
          <p:cNvPr id="4" name="Tijdelijke aanduiding voor dianummer 3"/>
          <p:cNvSpPr>
            <a:spLocks noGrp="1"/>
          </p:cNvSpPr>
          <p:nvPr>
            <p:ph type="sldNum" sz="quarter" idx="5"/>
          </p:nvPr>
        </p:nvSpPr>
        <p:spPr/>
        <p:txBody>
          <a:bodyPr/>
          <a:lstStyle/>
          <a:p>
            <a:fld id="{7DABEB22-F22F-A34B-B82D-25668A87C61F}" type="slidenum">
              <a:rPr lang="nl-NL" smtClean="0"/>
              <a:t>26</a:t>
            </a:fld>
            <a:endParaRPr lang="nl-NL"/>
          </a:p>
        </p:txBody>
      </p:sp>
    </p:spTree>
    <p:extLst>
      <p:ext uri="{BB962C8B-B14F-4D97-AF65-F5344CB8AC3E}">
        <p14:creationId xmlns:p14="http://schemas.microsoft.com/office/powerpoint/2010/main" val="1727109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689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E84169-8E6F-49A2-8FA7-5CC02CE8626C}"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nl-NL" altLang="nl-NL"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120746-9818-45C1-ADF7-F97045F94B12}"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nl-NL" altLang="nl-NL"/>
              <a:t>De mentor houdt bij wat er gedaan 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375EB-FE49-4CAC-8BE0-1298EA61D41A}"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nl-NL" altLang="nl-NL" dirty="0"/>
              <a:t>Als ouder heeft u bij LOB net zo goed een taak. </a:t>
            </a:r>
          </a:p>
          <a:p>
            <a:r>
              <a:rPr lang="nl-NL" altLang="nl-NL" dirty="0"/>
              <a:t>- U kunt uw zoon of dochter vertellen wat u de hele dag doet</a:t>
            </a:r>
          </a:p>
          <a:p>
            <a:r>
              <a:rPr lang="nl-NL" altLang="nl-NL" dirty="0"/>
              <a:t>- Hoe u aan uw keuze voor werk bent gekomen</a:t>
            </a:r>
          </a:p>
          <a:p>
            <a:pPr marL="0" indent="0">
              <a:buFontTx/>
              <a:buNone/>
            </a:pPr>
            <a:r>
              <a:rPr lang="nl-NL" altLang="nl-NL" dirty="0"/>
              <a:t>- Bekijk eventueel de uitslagen van DeDecaan.net</a:t>
            </a:r>
          </a:p>
          <a:p>
            <a:pPr marL="0" indent="0">
              <a:buFontTx/>
              <a:buNone/>
            </a:pPr>
            <a:endParaRPr lang="nl-NL" altLang="nl-NL" b="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ltLang="nl-NL" b="1" dirty="0"/>
              <a:t>Hoe kan een ouder een account aanmaken en inloggen?</a:t>
            </a:r>
          </a:p>
          <a:p>
            <a:pPr marL="0" indent="0">
              <a:buFontTx/>
              <a:buNone/>
            </a:pPr>
            <a:r>
              <a:rPr lang="nl-NL" altLang="nl-NL" b="0" dirty="0"/>
              <a:t>Wanneer een leerling zich registreert bij Droomloopbaan en de leerling vult tevens het mailadres in van een van de </a:t>
            </a:r>
          </a:p>
          <a:p>
            <a:pPr marL="0" indent="0">
              <a:buFontTx/>
              <a:buNone/>
            </a:pPr>
            <a:r>
              <a:rPr lang="nl-NL" altLang="nl-NL" b="0" dirty="0"/>
              <a:t>ouders, krijgt u als ouder een email met daarin de vraag om een account aan te maken. U kunt vervolgens zelf een </a:t>
            </a:r>
          </a:p>
          <a:p>
            <a:pPr marL="0" indent="0">
              <a:buFontTx/>
              <a:buNone/>
            </a:pPr>
            <a:r>
              <a:rPr lang="nl-NL" altLang="nl-NL" b="0" dirty="0"/>
              <a:t>wachtwoord kiezen.</a:t>
            </a:r>
          </a:p>
          <a:p>
            <a:pPr marL="0" indent="0">
              <a:buFontTx/>
              <a:buNone/>
            </a:pPr>
            <a:r>
              <a:rPr lang="nl-NL" altLang="nl-NL" b="1" dirty="0"/>
              <a:t>Heeft u meerdere kinderen die met Droomloopbaan werken? Dan hoeft u maar 1 account aan </a:t>
            </a:r>
          </a:p>
          <a:p>
            <a:pPr marL="0" indent="0">
              <a:buFontTx/>
              <a:buNone/>
            </a:pPr>
            <a:r>
              <a:rPr lang="nl-NL" altLang="nl-NL" b="1" dirty="0"/>
              <a:t>te maken om de voortgang te zien van uw kinderen.</a:t>
            </a:r>
            <a:endParaRPr lang="en-US" altLang="nl-NL" b="1"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49656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5CFABB-76FF-4FEE-A4AA-665BEFA3AA97}"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nl-NL" altLang="nl-NL" dirty="0"/>
              <a:t>Mijn advies is dus ook: </a:t>
            </a:r>
            <a:r>
              <a:rPr lang="nl-NL" altLang="nl-NL" b="1" dirty="0"/>
              <a:t>je</a:t>
            </a:r>
            <a:r>
              <a:rPr lang="nl-NL" altLang="nl-NL" b="1" baseline="0" dirty="0"/>
              <a:t> </a:t>
            </a:r>
            <a:r>
              <a:rPr lang="nl-NL" altLang="nl-NL" b="1" dirty="0"/>
              <a:t>kunt niet vroeg genoeg beginnen!</a:t>
            </a:r>
            <a:endParaRPr lang="nl-NL" altLang="nl-NL"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ia-afbeelding 1"/>
          <p:cNvSpPr>
            <a:spLocks noGrp="1" noRot="1" noChangeAspect="1" noTextEdit="1"/>
          </p:cNvSpPr>
          <p:nvPr>
            <p:ph type="sldImg"/>
          </p:nvPr>
        </p:nvSpPr>
        <p:spPr>
          <a:ln/>
        </p:spPr>
      </p:sp>
      <p:sp>
        <p:nvSpPr>
          <p:cNvPr id="61443" name="Tijdelijke aanduiding voor notities 2"/>
          <p:cNvSpPr>
            <a:spLocks noGrp="1"/>
          </p:cNvSpPr>
          <p:nvPr>
            <p:ph type="body" idx="1"/>
          </p:nvPr>
        </p:nvSpPr>
        <p:spPr>
          <a:noFill/>
        </p:spPr>
        <p:txBody>
          <a:bodyPr/>
          <a:lstStyle/>
          <a:p>
            <a:r>
              <a:rPr lang="nl-NL" altLang="nl-NL" dirty="0"/>
              <a:t>Wat, tot slot, duidelijk moge zijn, is dat </a:t>
            </a:r>
            <a:r>
              <a:rPr lang="nl-NL" altLang="nl-NL" b="1" dirty="0"/>
              <a:t>je</a:t>
            </a:r>
            <a:r>
              <a:rPr lang="nl-NL" altLang="nl-NL" b="1" baseline="0" dirty="0"/>
              <a:t> </a:t>
            </a:r>
            <a:r>
              <a:rPr lang="nl-NL" altLang="nl-NL" b="1" dirty="0"/>
              <a:t>beter gemotiveerd bent</a:t>
            </a:r>
            <a:r>
              <a:rPr lang="nl-NL" altLang="nl-NL" b="1" baseline="0" dirty="0"/>
              <a:t> </a:t>
            </a:r>
            <a:r>
              <a:rPr lang="nl-NL" altLang="nl-NL" b="1" dirty="0"/>
              <a:t>als je weet waar je het voor doet</a:t>
            </a:r>
            <a:r>
              <a:rPr lang="nl-NL" altLang="nl-NL" dirty="0"/>
              <a:t>. Uitstel van de keuze, wat wellicht tot gevolg heeft dat er nog even haastig moet worden besloten, is niet iets waar je (en u) in het examenjaar op zit te wachten.</a:t>
            </a:r>
          </a:p>
          <a:p>
            <a:r>
              <a:rPr lang="nl-NL" altLang="nl-NL" dirty="0"/>
              <a:t> </a:t>
            </a:r>
          </a:p>
        </p:txBody>
      </p:sp>
      <p:sp>
        <p:nvSpPr>
          <p:cNvPr id="61444"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BD9068-E600-42B9-96C4-2DB5A761EA9D}"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3</a:t>
            </a:fld>
            <a:endParaRPr lang="nl-NL"/>
          </a:p>
        </p:txBody>
      </p:sp>
    </p:spTree>
    <p:extLst>
      <p:ext uri="{BB962C8B-B14F-4D97-AF65-F5344CB8AC3E}">
        <p14:creationId xmlns:p14="http://schemas.microsoft.com/office/powerpoint/2010/main" val="192383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BEB22-F22F-A34B-B82D-25668A87C6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0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BEB22-F22F-A34B-B82D-25668A87C6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3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FF9EB7-E35E-488C-AA41-2B7594C8230B}"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r>
              <a:rPr lang="nl-NL" altLang="nl-NL" dirty="0"/>
              <a:t>Vorig jaar hebben</a:t>
            </a:r>
            <a:r>
              <a:rPr lang="nl-NL" altLang="nl-NL" baseline="0" dirty="0"/>
              <a:t> jullie </a:t>
            </a:r>
            <a:r>
              <a:rPr lang="nl-NL" altLang="nl-NL" dirty="0"/>
              <a:t>al een hele belangrijke keuze gemaakt, namelijk </a:t>
            </a:r>
            <a:r>
              <a:rPr lang="nl-NL" altLang="nl-NL" b="1" dirty="0"/>
              <a:t>het kiezen van het juiste profiel</a:t>
            </a:r>
            <a:r>
              <a:rPr lang="nl-NL" altLang="nl-NL" dirty="0"/>
              <a:t>. Voor sommigen was</a:t>
            </a:r>
            <a:r>
              <a:rPr lang="nl-NL" altLang="nl-NL" baseline="0" dirty="0"/>
              <a:t> </a:t>
            </a:r>
            <a:r>
              <a:rPr lang="nl-NL" altLang="nl-NL" dirty="0"/>
              <a:t>dat een vrij eenvoudige keuze, anderen</a:t>
            </a:r>
            <a:r>
              <a:rPr lang="nl-NL" altLang="nl-NL" baseline="0" dirty="0"/>
              <a:t> </a:t>
            </a:r>
            <a:r>
              <a:rPr lang="nl-NL" altLang="nl-NL" dirty="0"/>
              <a:t>vonden het vreselijk moeilijk. Moeilijk omdat ze het </a:t>
            </a:r>
            <a:r>
              <a:rPr lang="nl-NL" altLang="nl-NL" b="1" dirty="0"/>
              <a:t>niet wisten</a:t>
            </a:r>
            <a:r>
              <a:rPr lang="nl-NL" altLang="nl-NL" dirty="0"/>
              <a:t>, of moeilijk omdat ze juist </a:t>
            </a:r>
            <a:r>
              <a:rPr lang="nl-NL" altLang="nl-NL" b="1" dirty="0"/>
              <a:t>heel veel wilden</a:t>
            </a:r>
            <a:r>
              <a:rPr lang="nl-NL" altLang="nl-NL" dirty="0"/>
              <a:t>.</a:t>
            </a:r>
          </a:p>
          <a:p>
            <a:br>
              <a:rPr lang="nl-NL" altLang="nl-NL" dirty="0"/>
            </a:br>
            <a:r>
              <a:rPr lang="nl-NL" altLang="nl-NL" i="1" dirty="0"/>
              <a:t>Ook</a:t>
            </a:r>
            <a:r>
              <a:rPr lang="nl-NL" altLang="nl-NL" dirty="0"/>
              <a:t> in de vierde moeten jullie bezig zijn met je toekomst en je vervolgopleiding. Dit is niet alleen nodig voor degenen die nog helemaal niets weten, maar ook voor leerlingen die ontzettend veel willen </a:t>
            </a:r>
            <a:r>
              <a:rPr lang="nl-NL" altLang="nl-NL" b="1" dirty="0" err="1"/>
              <a:t>èn</a:t>
            </a:r>
            <a:r>
              <a:rPr lang="nl-NL" altLang="nl-NL" b="1" dirty="0"/>
              <a:t> voor leerlingen die al helemaal precies weten welke opleiding ze gaan doen!</a:t>
            </a:r>
            <a:r>
              <a:rPr lang="nl-NL" altLang="nl-NL" dirty="0"/>
              <a:t>  Want wat nu als blijkt dat je bijvoorbeeld een bepaald vak niet goed kunt of dat het niveau te hoog is, of totdat blijkt, na een interview of een </a:t>
            </a:r>
            <a:r>
              <a:rPr lang="nl-NL" altLang="nl-NL" dirty="0" err="1"/>
              <a:t>meeloopdag</a:t>
            </a:r>
            <a:r>
              <a:rPr lang="nl-NL" altLang="nl-NL" dirty="0"/>
              <a:t>, dat de praktijk er anders uitziet dan dat je</a:t>
            </a:r>
            <a:r>
              <a:rPr lang="nl-NL" altLang="nl-NL" baseline="0" dirty="0"/>
              <a:t> a</a:t>
            </a:r>
            <a:r>
              <a:rPr lang="nl-NL" altLang="nl-NL" dirty="0"/>
              <a:t>ltijd hebt gedacht.</a:t>
            </a:r>
          </a:p>
          <a:p>
            <a:endParaRPr lang="nl-NL" altLang="nl-NL"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E82A33-58B8-4CAA-802E-2AD714AF7D18}"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F5655"/>
                </a:solidFill>
                <a:effectLst/>
                <a:latin typeface="Lato" panose="020F0502020204030204" pitchFamily="34" charset="0"/>
              </a:rPr>
              <a:t>LOB is het </a:t>
            </a:r>
            <a:r>
              <a:rPr lang="nl-NL" b="1" i="0" dirty="0">
                <a:solidFill>
                  <a:srgbClr val="4F5655"/>
                </a:solidFill>
                <a:effectLst/>
                <a:latin typeface="Lato" panose="020F0502020204030204" pitchFamily="34" charset="0"/>
              </a:rPr>
              <a:t>geheel van begeleiding en activiteiten waarmee school jullie ondersteunt bij het leren maken van loopbaan- en studiekeuzes</a:t>
            </a:r>
            <a:r>
              <a:rPr lang="nl-NL" b="0" i="0" dirty="0">
                <a:solidFill>
                  <a:srgbClr val="4F5655"/>
                </a:solidFill>
                <a:effectLst/>
                <a:latin typeface="Lato" panose="020F0502020204030204" pitchFamily="34" charset="0"/>
              </a:rPr>
              <a:t>. H</a:t>
            </a:r>
            <a:r>
              <a:rPr lang="nl-NL" altLang="nl-NL" dirty="0"/>
              <a:t>et is verplicht en moet naar behoren worden afgesloten. </a:t>
            </a:r>
            <a:endParaRPr lang="nl-NL" altLang="nl-NL" b="0" dirty="0"/>
          </a:p>
          <a:p>
            <a:endParaRPr lang="nl-NL" altLang="nl-NL" b="0" dirty="0"/>
          </a:p>
        </p:txBody>
      </p:sp>
    </p:spTree>
    <p:extLst>
      <p:ext uri="{BB962C8B-B14F-4D97-AF65-F5344CB8AC3E}">
        <p14:creationId xmlns:p14="http://schemas.microsoft.com/office/powerpoint/2010/main" val="377730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FBD0EA-CD37-4363-A096-EB80B32CD0E1}"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nl-NL" dirty="0"/>
              <a:t>LOB is </a:t>
            </a:r>
            <a:r>
              <a:rPr lang="en-US" altLang="nl-NL" dirty="0" err="1"/>
              <a:t>sowieso</a:t>
            </a:r>
            <a:r>
              <a:rPr lang="en-US" altLang="nl-NL" baseline="0" dirty="0"/>
              <a:t> ‘</a:t>
            </a:r>
            <a:r>
              <a:rPr lang="en-US" altLang="nl-NL" baseline="0" dirty="0" err="1"/>
              <a:t>naar</a:t>
            </a:r>
            <a:r>
              <a:rPr lang="en-US" altLang="nl-NL" baseline="0" dirty="0"/>
              <a:t> </a:t>
            </a:r>
            <a:r>
              <a:rPr lang="en-US" altLang="nl-NL" baseline="0" dirty="0" err="1"/>
              <a:t>behoren</a:t>
            </a:r>
            <a:r>
              <a:rPr lang="en-US" altLang="nl-NL" baseline="0" dirty="0"/>
              <a:t>’ </a:t>
            </a:r>
            <a:r>
              <a:rPr lang="en-US" altLang="nl-NL" baseline="0" dirty="0" err="1"/>
              <a:t>afgerond</a:t>
            </a:r>
            <a:r>
              <a:rPr lang="en-US" altLang="nl-NL" baseline="0" dirty="0"/>
              <a:t> </a:t>
            </a:r>
            <a:r>
              <a:rPr lang="en-US" altLang="nl-NL" baseline="0" dirty="0" err="1"/>
              <a:t>als</a:t>
            </a:r>
            <a:r>
              <a:rPr lang="en-US" altLang="nl-NL" baseline="0" dirty="0"/>
              <a:t> er 20 </a:t>
            </a:r>
            <a:r>
              <a:rPr lang="en-US" altLang="nl-NL" baseline="0" dirty="0" err="1"/>
              <a:t>slu’s</a:t>
            </a:r>
            <a:r>
              <a:rPr lang="en-US" altLang="nl-NL" baseline="0" dirty="0"/>
              <a:t> </a:t>
            </a:r>
            <a:r>
              <a:rPr lang="en-US" altLang="nl-NL" baseline="0" dirty="0" err="1"/>
              <a:t>behaald</a:t>
            </a:r>
            <a:r>
              <a:rPr lang="en-US" altLang="nl-NL" baseline="0" dirty="0"/>
              <a:t> </a:t>
            </a:r>
            <a:r>
              <a:rPr lang="en-US" altLang="nl-NL" baseline="0" dirty="0" err="1"/>
              <a:t>zijn</a:t>
            </a:r>
            <a:r>
              <a:rPr lang="en-US" altLang="nl-NL" baseline="0" dirty="0"/>
              <a:t>. </a:t>
            </a:r>
            <a:r>
              <a:rPr lang="en-US" altLang="nl-NL" baseline="0" dirty="0" err="1"/>
              <a:t>Deze</a:t>
            </a:r>
            <a:r>
              <a:rPr lang="en-US" altLang="nl-NL" baseline="0" dirty="0"/>
              <a:t> </a:t>
            </a:r>
            <a:r>
              <a:rPr lang="en-US" altLang="nl-NL" baseline="0" dirty="0" err="1"/>
              <a:t>studielasturen</a:t>
            </a:r>
            <a:r>
              <a:rPr lang="en-US" altLang="nl-NL" baseline="0" dirty="0"/>
              <a:t> </a:t>
            </a:r>
            <a:r>
              <a:rPr lang="en-US" altLang="nl-NL" baseline="0" dirty="0" err="1"/>
              <a:t>zijn</a:t>
            </a:r>
            <a:r>
              <a:rPr lang="en-US" altLang="nl-NL" baseline="0" dirty="0"/>
              <a:t> </a:t>
            </a:r>
            <a:r>
              <a:rPr lang="en-US" altLang="nl-NL" baseline="0" dirty="0" err="1"/>
              <a:t>bij</a:t>
            </a:r>
            <a:r>
              <a:rPr lang="en-US" altLang="nl-NL" baseline="0" dirty="0"/>
              <a:t> diverse </a:t>
            </a:r>
            <a:r>
              <a:rPr lang="en-US" altLang="nl-NL" baseline="0" dirty="0" err="1"/>
              <a:t>opdrachten</a:t>
            </a:r>
            <a:r>
              <a:rPr lang="en-US" altLang="nl-NL" baseline="0" dirty="0"/>
              <a:t> </a:t>
            </a:r>
            <a:r>
              <a:rPr lang="en-US" altLang="nl-NL" baseline="0" dirty="0" err="1"/>
              <a:t>te</a:t>
            </a:r>
            <a:r>
              <a:rPr lang="en-US" altLang="nl-NL" baseline="0" dirty="0"/>
              <a:t> </a:t>
            </a:r>
            <a:r>
              <a:rPr lang="en-US" altLang="nl-NL" baseline="0" dirty="0" err="1"/>
              <a:t>behalen</a:t>
            </a:r>
            <a:r>
              <a:rPr lang="en-US" altLang="nl-NL" baseline="0" dirty="0"/>
              <a:t>. </a:t>
            </a:r>
            <a:r>
              <a:rPr lang="en-US" altLang="nl-NL" b="0" dirty="0"/>
              <a:t>Wat je </a:t>
            </a:r>
            <a:r>
              <a:rPr lang="en-US" altLang="nl-NL" b="1" dirty="0" err="1"/>
              <a:t>moet</a:t>
            </a:r>
            <a:r>
              <a:rPr lang="en-US" altLang="nl-NL" b="0" baseline="0" dirty="0"/>
              <a:t> </a:t>
            </a:r>
            <a:r>
              <a:rPr lang="en-US" altLang="nl-NL" b="0" baseline="0" dirty="0" err="1"/>
              <a:t>en</a:t>
            </a:r>
            <a:r>
              <a:rPr lang="en-US" altLang="nl-NL" b="0" baseline="0" dirty="0"/>
              <a:t> wat je </a:t>
            </a:r>
            <a:r>
              <a:rPr lang="en-US" altLang="nl-NL" b="1" baseline="0" dirty="0"/>
              <a:t>mag</a:t>
            </a:r>
            <a:r>
              <a:rPr lang="en-US" altLang="nl-NL" b="0" baseline="0" dirty="0"/>
              <a:t> </a:t>
            </a:r>
            <a:r>
              <a:rPr lang="en-US" altLang="nl-NL" b="0" baseline="0" dirty="0" err="1"/>
              <a:t>doen</a:t>
            </a:r>
            <a:r>
              <a:rPr lang="en-US" altLang="nl-NL" b="0" baseline="0" dirty="0"/>
              <a:t> </a:t>
            </a:r>
            <a:r>
              <a:rPr lang="en-US" altLang="nl-NL" b="0" baseline="0" dirty="0" err="1"/>
              <a:t>daar</a:t>
            </a:r>
            <a:r>
              <a:rPr lang="en-US" altLang="nl-NL" b="0" baseline="0" dirty="0"/>
              <a:t> ga </a:t>
            </a:r>
            <a:r>
              <a:rPr lang="en-US" altLang="nl-NL" b="0" baseline="0" dirty="0" err="1"/>
              <a:t>ik</a:t>
            </a:r>
            <a:r>
              <a:rPr lang="en-US" altLang="nl-NL" b="0" baseline="0" dirty="0"/>
              <a:t> </a:t>
            </a:r>
            <a:r>
              <a:rPr lang="en-US" altLang="nl-NL" b="0" baseline="0" dirty="0" err="1"/>
              <a:t>jullie</a:t>
            </a:r>
            <a:r>
              <a:rPr lang="en-US" altLang="nl-NL" b="0" baseline="0" dirty="0"/>
              <a:t> </a:t>
            </a:r>
            <a:r>
              <a:rPr lang="en-US" altLang="nl-NL" b="0" baseline="0" dirty="0" err="1"/>
              <a:t>vanavond</a:t>
            </a:r>
            <a:r>
              <a:rPr lang="en-US" altLang="nl-NL" b="0" baseline="0" dirty="0"/>
              <a:t> </a:t>
            </a:r>
            <a:r>
              <a:rPr lang="en-US" altLang="nl-NL" b="0" baseline="0" dirty="0" err="1"/>
              <a:t>meer</a:t>
            </a:r>
            <a:r>
              <a:rPr lang="en-US" altLang="nl-NL" b="0" baseline="0" dirty="0"/>
              <a:t> over </a:t>
            </a:r>
            <a:r>
              <a:rPr lang="en-US" altLang="nl-NL" b="0" baseline="0" dirty="0" err="1"/>
              <a:t>vertellen</a:t>
            </a:r>
            <a:r>
              <a:rPr lang="en-US" altLang="nl-NL" b="0" baseline="0" dirty="0"/>
              <a:t>. </a:t>
            </a:r>
            <a:endParaRPr lang="en-US" altLang="nl-NL" baseline="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p:cNvSpPr>
            <a:spLocks noGrp="1" noRot="1" noChangeAspect="1" noTextEdit="1"/>
          </p:cNvSpPr>
          <p:nvPr>
            <p:ph type="sldImg"/>
          </p:nvPr>
        </p:nvSpPr>
        <p:spPr>
          <a:ln/>
        </p:spPr>
      </p:sp>
      <p:sp>
        <p:nvSpPr>
          <p:cNvPr id="11267" name="Tijdelijke aanduiding voor notities 2"/>
          <p:cNvSpPr>
            <a:spLocks noGrp="1"/>
          </p:cNvSpPr>
          <p:nvPr>
            <p:ph type="body" idx="1"/>
          </p:nvPr>
        </p:nvSpPr>
        <p:spPr>
          <a:noFill/>
        </p:spPr>
        <p:txBody>
          <a:bodyPr/>
          <a:lstStyle/>
          <a:p>
            <a:r>
              <a:rPr lang="en-US" altLang="nl-NL" dirty="0" err="1"/>
              <a:t>Uiteraard</a:t>
            </a:r>
            <a:r>
              <a:rPr lang="en-US" altLang="nl-NL" baseline="0" dirty="0"/>
              <a:t> </a:t>
            </a:r>
            <a:r>
              <a:rPr lang="en-US" altLang="nl-NL" baseline="0" dirty="0" err="1"/>
              <a:t>zijn</a:t>
            </a:r>
            <a:r>
              <a:rPr lang="en-US" altLang="nl-NL" baseline="0" dirty="0"/>
              <a:t> </a:t>
            </a:r>
            <a:r>
              <a:rPr lang="en-US" altLang="nl-NL" baseline="0" dirty="0" err="1"/>
              <a:t>jullie</a:t>
            </a:r>
            <a:r>
              <a:rPr lang="en-US" altLang="nl-NL" baseline="0" dirty="0"/>
              <a:t>, de </a:t>
            </a:r>
            <a:r>
              <a:rPr lang="en-US" altLang="nl-NL" baseline="0" dirty="0" err="1"/>
              <a:t>leerlingen</a:t>
            </a:r>
            <a:r>
              <a:rPr lang="en-US" altLang="nl-NL" baseline="0" dirty="0"/>
              <a:t>, </a:t>
            </a:r>
            <a:r>
              <a:rPr lang="en-US" altLang="nl-NL" baseline="0" dirty="0" err="1"/>
              <a:t>degenen</a:t>
            </a:r>
            <a:r>
              <a:rPr lang="en-US" altLang="nl-NL" baseline="0" dirty="0"/>
              <a:t> die met </a:t>
            </a:r>
            <a:r>
              <a:rPr lang="en-US" altLang="nl-NL" baseline="0" dirty="0" err="1"/>
              <a:t>hun</a:t>
            </a:r>
            <a:r>
              <a:rPr lang="en-US" altLang="nl-NL" baseline="0" dirty="0"/>
              <a:t> </a:t>
            </a:r>
            <a:r>
              <a:rPr lang="en-US" altLang="nl-NL" baseline="0" dirty="0" err="1"/>
              <a:t>loopbaan</a:t>
            </a:r>
            <a:r>
              <a:rPr lang="en-US" altLang="nl-NL" baseline="0" dirty="0"/>
              <a:t> </a:t>
            </a:r>
            <a:r>
              <a:rPr lang="en-US" altLang="nl-NL" baseline="0" dirty="0" err="1"/>
              <a:t>bezig</a:t>
            </a:r>
            <a:r>
              <a:rPr lang="en-US" altLang="nl-NL" baseline="0" dirty="0"/>
              <a:t> </a:t>
            </a:r>
            <a:r>
              <a:rPr lang="en-US" altLang="nl-NL" baseline="0" dirty="0" err="1"/>
              <a:t>moeten</a:t>
            </a:r>
            <a:r>
              <a:rPr lang="en-US" altLang="nl-NL" baseline="0" dirty="0"/>
              <a:t> </a:t>
            </a:r>
            <a:r>
              <a:rPr lang="en-US" altLang="nl-NL" baseline="0" dirty="0" err="1"/>
              <a:t>gaan</a:t>
            </a:r>
            <a:r>
              <a:rPr lang="en-US" altLang="nl-NL" baseline="0" dirty="0"/>
              <a:t> maar </a:t>
            </a:r>
            <a:r>
              <a:rPr lang="en-US" altLang="nl-NL" baseline="0" dirty="0" err="1"/>
              <a:t>er</a:t>
            </a:r>
            <a:r>
              <a:rPr lang="en-US" altLang="nl-NL" baseline="0" dirty="0"/>
              <a:t> </a:t>
            </a:r>
            <a:r>
              <a:rPr lang="en-US" altLang="nl-NL" baseline="0" dirty="0" err="1"/>
              <a:t>zijn</a:t>
            </a:r>
            <a:r>
              <a:rPr lang="en-US" altLang="nl-NL" baseline="0" dirty="0"/>
              <a:t> </a:t>
            </a:r>
            <a:r>
              <a:rPr lang="en-US" altLang="nl-NL" baseline="0" dirty="0" err="1"/>
              <a:t>vele</a:t>
            </a:r>
            <a:r>
              <a:rPr lang="en-US" altLang="nl-NL" baseline="0" dirty="0"/>
              <a:t> </a:t>
            </a:r>
            <a:r>
              <a:rPr lang="en-US" altLang="nl-NL" baseline="0" dirty="0" err="1"/>
              <a:t>begeleiders</a:t>
            </a:r>
            <a:r>
              <a:rPr lang="en-US" altLang="nl-NL" baseline="0" dirty="0"/>
              <a:t> </a:t>
            </a:r>
            <a:r>
              <a:rPr lang="en-US" altLang="nl-NL" baseline="0" dirty="0" err="1"/>
              <a:t>denkbaar</a:t>
            </a:r>
            <a:r>
              <a:rPr lang="en-US" altLang="nl-NL" baseline="0" dirty="0"/>
              <a:t>.</a:t>
            </a:r>
          </a:p>
          <a:p>
            <a:r>
              <a:rPr lang="en-US" altLang="nl-NL" baseline="0" dirty="0" err="1"/>
              <a:t>Niet</a:t>
            </a:r>
            <a:r>
              <a:rPr lang="en-US" altLang="nl-NL" baseline="0" dirty="0"/>
              <a:t> </a:t>
            </a:r>
            <a:r>
              <a:rPr lang="en-US" altLang="nl-NL" baseline="0" dirty="0" err="1"/>
              <a:t>alleen</a:t>
            </a:r>
            <a:r>
              <a:rPr lang="en-US" altLang="nl-NL" baseline="0" dirty="0"/>
              <a:t> de mentor </a:t>
            </a:r>
            <a:r>
              <a:rPr lang="en-US" altLang="nl-NL" baseline="0" dirty="0" err="1"/>
              <a:t>en</a:t>
            </a:r>
            <a:r>
              <a:rPr lang="en-US" altLang="nl-NL" baseline="0" dirty="0"/>
              <a:t> </a:t>
            </a:r>
            <a:r>
              <a:rPr lang="en-US" altLang="nl-NL" baseline="0" dirty="0" err="1"/>
              <a:t>decaan</a:t>
            </a:r>
            <a:r>
              <a:rPr lang="en-US" altLang="nl-NL" baseline="0" dirty="0"/>
              <a:t> </a:t>
            </a:r>
            <a:r>
              <a:rPr lang="en-US" altLang="nl-NL" baseline="0" dirty="0" err="1"/>
              <a:t>hebben</a:t>
            </a:r>
            <a:r>
              <a:rPr lang="en-US" altLang="nl-NL" baseline="0" dirty="0"/>
              <a:t> </a:t>
            </a:r>
            <a:r>
              <a:rPr lang="en-US" altLang="nl-NL" baseline="0" dirty="0" err="1"/>
              <a:t>een</a:t>
            </a:r>
            <a:r>
              <a:rPr lang="en-US" altLang="nl-NL" baseline="0" dirty="0"/>
              <a:t> </a:t>
            </a:r>
            <a:r>
              <a:rPr lang="en-US" altLang="nl-NL" baseline="0" dirty="0" err="1"/>
              <a:t>rol</a:t>
            </a:r>
            <a:r>
              <a:rPr lang="en-US" altLang="nl-NL" baseline="0" dirty="0"/>
              <a:t>, </a:t>
            </a:r>
            <a:r>
              <a:rPr lang="en-US" altLang="nl-NL" baseline="0" dirty="0" err="1"/>
              <a:t>ook</a:t>
            </a:r>
            <a:r>
              <a:rPr lang="en-US" altLang="nl-NL" baseline="0" dirty="0"/>
              <a:t> u </a:t>
            </a:r>
            <a:r>
              <a:rPr lang="en-US" altLang="nl-NL" baseline="0" dirty="0" err="1"/>
              <a:t>als</a:t>
            </a:r>
            <a:r>
              <a:rPr lang="en-US" altLang="nl-NL" baseline="0" dirty="0"/>
              <a:t> </a:t>
            </a:r>
            <a:r>
              <a:rPr lang="en-US" altLang="nl-NL" baseline="0" dirty="0" err="1"/>
              <a:t>ouder</a:t>
            </a:r>
            <a:r>
              <a:rPr lang="en-US" altLang="nl-NL" baseline="0" dirty="0"/>
              <a:t> </a:t>
            </a:r>
            <a:r>
              <a:rPr lang="en-US" altLang="nl-NL" baseline="0" dirty="0" err="1"/>
              <a:t>kunt</a:t>
            </a:r>
            <a:r>
              <a:rPr lang="en-US" altLang="nl-NL" baseline="0" dirty="0"/>
              <a:t> </a:t>
            </a:r>
            <a:r>
              <a:rPr lang="en-US" altLang="nl-NL" baseline="0" dirty="0" err="1"/>
              <a:t>uw</a:t>
            </a:r>
            <a:r>
              <a:rPr lang="en-US" altLang="nl-NL" baseline="0" dirty="0"/>
              <a:t> </a:t>
            </a:r>
            <a:r>
              <a:rPr lang="en-US" altLang="nl-NL" baseline="0" dirty="0" err="1"/>
              <a:t>steentje</a:t>
            </a:r>
            <a:r>
              <a:rPr lang="en-US" altLang="nl-NL" baseline="0" dirty="0"/>
              <a:t> </a:t>
            </a:r>
            <a:r>
              <a:rPr lang="en-US" altLang="nl-NL" baseline="0" dirty="0" err="1"/>
              <a:t>bijdragen</a:t>
            </a:r>
            <a:r>
              <a:rPr lang="en-US" altLang="nl-NL" baseline="0" dirty="0"/>
              <a:t> in het </a:t>
            </a:r>
            <a:r>
              <a:rPr lang="en-US" altLang="nl-NL" baseline="0" dirty="0" err="1"/>
              <a:t>keuzeproces</a:t>
            </a:r>
            <a:r>
              <a:rPr lang="en-US" altLang="nl-NL" baseline="0" dirty="0"/>
              <a:t> van </a:t>
            </a:r>
            <a:r>
              <a:rPr lang="en-US" altLang="nl-NL" baseline="0" dirty="0" err="1"/>
              <a:t>uw</a:t>
            </a:r>
            <a:r>
              <a:rPr lang="en-US" altLang="nl-NL" baseline="0" dirty="0"/>
              <a:t> zoon/</a:t>
            </a:r>
            <a:r>
              <a:rPr lang="en-US" altLang="nl-NL" baseline="0" dirty="0" err="1"/>
              <a:t>dochter</a:t>
            </a:r>
            <a:r>
              <a:rPr lang="en-US" altLang="nl-NL" baseline="0" dirty="0"/>
              <a:t>.</a:t>
            </a:r>
            <a:endParaRPr lang="nl-NL" altLang="nl-NL" dirty="0"/>
          </a:p>
        </p:txBody>
      </p:sp>
      <p:sp>
        <p:nvSpPr>
          <p:cNvPr id="11268"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A07D1-D4AF-45E7-AD34-866275AF2E59}" type="slidenum">
              <a:rPr kumimoji="0" lang="nl-NL" altLang="nl-N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en-US"/>
              <a:t>Titelstijl van model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35430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8268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32380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44E8E4A6-6553-4ABB-9DE6-723423353C4D}"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69E9CEED-FC3A-49B2-9C98-241EF20A8357}" type="slidenum">
              <a:rPr lang="nl-NL" altLang="nl-NL"/>
              <a:pPr>
                <a:defRPr/>
              </a:pPr>
              <a:t>‹nr.›</a:t>
            </a:fld>
            <a:endParaRPr lang="nl-NL" altLang="nl-NL"/>
          </a:p>
        </p:txBody>
      </p:sp>
    </p:spTree>
    <p:extLst>
      <p:ext uri="{BB962C8B-B14F-4D97-AF65-F5344CB8AC3E}">
        <p14:creationId xmlns:p14="http://schemas.microsoft.com/office/powerpoint/2010/main" val="135467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9E2358BB-FCCD-4F13-A0A9-DF0AB119CF5A}"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D8D6FB59-0D41-449B-B8E2-78CED1F562A9}" type="slidenum">
              <a:rPr lang="nl-NL" altLang="nl-NL"/>
              <a:pPr>
                <a:defRPr/>
              </a:pPr>
              <a:t>‹nr.›</a:t>
            </a:fld>
            <a:endParaRPr lang="nl-NL" altLang="nl-NL"/>
          </a:p>
        </p:txBody>
      </p:sp>
    </p:spTree>
    <p:extLst>
      <p:ext uri="{BB962C8B-B14F-4D97-AF65-F5344CB8AC3E}">
        <p14:creationId xmlns:p14="http://schemas.microsoft.com/office/powerpoint/2010/main" val="693133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6FC6A8A5-440E-456F-8E77-CCE1D38203D2}"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56203AAF-791C-439D-8680-96966473B5A8}" type="slidenum">
              <a:rPr lang="nl-NL" altLang="nl-NL"/>
              <a:pPr>
                <a:defRPr/>
              </a:pPr>
              <a:t>‹nr.›</a:t>
            </a:fld>
            <a:endParaRPr lang="nl-NL" altLang="nl-NL"/>
          </a:p>
        </p:txBody>
      </p:sp>
    </p:spTree>
    <p:extLst>
      <p:ext uri="{BB962C8B-B14F-4D97-AF65-F5344CB8AC3E}">
        <p14:creationId xmlns:p14="http://schemas.microsoft.com/office/powerpoint/2010/main" val="3046329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F144B8CC-9CAF-4B03-B79A-A95DF2B3D5B6}"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880FE7CD-430A-4148-8701-B50C08FCA6F9}" type="slidenum">
              <a:rPr lang="nl-NL" altLang="nl-NL"/>
              <a:pPr>
                <a:defRPr/>
              </a:pPr>
              <a:t>‹nr.›</a:t>
            </a:fld>
            <a:endParaRPr lang="nl-NL" altLang="nl-NL"/>
          </a:p>
        </p:txBody>
      </p:sp>
    </p:spTree>
    <p:extLst>
      <p:ext uri="{BB962C8B-B14F-4D97-AF65-F5344CB8AC3E}">
        <p14:creationId xmlns:p14="http://schemas.microsoft.com/office/powerpoint/2010/main" val="1659844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B27D187B-5402-46DA-B2AD-5B12DDD27CBF}" type="datetime6">
              <a:rPr lang="nl-NL"/>
              <a:pPr>
                <a:defRPr/>
              </a:pPr>
              <a:t>oktober ’23</a:t>
            </a:fld>
            <a:endParaRPr lang="nl-NL" dirty="0"/>
          </a:p>
        </p:txBody>
      </p:sp>
      <p:sp>
        <p:nvSpPr>
          <p:cNvPr id="8"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9" name="Tijdelijke aanduiding voor dianummer 5"/>
          <p:cNvSpPr>
            <a:spLocks noGrp="1"/>
          </p:cNvSpPr>
          <p:nvPr>
            <p:ph type="sldNum" sz="quarter" idx="12"/>
          </p:nvPr>
        </p:nvSpPr>
        <p:spPr/>
        <p:txBody>
          <a:bodyPr/>
          <a:lstStyle>
            <a:lvl1pPr>
              <a:defRPr/>
            </a:lvl1pPr>
          </a:lstStyle>
          <a:p>
            <a:pPr>
              <a:defRPr/>
            </a:pPr>
            <a:fld id="{24DC1762-9DBC-4E1F-B1D2-5DD654B23283}" type="slidenum">
              <a:rPr lang="nl-NL" altLang="nl-NL"/>
              <a:pPr>
                <a:defRPr/>
              </a:pPr>
              <a:t>‹nr.›</a:t>
            </a:fld>
            <a:endParaRPr lang="nl-NL" altLang="nl-NL"/>
          </a:p>
        </p:txBody>
      </p:sp>
    </p:spTree>
    <p:extLst>
      <p:ext uri="{BB962C8B-B14F-4D97-AF65-F5344CB8AC3E}">
        <p14:creationId xmlns:p14="http://schemas.microsoft.com/office/powerpoint/2010/main" val="3865182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61582A8C-9DA2-455A-930F-E238AF797943}" type="datetime6">
              <a:rPr lang="nl-NL"/>
              <a:pPr>
                <a:defRPr/>
              </a:pPr>
              <a:t>oktober ’23</a:t>
            </a:fld>
            <a:endParaRPr lang="nl-NL" dirty="0"/>
          </a:p>
        </p:txBody>
      </p:sp>
      <p:sp>
        <p:nvSpPr>
          <p:cNvPr id="4"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5" name="Tijdelijke aanduiding voor dianummer 5"/>
          <p:cNvSpPr>
            <a:spLocks noGrp="1"/>
          </p:cNvSpPr>
          <p:nvPr>
            <p:ph type="sldNum" sz="quarter" idx="12"/>
          </p:nvPr>
        </p:nvSpPr>
        <p:spPr/>
        <p:txBody>
          <a:bodyPr/>
          <a:lstStyle>
            <a:lvl1pPr>
              <a:defRPr/>
            </a:lvl1pPr>
          </a:lstStyle>
          <a:p>
            <a:pPr>
              <a:defRPr/>
            </a:pPr>
            <a:fld id="{41362542-2A80-4DC8-BA0D-76B4E07A6BFB}" type="slidenum">
              <a:rPr lang="nl-NL" altLang="nl-NL"/>
              <a:pPr>
                <a:defRPr/>
              </a:pPr>
              <a:t>‹nr.›</a:t>
            </a:fld>
            <a:endParaRPr lang="nl-NL" altLang="nl-NL"/>
          </a:p>
        </p:txBody>
      </p:sp>
    </p:spTree>
    <p:extLst>
      <p:ext uri="{BB962C8B-B14F-4D97-AF65-F5344CB8AC3E}">
        <p14:creationId xmlns:p14="http://schemas.microsoft.com/office/powerpoint/2010/main" val="335003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BB1CF1E-9188-44AD-8EEA-EB476C21BE8C}" type="datetime6">
              <a:rPr lang="nl-NL"/>
              <a:pPr>
                <a:defRPr/>
              </a:pPr>
              <a:t>oktober ’23</a:t>
            </a:fld>
            <a:endParaRPr lang="nl-NL" dirty="0"/>
          </a:p>
        </p:txBody>
      </p:sp>
      <p:sp>
        <p:nvSpPr>
          <p:cNvPr id="3"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4" name="Tijdelijke aanduiding voor dianummer 5"/>
          <p:cNvSpPr>
            <a:spLocks noGrp="1"/>
          </p:cNvSpPr>
          <p:nvPr>
            <p:ph type="sldNum" sz="quarter" idx="12"/>
          </p:nvPr>
        </p:nvSpPr>
        <p:spPr/>
        <p:txBody>
          <a:bodyPr/>
          <a:lstStyle>
            <a:lvl1pPr>
              <a:defRPr/>
            </a:lvl1pPr>
          </a:lstStyle>
          <a:p>
            <a:pPr>
              <a:defRPr/>
            </a:pPr>
            <a:fld id="{5F52AF86-39E1-4AB3-8818-CFA57D8A723A}" type="slidenum">
              <a:rPr lang="nl-NL" altLang="nl-NL"/>
              <a:pPr>
                <a:defRPr/>
              </a:pPr>
              <a:t>‹nr.›</a:t>
            </a:fld>
            <a:endParaRPr lang="nl-NL" altLang="nl-NL"/>
          </a:p>
        </p:txBody>
      </p:sp>
    </p:spTree>
    <p:extLst>
      <p:ext uri="{BB962C8B-B14F-4D97-AF65-F5344CB8AC3E}">
        <p14:creationId xmlns:p14="http://schemas.microsoft.com/office/powerpoint/2010/main" val="1118896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9B1731EE-638B-45D8-8AA8-FE68485D03D8}"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24B153D7-BC4E-4D08-8AD3-0EF76158FAE1}" type="slidenum">
              <a:rPr lang="nl-NL" altLang="nl-NL"/>
              <a:pPr>
                <a:defRPr/>
              </a:pPr>
              <a:t>‹nr.›</a:t>
            </a:fld>
            <a:endParaRPr lang="nl-NL" altLang="nl-NL"/>
          </a:p>
        </p:txBody>
      </p:sp>
    </p:spTree>
    <p:extLst>
      <p:ext uri="{BB962C8B-B14F-4D97-AF65-F5344CB8AC3E}">
        <p14:creationId xmlns:p14="http://schemas.microsoft.com/office/powerpoint/2010/main" val="226303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52415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1D6E989A-E21C-4BB4-9CCA-A6CFFBC935C4}"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8354F293-BF73-4A58-8156-473550C9B4E8}" type="slidenum">
              <a:rPr lang="nl-NL" altLang="nl-NL"/>
              <a:pPr>
                <a:defRPr/>
              </a:pPr>
              <a:t>‹nr.›</a:t>
            </a:fld>
            <a:endParaRPr lang="nl-NL" altLang="nl-NL"/>
          </a:p>
        </p:txBody>
      </p:sp>
    </p:spTree>
    <p:extLst>
      <p:ext uri="{BB962C8B-B14F-4D97-AF65-F5344CB8AC3E}">
        <p14:creationId xmlns:p14="http://schemas.microsoft.com/office/powerpoint/2010/main" val="301140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2334484E-3D51-4C7C-A951-4D63F03A3A6E}"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861119B7-D575-432F-A003-1847B99D9092}" type="slidenum">
              <a:rPr lang="nl-NL" altLang="nl-NL"/>
              <a:pPr>
                <a:defRPr/>
              </a:pPr>
              <a:t>‹nr.›</a:t>
            </a:fld>
            <a:endParaRPr lang="nl-NL" altLang="nl-NL"/>
          </a:p>
        </p:txBody>
      </p:sp>
    </p:spTree>
    <p:extLst>
      <p:ext uri="{BB962C8B-B14F-4D97-AF65-F5344CB8AC3E}">
        <p14:creationId xmlns:p14="http://schemas.microsoft.com/office/powerpoint/2010/main" val="4210199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6830CD8-1621-4FD8-9BB3-5ECD7E1E5059}"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A793981B-0B53-4A48-9004-A182C483F2F4}" type="slidenum">
              <a:rPr lang="nl-NL" altLang="nl-NL"/>
              <a:pPr>
                <a:defRPr/>
              </a:pPr>
              <a:t>‹nr.›</a:t>
            </a:fld>
            <a:endParaRPr lang="nl-NL" altLang="nl-NL"/>
          </a:p>
        </p:txBody>
      </p:sp>
    </p:spTree>
    <p:extLst>
      <p:ext uri="{BB962C8B-B14F-4D97-AF65-F5344CB8AC3E}">
        <p14:creationId xmlns:p14="http://schemas.microsoft.com/office/powerpoint/2010/main" val="341957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en-US"/>
              <a:t>Titelstijl van model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218562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AA2A739E-E346-E641-9B33-BB9BA1D68ECD}" type="datetimeFigureOut">
              <a:rPr lang="nl-NL" smtClean="0"/>
              <a:t>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97762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en-US"/>
              <a:t>Titelstijl van model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AA2A739E-E346-E641-9B33-BB9BA1D68ECD}" type="datetimeFigureOut">
              <a:rPr lang="nl-NL" smtClean="0"/>
              <a:t>3-10-2023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38327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AA2A739E-E346-E641-9B33-BB9BA1D68ECD}" type="datetimeFigureOut">
              <a:rPr lang="nl-NL" smtClean="0"/>
              <a:t>3-10-2023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219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2A739E-E346-E641-9B33-BB9BA1D68ECD}" type="datetimeFigureOut">
              <a:rPr lang="nl-NL" smtClean="0"/>
              <a:t>3-10-2023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7519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A2A739E-E346-E641-9B33-BB9BA1D68ECD}" type="datetimeFigureOut">
              <a:rPr lang="nl-NL" smtClean="0"/>
              <a:t>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31537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A2A739E-E346-E641-9B33-BB9BA1D68ECD}" type="datetimeFigureOut">
              <a:rPr lang="nl-NL" smtClean="0"/>
              <a:t>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56195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739E-E346-E641-9B33-BB9BA1D68ECD}" type="datetimeFigureOut">
              <a:rPr lang="nl-NL" smtClean="0"/>
              <a:t>3-10-2023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0FF45-3BC8-E14E-81AE-BD98285A268A}" type="slidenum">
              <a:rPr lang="nl-NL" smtClean="0"/>
              <a:t>‹nr.›</a:t>
            </a:fld>
            <a:endParaRPr lang="nl-NL"/>
          </a:p>
        </p:txBody>
      </p:sp>
    </p:spTree>
    <p:extLst>
      <p:ext uri="{BB962C8B-B14F-4D97-AF65-F5344CB8AC3E}">
        <p14:creationId xmlns:p14="http://schemas.microsoft.com/office/powerpoint/2010/main" val="1322916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C00A23DF-D897-4A40-9DF8-4BA9BE03EB27}" type="datetime6">
              <a:rPr lang="nl-NL"/>
              <a:pPr>
                <a:defRPr/>
              </a:pPr>
              <a:t>oktober ’23</a:t>
            </a:fld>
            <a:endParaRPr lang="nl-NL" dirty="0"/>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r>
              <a:rPr lang="nl-NL"/>
              <a:t>LOB in de Tweede Fase,                         20 en 21 september 2010</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9262E1D-FF1A-4E4B-ABE3-5FACFE72C4EB}" type="slidenum">
              <a:rPr lang="nl-NL" altLang="nl-NL"/>
              <a:pPr>
                <a:defRPr/>
              </a:pPr>
              <a:t>‹nr.›</a:t>
            </a:fld>
            <a:endParaRPr lang="nl-NL" altLang="nl-NL"/>
          </a:p>
        </p:txBody>
      </p:sp>
    </p:spTree>
    <p:extLst>
      <p:ext uri="{BB962C8B-B14F-4D97-AF65-F5344CB8AC3E}">
        <p14:creationId xmlns:p14="http://schemas.microsoft.com/office/powerpoint/2010/main" val="10011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tto@csvvg.eu"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mailto:m.lutke@csvvg.eu"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hyperlink" Target="mailto:old@csvvg.eu" TargetMode="External"/><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mailto:m.lutke@csvvg.eu" TargetMode="External"/><Relationship Id="rId4" Type="http://schemas.openxmlformats.org/officeDocument/2006/relationships/hyperlink" Target="mailto:havo345@csvvg.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615324" y="3415250"/>
            <a:ext cx="6713034" cy="1754326"/>
          </a:xfrm>
          <a:prstGeom prst="rect">
            <a:avLst/>
          </a:prstGeom>
          <a:noFill/>
        </p:spPr>
        <p:txBody>
          <a:bodyPr wrap="square" rtlCol="0">
            <a:spAutoFit/>
          </a:bodyPr>
          <a:lstStyle/>
          <a:p>
            <a:r>
              <a:rPr lang="nl-NL" sz="5400" b="1" dirty="0">
                <a:solidFill>
                  <a:schemeClr val="bg1"/>
                </a:solidFill>
                <a:latin typeface="Arial" charset="0"/>
                <a:ea typeface="Arial" charset="0"/>
                <a:cs typeface="Arial" charset="0"/>
              </a:rPr>
              <a:t>Hier komt de titel van de presentatie</a:t>
            </a:r>
          </a:p>
        </p:txBody>
      </p:sp>
      <p:pic>
        <p:nvPicPr>
          <p:cNvPr id="4" name="Afbeelding 3">
            <a:extLst>
              <a:ext uri="{FF2B5EF4-FFF2-40B4-BE49-F238E27FC236}">
                <a16:creationId xmlns:a16="http://schemas.microsoft.com/office/drawing/2014/main" id="{B87C077D-BE0C-F54B-99F4-19C54FADC327}"/>
              </a:ext>
            </a:extLst>
          </p:cNvPr>
          <p:cNvPicPr>
            <a:picLocks noChangeAspect="1"/>
          </p:cNvPicPr>
          <p:nvPr/>
        </p:nvPicPr>
        <p:blipFill>
          <a:blip r:embed="rId3"/>
          <a:stretch>
            <a:fillRect/>
          </a:stretch>
        </p:blipFill>
        <p:spPr>
          <a:xfrm>
            <a:off x="430" y="0"/>
            <a:ext cx="12191139" cy="6857999"/>
          </a:xfrm>
          <a:prstGeom prst="rect">
            <a:avLst/>
          </a:prstGeom>
        </p:spPr>
      </p:pic>
      <p:sp>
        <p:nvSpPr>
          <p:cNvPr id="7" name="Tekstvak 6">
            <a:extLst>
              <a:ext uri="{FF2B5EF4-FFF2-40B4-BE49-F238E27FC236}">
                <a16:creationId xmlns:a16="http://schemas.microsoft.com/office/drawing/2014/main" id="{AD36F577-5AA1-40F2-BC7E-7254583555DC}"/>
              </a:ext>
            </a:extLst>
          </p:cNvPr>
          <p:cNvSpPr txBox="1"/>
          <p:nvPr/>
        </p:nvSpPr>
        <p:spPr>
          <a:xfrm>
            <a:off x="1673147" y="4197086"/>
            <a:ext cx="7325032" cy="2400657"/>
          </a:xfrm>
          <a:prstGeom prst="rect">
            <a:avLst/>
          </a:prstGeom>
          <a:noFill/>
        </p:spPr>
        <p:txBody>
          <a:bodyPr wrap="square" rtlCol="0">
            <a:spAutoFit/>
          </a:bodyPr>
          <a:lstStyle/>
          <a:p>
            <a:r>
              <a:rPr lang="nl-NL" sz="5000" b="1" dirty="0">
                <a:solidFill>
                  <a:schemeClr val="bg1"/>
                </a:solidFill>
                <a:latin typeface="Arial" charset="0"/>
                <a:ea typeface="Verdana" panose="020B0604030504040204" pitchFamily="34" charset="0"/>
                <a:cs typeface="Arial" charset="0"/>
              </a:rPr>
              <a:t>			Welkom</a:t>
            </a:r>
          </a:p>
          <a:p>
            <a:endParaRPr lang="nl-NL" sz="5000" b="1" dirty="0">
              <a:solidFill>
                <a:schemeClr val="bg1"/>
              </a:solidFill>
              <a:latin typeface="Arial" charset="0"/>
              <a:ea typeface="Verdana" panose="020B0604030504040204" pitchFamily="34" charset="0"/>
              <a:cs typeface="Arial" charset="0"/>
            </a:endParaRPr>
          </a:p>
          <a:p>
            <a:r>
              <a:rPr lang="nl-NL" sz="5000" b="1" dirty="0">
                <a:solidFill>
                  <a:schemeClr val="bg1"/>
                </a:solidFill>
                <a:latin typeface="Arial" charset="0"/>
                <a:ea typeface="Verdana" panose="020B0604030504040204" pitchFamily="34" charset="0"/>
                <a:cs typeface="Arial" charset="0"/>
              </a:rPr>
              <a:t>Informatieavond havo 4</a:t>
            </a:r>
          </a:p>
        </p:txBody>
      </p:sp>
    </p:spTree>
    <p:extLst>
      <p:ext uri="{BB962C8B-B14F-4D97-AF65-F5344CB8AC3E}">
        <p14:creationId xmlns:p14="http://schemas.microsoft.com/office/powerpoint/2010/main" val="386936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p:cNvSpPr>
            <a:spLocks noGrp="1" noChangeArrowheads="1"/>
          </p:cNvSpPr>
          <p:nvPr>
            <p:ph idx="1"/>
          </p:nvPr>
        </p:nvSpPr>
        <p:spPr>
          <a:xfrm>
            <a:off x="1981200" y="1600201"/>
            <a:ext cx="8229600" cy="4205064"/>
          </a:xfrm>
        </p:spPr>
        <p:txBody>
          <a:bodyPr rtlCol="0">
            <a:normAutofit lnSpcReduction="10000"/>
          </a:bodyPr>
          <a:lstStyle/>
          <a:p>
            <a:pPr eaLnBrk="1" fontAlgn="auto" hangingPunct="1">
              <a:lnSpc>
                <a:spcPct val="90000"/>
              </a:lnSpc>
              <a:spcAft>
                <a:spcPts val="0"/>
              </a:spcAft>
              <a:buNone/>
              <a:defRPr/>
            </a:pPr>
            <a:r>
              <a:rPr lang="nl-NL" altLang="nl-NL" sz="2800" dirty="0">
                <a:latin typeface="Arial" panose="020B0604020202020204" pitchFamily="34" charset="0"/>
                <a:cs typeface="Arial" panose="020B0604020202020204" pitchFamily="34" charset="0"/>
              </a:rPr>
              <a:t>Vraagt om actie, vanuit 2 richtingen:</a:t>
            </a:r>
          </a:p>
          <a:p>
            <a:pPr eaLnBrk="1" fontAlgn="auto" hangingPunct="1">
              <a:lnSpc>
                <a:spcPct val="90000"/>
              </a:lnSpc>
              <a:spcAft>
                <a:spcPts val="0"/>
              </a:spcAft>
              <a:buNone/>
              <a:defRPr/>
            </a:pPr>
            <a:endParaRPr lang="nl-NL" altLang="nl-NL" sz="1400" dirty="0">
              <a:latin typeface="Arial" panose="020B0604020202020204" pitchFamily="34" charset="0"/>
              <a:cs typeface="Arial" panose="020B0604020202020204" pitchFamily="34" charset="0"/>
            </a:endParaRPr>
          </a:p>
          <a:p>
            <a:pPr lvl="1" eaLnBrk="1" fontAlgn="auto" hangingPunct="1">
              <a:lnSpc>
                <a:spcPct val="90000"/>
              </a:lnSpc>
              <a:spcAft>
                <a:spcPts val="0"/>
              </a:spcAft>
              <a:defRPr/>
            </a:pPr>
            <a:r>
              <a:rPr lang="nl-NL" altLang="nl-NL" dirty="0">
                <a:latin typeface="Arial" panose="020B0604020202020204" pitchFamily="34" charset="0"/>
                <a:cs typeface="Arial" panose="020B0604020202020204" pitchFamily="34" charset="0"/>
              </a:rPr>
              <a:t>Van de </a:t>
            </a:r>
            <a:r>
              <a:rPr lang="nl-NL" altLang="nl-NL" dirty="0">
                <a:solidFill>
                  <a:srgbClr val="0070C0"/>
                </a:solidFill>
                <a:latin typeface="Arial" panose="020B0604020202020204" pitchFamily="34" charset="0"/>
                <a:cs typeface="Arial" panose="020B0604020202020204" pitchFamily="34" charset="0"/>
              </a:rPr>
              <a:t>leerling zelf </a:t>
            </a:r>
            <a:r>
              <a:rPr lang="nl-NL" altLang="nl-NL" dirty="0">
                <a:latin typeface="Arial" panose="020B0604020202020204" pitchFamily="34" charset="0"/>
                <a:cs typeface="Arial" panose="020B0604020202020204" pitchFamily="34" charset="0"/>
              </a:rPr>
              <a:t>(oriëntatie)</a:t>
            </a:r>
          </a:p>
          <a:p>
            <a:pPr lvl="1" eaLnBrk="1" fontAlgn="auto" hangingPunct="1">
              <a:lnSpc>
                <a:spcPct val="90000"/>
              </a:lnSpc>
              <a:spcAft>
                <a:spcPts val="0"/>
              </a:spcAft>
              <a:defRPr/>
            </a:pPr>
            <a:r>
              <a:rPr lang="nl-NL" altLang="nl-NL" dirty="0">
                <a:latin typeface="Arial" panose="020B0604020202020204" pitchFamily="34" charset="0"/>
                <a:cs typeface="Arial" panose="020B0604020202020204" pitchFamily="34" charset="0"/>
              </a:rPr>
              <a:t>Van </a:t>
            </a:r>
            <a:r>
              <a:rPr lang="nl-NL" altLang="nl-NL" dirty="0">
                <a:solidFill>
                  <a:srgbClr val="0070C0"/>
                </a:solidFill>
                <a:latin typeface="Arial" panose="020B0604020202020204" pitchFamily="34" charset="0"/>
                <a:cs typeface="Arial" panose="020B0604020202020204" pitchFamily="34" charset="0"/>
              </a:rPr>
              <a:t>begeleiders</a:t>
            </a:r>
            <a:r>
              <a:rPr lang="nl-NL" altLang="nl-NL" dirty="0">
                <a:latin typeface="Arial" panose="020B0604020202020204" pitchFamily="34" charset="0"/>
                <a:cs typeface="Arial" panose="020B0604020202020204" pitchFamily="34" charset="0"/>
              </a:rPr>
              <a:t>:</a:t>
            </a:r>
          </a:p>
          <a:p>
            <a:pPr lvl="2" eaLnBrk="1" fontAlgn="auto" hangingPunct="1">
              <a:lnSpc>
                <a:spcPct val="90000"/>
              </a:lnSpc>
              <a:spcAft>
                <a:spcPts val="0"/>
              </a:spcAft>
              <a:defRPr/>
            </a:pPr>
            <a:r>
              <a:rPr lang="nl-NL" altLang="nl-NL" sz="2800" dirty="0">
                <a:latin typeface="Arial" panose="020B0604020202020204" pitchFamily="34" charset="0"/>
                <a:cs typeface="Arial" panose="020B0604020202020204" pitchFamily="34" charset="0"/>
              </a:rPr>
              <a:t>mentor</a:t>
            </a:r>
          </a:p>
          <a:p>
            <a:pPr lvl="2" eaLnBrk="1" fontAlgn="auto" hangingPunct="1">
              <a:lnSpc>
                <a:spcPct val="90000"/>
              </a:lnSpc>
              <a:spcAft>
                <a:spcPts val="0"/>
              </a:spcAft>
              <a:defRPr/>
            </a:pPr>
            <a:r>
              <a:rPr lang="nl-NL" altLang="nl-NL" sz="2800" dirty="0">
                <a:latin typeface="Arial" panose="020B0604020202020204" pitchFamily="34" charset="0"/>
                <a:cs typeface="Arial" panose="020B0604020202020204" pitchFamily="34" charset="0"/>
              </a:rPr>
              <a:t>decaan</a:t>
            </a:r>
          </a:p>
          <a:p>
            <a:pPr lvl="2" eaLnBrk="1" fontAlgn="auto" hangingPunct="1">
              <a:lnSpc>
                <a:spcPct val="90000"/>
              </a:lnSpc>
              <a:spcAft>
                <a:spcPts val="0"/>
              </a:spcAft>
              <a:defRPr/>
            </a:pPr>
            <a:r>
              <a:rPr lang="nl-NL" altLang="nl-NL" sz="2800" dirty="0">
                <a:solidFill>
                  <a:srgbClr val="0070C0"/>
                </a:solidFill>
                <a:latin typeface="Arial" panose="020B0604020202020204" pitchFamily="34" charset="0"/>
                <a:cs typeface="Arial" panose="020B0604020202020204" pitchFamily="34" charset="0"/>
              </a:rPr>
              <a:t>ouder(s) / verzorger(s)</a:t>
            </a:r>
          </a:p>
          <a:p>
            <a:pPr lvl="2" eaLnBrk="1" fontAlgn="auto" hangingPunct="1">
              <a:lnSpc>
                <a:spcPct val="90000"/>
              </a:lnSpc>
              <a:spcAft>
                <a:spcPts val="0"/>
              </a:spcAft>
              <a:defRPr/>
            </a:pPr>
            <a:r>
              <a:rPr lang="nl-NL" altLang="nl-NL" sz="2800" dirty="0">
                <a:latin typeface="Arial" panose="020B0604020202020204" pitchFamily="34" charset="0"/>
                <a:cs typeface="Arial" panose="020B0604020202020204" pitchFamily="34" charset="0"/>
              </a:rPr>
              <a:t>studerenden</a:t>
            </a:r>
          </a:p>
          <a:p>
            <a:pPr lvl="2" eaLnBrk="1" fontAlgn="auto" hangingPunct="1">
              <a:lnSpc>
                <a:spcPct val="90000"/>
              </a:lnSpc>
              <a:spcAft>
                <a:spcPts val="0"/>
              </a:spcAft>
              <a:defRPr/>
            </a:pPr>
            <a:r>
              <a:rPr lang="nl-NL" altLang="nl-NL" sz="2800" dirty="0">
                <a:latin typeface="Arial" panose="020B0604020202020204" pitchFamily="34" charset="0"/>
                <a:cs typeface="Arial" panose="020B0604020202020204" pitchFamily="34" charset="0"/>
              </a:rPr>
              <a:t>beroepsbeoefenaren</a:t>
            </a:r>
          </a:p>
          <a:p>
            <a:pPr lvl="2" eaLnBrk="1" fontAlgn="auto" hangingPunct="1">
              <a:lnSpc>
                <a:spcPct val="90000"/>
              </a:lnSpc>
              <a:spcAft>
                <a:spcPts val="0"/>
              </a:spcAft>
              <a:defRPr/>
            </a:pPr>
            <a:r>
              <a:rPr lang="nl-NL" altLang="nl-NL" sz="2800" dirty="0">
                <a:latin typeface="Arial" panose="020B0604020202020204" pitchFamily="34" charset="0"/>
                <a:cs typeface="Arial" panose="020B0604020202020204" pitchFamily="34" charset="0"/>
              </a:rPr>
              <a:t>opleidingen</a:t>
            </a:r>
          </a:p>
        </p:txBody>
      </p:sp>
      <p:sp>
        <p:nvSpPr>
          <p:cNvPr id="8" name="Rectangle 2">
            <a:extLst>
              <a:ext uri="{FF2B5EF4-FFF2-40B4-BE49-F238E27FC236}">
                <a16:creationId xmlns:a16="http://schemas.microsoft.com/office/drawing/2014/main" id="{E3C07C7E-8533-4250-8AC0-C15BA5EB1E63}"/>
              </a:ext>
            </a:extLst>
          </p:cNvPr>
          <p:cNvSpPr>
            <a:spLocks noGrp="1" noChangeArrowheads="1"/>
          </p:cNvSpPr>
          <p:nvPr>
            <p:ph type="title"/>
          </p:nvPr>
        </p:nvSpPr>
        <p:spPr>
          <a:xfrm>
            <a:off x="609600" y="274638"/>
            <a:ext cx="10972800" cy="1143000"/>
          </a:xfrm>
        </p:spPr>
        <p:txBody>
          <a:bodyPr/>
          <a:lstStyle/>
          <a:p>
            <a:pPr algn="l" eaLnBrk="1" hangingPunct="1"/>
            <a:r>
              <a:rPr lang="en-US" altLang="nl-NL" b="1" dirty="0">
                <a:solidFill>
                  <a:srgbClr val="F58123"/>
                </a:solidFill>
                <a:latin typeface="Arial" panose="020B0604020202020204" pitchFamily="34" charset="0"/>
                <a:cs typeface="Arial" panose="020B0604020202020204" pitchFamily="34" charset="0"/>
              </a:rPr>
              <a:t>LOB: </a:t>
            </a:r>
            <a:r>
              <a:rPr lang="en-US" altLang="nl-NL" sz="4000" b="1" dirty="0" err="1">
                <a:solidFill>
                  <a:srgbClr val="F58123"/>
                </a:solidFill>
                <a:latin typeface="Arial" panose="020B0604020202020204" pitchFamily="34" charset="0"/>
                <a:cs typeface="Arial" panose="020B0604020202020204" pitchFamily="34" charset="0"/>
              </a:rPr>
              <a:t>betrokkenen</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1" name="Rectangle 3"/>
          <p:cNvSpPr>
            <a:spLocks noGrp="1" noChangeArrowheads="1"/>
          </p:cNvSpPr>
          <p:nvPr>
            <p:ph idx="1"/>
          </p:nvPr>
        </p:nvSpPr>
        <p:spPr/>
        <p:txBody>
          <a:bodyPr rtlCol="0">
            <a:normAutofit lnSpcReduction="10000"/>
          </a:bodyPr>
          <a:lstStyle/>
          <a:p>
            <a:pPr eaLnBrk="1" fontAlgn="auto" hangingPunct="1">
              <a:lnSpc>
                <a:spcPct val="80000"/>
              </a:lnSpc>
              <a:spcAft>
                <a:spcPts val="0"/>
              </a:spcAft>
              <a:defRPr/>
            </a:pPr>
            <a:endParaRPr lang="nl-NL" altLang="nl-NL" sz="2800" b="1" dirty="0">
              <a:latin typeface="Arial" panose="020B0604020202020204" pitchFamily="34" charset="0"/>
              <a:cs typeface="Arial" panose="020B0604020202020204" pitchFamily="34" charset="0"/>
            </a:endParaRPr>
          </a:p>
          <a:p>
            <a:pPr eaLnBrk="1" fontAlgn="auto" hangingPunct="1">
              <a:lnSpc>
                <a:spcPct val="80000"/>
              </a:lnSpc>
              <a:spcAft>
                <a:spcPts val="0"/>
              </a:spcAft>
              <a:defRPr/>
            </a:pPr>
            <a:endParaRPr lang="nl-NL" altLang="nl-NL" sz="2800" b="1" dirty="0">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nl-NL" altLang="nl-NL" sz="2800" dirty="0">
                <a:latin typeface="Arial" panose="020B0604020202020204" pitchFamily="34" charset="0"/>
                <a:cs typeface="Arial" panose="020B0604020202020204" pitchFamily="34" charset="0"/>
              </a:rPr>
              <a:t>Leerlingen worden lid van </a:t>
            </a:r>
            <a:r>
              <a:rPr lang="nl-NL" altLang="nl-NL" sz="2800" dirty="0">
                <a:solidFill>
                  <a:srgbClr val="0070C0"/>
                </a:solidFill>
                <a:latin typeface="Arial" panose="020B0604020202020204" pitchFamily="34" charset="0"/>
                <a:cs typeface="Arial" panose="020B0604020202020204" pitchFamily="34" charset="0"/>
              </a:rPr>
              <a:t>Droomloopbaan </a:t>
            </a:r>
            <a:r>
              <a:rPr lang="nl-NL" altLang="nl-NL" sz="2800" dirty="0">
                <a:latin typeface="Arial" panose="020B0604020202020204" pitchFamily="34" charset="0"/>
                <a:cs typeface="Arial" panose="020B0604020202020204" pitchFamily="34" charset="0"/>
              </a:rPr>
              <a:t>en doorlopen de route </a:t>
            </a:r>
            <a:endParaRPr lang="nl-NL" altLang="nl-NL" sz="2800" dirty="0">
              <a:solidFill>
                <a:srgbClr val="0070C0"/>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endParaRPr lang="en-US" sz="2800" dirty="0">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en-US" sz="2800" dirty="0" err="1">
                <a:latin typeface="Arial" panose="020B0604020202020204" pitchFamily="34" charset="0"/>
                <a:cs typeface="Arial" panose="020B0604020202020204" pitchFamily="34" charset="0"/>
              </a:rPr>
              <a:t>Leerlingen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krijgen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een</a:t>
            </a:r>
            <a:r>
              <a:rPr lang="en-US" sz="2800" dirty="0">
                <a:latin typeface="Arial" panose="020B0604020202020204" pitchFamily="34" charset="0"/>
                <a:cs typeface="Arial" panose="020B0604020202020204" pitchFamily="34" charset="0"/>
              </a:rPr>
              <a:t> </a:t>
            </a:r>
            <a:r>
              <a:rPr lang="en-US" sz="2800" dirty="0">
                <a:solidFill>
                  <a:srgbClr val="0070C0"/>
                </a:solidFill>
                <a:latin typeface="Arial" panose="020B0604020202020204" pitchFamily="34" charset="0"/>
                <a:cs typeface="Arial" panose="020B0604020202020204" pitchFamily="34" charset="0"/>
              </a:rPr>
              <a:t>Workshop </a:t>
            </a:r>
            <a:r>
              <a:rPr lang="en-US" sz="2800" dirty="0" err="1">
                <a:solidFill>
                  <a:srgbClr val="0070C0"/>
                </a:solidFill>
                <a:latin typeface="Arial" panose="020B0604020202020204" pitchFamily="34" charset="0"/>
                <a:cs typeface="Arial" panose="020B0604020202020204" pitchFamily="34" charset="0"/>
              </a:rPr>
              <a:t>oriëntatie</a:t>
            </a:r>
            <a:r>
              <a:rPr lang="en-US" sz="2800" dirty="0">
                <a:solidFill>
                  <a:srgbClr val="0070C0"/>
                </a:solidFill>
                <a:latin typeface="Arial" panose="020B0604020202020204" pitchFamily="34" charset="0"/>
                <a:cs typeface="Arial" panose="020B0604020202020204" pitchFamily="34" charset="0"/>
              </a:rPr>
              <a:t> op </a:t>
            </a:r>
            <a:r>
              <a:rPr lang="en-US" sz="2800" dirty="0" err="1">
                <a:solidFill>
                  <a:srgbClr val="0070C0"/>
                </a:solidFill>
                <a:latin typeface="Arial" panose="020B0604020202020204" pitchFamily="34" charset="0"/>
                <a:cs typeface="Arial" panose="020B0604020202020204" pitchFamily="34" charset="0"/>
              </a:rPr>
              <a:t>interessegebieden</a:t>
            </a:r>
            <a:r>
              <a:rPr lang="en-US" sz="2800" dirty="0">
                <a:solidFill>
                  <a:srgbClr val="0070C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(19 December 2023)</a:t>
            </a:r>
          </a:p>
          <a:p>
            <a:pPr marL="0" indent="0" eaLnBrk="1" fontAlgn="auto" hangingPunct="1">
              <a:lnSpc>
                <a:spcPct val="80000"/>
              </a:lnSpc>
              <a:spcAft>
                <a:spcPts val="0"/>
              </a:spcAft>
              <a:buNone/>
              <a:defRPr/>
            </a:pPr>
            <a:endParaRPr lang="en-US" sz="2800" cap="small" dirty="0">
              <a:solidFill>
                <a:srgbClr val="0070C0"/>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en-US" altLang="nl-NL" sz="2800" dirty="0" err="1">
                <a:latin typeface="Arial" panose="020B0604020202020204" pitchFamily="34" charset="0"/>
                <a:cs typeface="Arial" panose="020B0604020202020204" pitchFamily="34" charset="0"/>
              </a:rPr>
              <a:t>Leerlingen</a:t>
            </a:r>
            <a:r>
              <a:rPr lang="en-US" altLang="nl-NL" sz="2800" dirty="0">
                <a:latin typeface="Arial" panose="020B0604020202020204" pitchFamily="34" charset="0"/>
                <a:cs typeface="Arial" panose="020B0604020202020204" pitchFamily="34" charset="0"/>
              </a:rPr>
              <a:t> </a:t>
            </a:r>
            <a:r>
              <a:rPr lang="en-US" altLang="nl-NL" sz="2800" dirty="0" err="1">
                <a:latin typeface="Arial" panose="020B0604020202020204" pitchFamily="34" charset="0"/>
                <a:cs typeface="Arial" panose="020B0604020202020204" pitchFamily="34" charset="0"/>
              </a:rPr>
              <a:t>nemen</a:t>
            </a:r>
            <a:r>
              <a:rPr lang="en-US" altLang="nl-NL" sz="2800" dirty="0">
                <a:latin typeface="Arial" panose="020B0604020202020204" pitchFamily="34" charset="0"/>
                <a:cs typeface="Arial" panose="020B0604020202020204" pitchFamily="34" charset="0"/>
              </a:rPr>
              <a:t> </a:t>
            </a:r>
            <a:r>
              <a:rPr lang="en-US" altLang="nl-NL" sz="2800" dirty="0" err="1">
                <a:latin typeface="Arial" panose="020B0604020202020204" pitchFamily="34" charset="0"/>
                <a:cs typeface="Arial" panose="020B0604020202020204" pitchFamily="34" charset="0"/>
              </a:rPr>
              <a:t>deel</a:t>
            </a:r>
            <a:r>
              <a:rPr lang="en-US" altLang="nl-NL" sz="2800" dirty="0">
                <a:latin typeface="Arial" panose="020B0604020202020204" pitchFamily="34" charset="0"/>
                <a:cs typeface="Arial" panose="020B0604020202020204" pitchFamily="34" charset="0"/>
              </a:rPr>
              <a:t> </a:t>
            </a:r>
            <a:r>
              <a:rPr lang="en-US" altLang="nl-NL" sz="2800" dirty="0" err="1">
                <a:latin typeface="Arial" panose="020B0604020202020204" pitchFamily="34" charset="0"/>
                <a:cs typeface="Arial" panose="020B0604020202020204" pitchFamily="34" charset="0"/>
              </a:rPr>
              <a:t>aan</a:t>
            </a:r>
            <a:r>
              <a:rPr lang="en-US" altLang="nl-NL" sz="2800" dirty="0">
                <a:latin typeface="Arial" panose="020B0604020202020204" pitchFamily="34" charset="0"/>
                <a:cs typeface="Arial" panose="020B0604020202020204" pitchFamily="34" charset="0"/>
              </a:rPr>
              <a:t> de </a:t>
            </a:r>
            <a:r>
              <a:rPr lang="en-US" altLang="nl-NL" sz="2800" dirty="0">
                <a:solidFill>
                  <a:srgbClr val="0070C0"/>
                </a:solidFill>
                <a:latin typeface="Arial" panose="020B0604020202020204" pitchFamily="34" charset="0"/>
                <a:cs typeface="Arial" panose="020B0604020202020204" pitchFamily="34" charset="0"/>
              </a:rPr>
              <a:t>HanzeXperience </a:t>
            </a:r>
            <a:r>
              <a:rPr lang="en-US" altLang="nl-NL" sz="2800" dirty="0">
                <a:latin typeface="Arial" panose="020B0604020202020204" pitchFamily="34" charset="0"/>
                <a:cs typeface="Arial" panose="020B0604020202020204" pitchFamily="34" charset="0"/>
              </a:rPr>
              <a:t>(</a:t>
            </a:r>
            <a:r>
              <a:rPr lang="en-US" altLang="nl-NL" sz="2800" dirty="0" err="1">
                <a:latin typeface="Arial" panose="020B0604020202020204" pitchFamily="34" charset="0"/>
                <a:cs typeface="Arial" panose="020B0604020202020204" pitchFamily="34" charset="0"/>
              </a:rPr>
              <a:t>februari</a:t>
            </a:r>
            <a:r>
              <a:rPr lang="en-US" altLang="nl-NL" sz="2800" dirty="0">
                <a:latin typeface="Arial" panose="020B0604020202020204" pitchFamily="34" charset="0"/>
                <a:cs typeface="Arial" panose="020B0604020202020204" pitchFamily="34" charset="0"/>
              </a:rPr>
              <a:t>/</a:t>
            </a:r>
            <a:r>
              <a:rPr lang="en-US" altLang="nl-NL" sz="2800" dirty="0" err="1">
                <a:latin typeface="Arial" panose="020B0604020202020204" pitchFamily="34" charset="0"/>
                <a:cs typeface="Arial" panose="020B0604020202020204" pitchFamily="34" charset="0"/>
              </a:rPr>
              <a:t>maart</a:t>
            </a:r>
            <a:r>
              <a:rPr lang="en-US" altLang="nl-NL" sz="2800" dirty="0">
                <a:latin typeface="Arial" panose="020B0604020202020204" pitchFamily="34" charset="0"/>
                <a:cs typeface="Arial" panose="020B0604020202020204" pitchFamily="34" charset="0"/>
              </a:rPr>
              <a:t> 2024)</a:t>
            </a:r>
          </a:p>
          <a:p>
            <a:pPr eaLnBrk="1" fontAlgn="auto" hangingPunct="1">
              <a:lnSpc>
                <a:spcPct val="80000"/>
              </a:lnSpc>
              <a:spcAft>
                <a:spcPts val="0"/>
              </a:spcAft>
              <a:defRPr/>
            </a:pPr>
            <a:endParaRPr lang="nl-NL" altLang="nl-NL" sz="2800" dirty="0">
              <a:solidFill>
                <a:srgbClr val="0070C0"/>
              </a:solidFill>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en-US" sz="2800" dirty="0" err="1">
                <a:latin typeface="Arial" panose="020B0604020202020204" pitchFamily="34" charset="0"/>
                <a:cs typeface="Arial" panose="020B0604020202020204" pitchFamily="34" charset="0"/>
              </a:rPr>
              <a:t>Leerlingen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vullen</a:t>
            </a:r>
            <a:r>
              <a:rPr lang="en-US" sz="2800" dirty="0">
                <a:latin typeface="Arial" panose="020B0604020202020204" pitchFamily="34" charset="0"/>
                <a:cs typeface="Arial" panose="020B0604020202020204" pitchFamily="34" charset="0"/>
              </a:rPr>
              <a:t> de </a:t>
            </a:r>
            <a:r>
              <a:rPr lang="en-US" sz="2800" dirty="0" err="1">
                <a:solidFill>
                  <a:srgbClr val="0070C0"/>
                </a:solidFill>
                <a:latin typeface="Arial" panose="020B0604020202020204" pitchFamily="34" charset="0"/>
                <a:cs typeface="Arial" panose="020B0604020202020204" pitchFamily="34" charset="0"/>
              </a:rPr>
              <a:t>Studiekeuzematrix</a:t>
            </a:r>
            <a:r>
              <a:rPr lang="en-US" sz="2800" dirty="0">
                <a:solidFill>
                  <a:srgbClr val="0070C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a:t>
            </a:r>
            <a:endParaRPr lang="nl-NL" altLang="nl-NL" sz="2800" dirty="0">
              <a:latin typeface="Arial" panose="020B0604020202020204" pitchFamily="34" charset="0"/>
              <a:cs typeface="Arial" panose="020B0604020202020204" pitchFamily="34" charset="0"/>
            </a:endParaRPr>
          </a:p>
          <a:p>
            <a:pPr eaLnBrk="1" fontAlgn="auto" hangingPunct="1">
              <a:lnSpc>
                <a:spcPct val="80000"/>
              </a:lnSpc>
              <a:spcAft>
                <a:spcPts val="0"/>
              </a:spcAft>
              <a:buNone/>
              <a:defRPr/>
            </a:pPr>
            <a:endParaRPr lang="nl-NL" altLang="nl-NL" b="1" dirty="0"/>
          </a:p>
          <a:p>
            <a:pPr eaLnBrk="1" fontAlgn="auto" hangingPunct="1">
              <a:lnSpc>
                <a:spcPct val="80000"/>
              </a:lnSpc>
              <a:spcAft>
                <a:spcPts val="0"/>
              </a:spcAft>
              <a:buNone/>
              <a:defRPr/>
            </a:pPr>
            <a:endParaRPr lang="nl-NL" altLang="nl-NL" sz="800" dirty="0"/>
          </a:p>
        </p:txBody>
      </p:sp>
      <p:sp>
        <p:nvSpPr>
          <p:cNvPr id="8" name="Rectangle 2">
            <a:extLst>
              <a:ext uri="{FF2B5EF4-FFF2-40B4-BE49-F238E27FC236}">
                <a16:creationId xmlns:a16="http://schemas.microsoft.com/office/drawing/2014/main" id="{76697434-78A0-4835-8992-1255672278E4}"/>
              </a:ext>
            </a:extLst>
          </p:cNvPr>
          <p:cNvSpPr>
            <a:spLocks noGrp="1" noChangeArrowheads="1"/>
          </p:cNvSpPr>
          <p:nvPr>
            <p:ph type="title"/>
          </p:nvPr>
        </p:nvSpPr>
        <p:spPr>
          <a:xfrm>
            <a:off x="609600" y="274638"/>
            <a:ext cx="10972800" cy="1143000"/>
          </a:xfrm>
        </p:spPr>
        <p:txBody>
          <a:bodyPr/>
          <a:lstStyle/>
          <a:p>
            <a:pPr algn="l" eaLnBrk="1" hangingPunct="1"/>
            <a:r>
              <a:rPr lang="en-US" altLang="nl-NL" b="1" dirty="0">
                <a:solidFill>
                  <a:srgbClr val="F58123"/>
                </a:solidFill>
                <a:latin typeface="Arial" panose="020B0604020202020204" pitchFamily="34" charset="0"/>
                <a:cs typeface="Arial" panose="020B0604020202020204" pitchFamily="34" charset="0"/>
              </a:rPr>
              <a:t>LOB: </a:t>
            </a:r>
            <a:r>
              <a:rPr lang="en-US" altLang="nl-NL" sz="4000" b="1" dirty="0" err="1">
                <a:solidFill>
                  <a:srgbClr val="F58123"/>
                </a:solidFill>
                <a:latin typeface="Arial" panose="020B0604020202020204" pitchFamily="34" charset="0"/>
                <a:cs typeface="Arial" panose="020B0604020202020204" pitchFamily="34" charset="0"/>
              </a:rPr>
              <a:t>verplichtingen</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600" dirty="0" err="1">
                <a:latin typeface="Arial" panose="020B0604020202020204" pitchFamily="34" charset="0"/>
                <a:cs typeface="Arial" panose="020B0604020202020204" pitchFamily="34" charset="0"/>
              </a:rPr>
              <a:t>Openingsscherm</a:t>
            </a:r>
            <a:r>
              <a:rPr lang="en-US" sz="3600"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Droomloopbaan</a:t>
            </a:r>
            <a:br>
              <a:rPr lang="en-US" sz="3600" b="1" dirty="0">
                <a:latin typeface="Arial" panose="020B0604020202020204" pitchFamily="34" charset="0"/>
                <a:cs typeface="Arial" panose="020B0604020202020204" pitchFamily="34" charset="0"/>
              </a:rPr>
            </a:br>
            <a:r>
              <a:rPr lang="en-US" sz="3600" dirty="0" err="1">
                <a:latin typeface="Arial" panose="020B0604020202020204" pitchFamily="34" charset="0"/>
                <a:cs typeface="Arial" panose="020B0604020202020204" pitchFamily="34" charset="0"/>
              </a:rPr>
              <a:t>klik</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rechtsboven</a:t>
            </a:r>
            <a:r>
              <a:rPr lang="en-US" sz="3600" dirty="0">
                <a:latin typeface="Arial" panose="020B0604020202020204" pitchFamily="34" charset="0"/>
                <a:cs typeface="Arial" panose="020B0604020202020204" pitchFamily="34" charset="0"/>
              </a:rPr>
              <a:t> op </a:t>
            </a:r>
            <a:r>
              <a:rPr lang="en-US" sz="3600" dirty="0" err="1">
                <a:latin typeface="Arial" panose="020B0604020202020204" pitchFamily="34" charset="0"/>
                <a:cs typeface="Arial" panose="020B0604020202020204" pitchFamily="34" charset="0"/>
              </a:rPr>
              <a:t>inloggen</a:t>
            </a:r>
            <a:endParaRPr lang="nl-NL" sz="3600" dirty="0">
              <a:latin typeface="Arial" panose="020B0604020202020204" pitchFamily="34" charset="0"/>
              <a:cs typeface="Arial" panose="020B0604020202020204" pitchFamily="34" charset="0"/>
            </a:endParaRPr>
          </a:p>
        </p:txBody>
      </p:sp>
      <p:pic>
        <p:nvPicPr>
          <p:cNvPr id="6" name="Tijdelijke aanduiding voor inhoud 5">
            <a:extLst>
              <a:ext uri="{FF2B5EF4-FFF2-40B4-BE49-F238E27FC236}">
                <a16:creationId xmlns:a16="http://schemas.microsoft.com/office/drawing/2014/main" id="{38907D61-043B-4130-A236-4CEE034EAE15}"/>
              </a:ext>
            </a:extLst>
          </p:cNvPr>
          <p:cNvPicPr>
            <a:picLocks noGrp="1" noChangeAspect="1"/>
          </p:cNvPicPr>
          <p:nvPr>
            <p:ph idx="1"/>
          </p:nvPr>
        </p:nvPicPr>
        <p:blipFill rotWithShape="1">
          <a:blip r:embed="rId3"/>
          <a:srcRect b="4417"/>
          <a:stretch/>
        </p:blipFill>
        <p:spPr>
          <a:xfrm>
            <a:off x="1137464" y="1328861"/>
            <a:ext cx="10118705" cy="5440362"/>
          </a:xfrm>
          <a:prstGeom prst="rect">
            <a:avLst/>
          </a:prstGeom>
        </p:spPr>
      </p:pic>
      <p:sp>
        <p:nvSpPr>
          <p:cNvPr id="2" name="Tekstvak 1"/>
          <p:cNvSpPr txBox="1"/>
          <p:nvPr/>
        </p:nvSpPr>
        <p:spPr>
          <a:xfrm>
            <a:off x="8904312" y="2413338"/>
            <a:ext cx="648072" cy="1015663"/>
          </a:xfrm>
          <a:prstGeom prst="rect">
            <a:avLst/>
          </a:prstGeom>
          <a:noFill/>
        </p:spPr>
        <p:txBody>
          <a:bodyPr wrap="square" rtlCol="0">
            <a:spAutoFit/>
          </a:bodyPr>
          <a:lstStyle/>
          <a:p>
            <a:pPr eaLnBrk="0" fontAlgn="base" hangingPunct="0">
              <a:spcBef>
                <a:spcPct val="0"/>
              </a:spcBef>
              <a:spcAft>
                <a:spcPct val="0"/>
              </a:spcAft>
            </a:pPr>
            <a:r>
              <a:rPr lang="nl-NL" sz="6000" b="1" dirty="0">
                <a:solidFill>
                  <a:srgbClr val="1F497D">
                    <a:lumMod val="60000"/>
                    <a:lumOff val="40000"/>
                  </a:srgbClr>
                </a:solidFill>
                <a:latin typeface="Times New Roman" panose="02020603050405020304" pitchFamily="18" charset="0"/>
                <a:sym typeface="Symbol" panose="05050102010706020507" pitchFamily="18" charset="2"/>
              </a:rPr>
              <a:t></a:t>
            </a:r>
            <a:endParaRPr lang="nl-NL" sz="6000" b="1" dirty="0">
              <a:solidFill>
                <a:srgbClr val="1F497D">
                  <a:lumMod val="60000"/>
                  <a:lumOff val="40000"/>
                </a:srgbClr>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370C5ED-6F77-4183-8C19-325F3919C15B}"/>
              </a:ext>
            </a:extLst>
          </p:cNvPr>
          <p:cNvPicPr>
            <a:picLocks noChangeAspect="1"/>
          </p:cNvPicPr>
          <p:nvPr/>
        </p:nvPicPr>
        <p:blipFill rotWithShape="1">
          <a:blip r:embed="rId3"/>
          <a:srcRect r="11801" b="4801"/>
          <a:stretch/>
        </p:blipFill>
        <p:spPr>
          <a:xfrm>
            <a:off x="2365902" y="476672"/>
            <a:ext cx="8302099" cy="5040560"/>
          </a:xfrm>
          <a:prstGeom prst="rect">
            <a:avLst/>
          </a:prstGeom>
        </p:spPr>
      </p:pic>
      <p:sp>
        <p:nvSpPr>
          <p:cNvPr id="5" name="Tekstvak 4"/>
          <p:cNvSpPr txBox="1"/>
          <p:nvPr/>
        </p:nvSpPr>
        <p:spPr>
          <a:xfrm rot="21022541">
            <a:off x="1871217" y="1296110"/>
            <a:ext cx="2797560" cy="4265783"/>
          </a:xfrm>
          <a:prstGeom prst="rect">
            <a:avLst/>
          </a:prstGeom>
          <a:solidFill>
            <a:schemeClr val="bg1">
              <a:lumMod val="95000"/>
            </a:schemeClr>
          </a:solidFill>
        </p:spPr>
        <p:txBody>
          <a:bodyPr wrap="square" rtlCol="0">
            <a:spAutoFit/>
          </a:bodyPr>
          <a:lstStyle/>
          <a:p>
            <a:pPr eaLnBrk="0" fontAlgn="base" hangingPunct="0">
              <a:spcBef>
                <a:spcPct val="30000"/>
              </a:spcBef>
              <a:spcAft>
                <a:spcPct val="0"/>
              </a:spcAft>
              <a:defRPr/>
            </a:pPr>
            <a:r>
              <a:rPr lang="en-US" altLang="nl-NL" sz="2400" dirty="0">
                <a:solidFill>
                  <a:prstClr val="black"/>
                </a:solidFill>
                <a:latin typeface="Calibri"/>
              </a:rPr>
              <a:t>Als je </a:t>
            </a:r>
            <a:r>
              <a:rPr lang="en-US" altLang="nl-NL" sz="2400" b="1" dirty="0" err="1">
                <a:solidFill>
                  <a:prstClr val="black"/>
                </a:solidFill>
                <a:latin typeface="Calibri"/>
              </a:rPr>
              <a:t>niet</a:t>
            </a:r>
            <a:r>
              <a:rPr lang="en-US" altLang="nl-NL" sz="2400" b="1" dirty="0">
                <a:solidFill>
                  <a:prstClr val="black"/>
                </a:solidFill>
                <a:latin typeface="Calibri"/>
              </a:rPr>
              <a:t> </a:t>
            </a:r>
            <a:r>
              <a:rPr lang="en-US" altLang="nl-NL" sz="2400" dirty="0" err="1">
                <a:solidFill>
                  <a:prstClr val="black"/>
                </a:solidFill>
                <a:latin typeface="Calibri"/>
              </a:rPr>
              <a:t>eerder</a:t>
            </a:r>
            <a:r>
              <a:rPr lang="en-US" altLang="nl-NL" sz="2400" dirty="0">
                <a:solidFill>
                  <a:prstClr val="black"/>
                </a:solidFill>
                <a:latin typeface="Calibri"/>
              </a:rPr>
              <a:t> met </a:t>
            </a:r>
            <a:r>
              <a:rPr lang="en-US" altLang="nl-NL" sz="2400" dirty="0" err="1">
                <a:solidFill>
                  <a:prstClr val="black"/>
                </a:solidFill>
                <a:latin typeface="Calibri"/>
              </a:rPr>
              <a:t>Droomloopbaan</a:t>
            </a:r>
            <a:r>
              <a:rPr lang="en-US" altLang="nl-NL" sz="2400" dirty="0">
                <a:solidFill>
                  <a:prstClr val="black"/>
                </a:solidFill>
                <a:latin typeface="Calibri"/>
              </a:rPr>
              <a:t> </a:t>
            </a:r>
            <a:r>
              <a:rPr lang="en-US" altLang="nl-NL" sz="2400" dirty="0" err="1">
                <a:solidFill>
                  <a:prstClr val="black"/>
                </a:solidFill>
                <a:latin typeface="Calibri"/>
              </a:rPr>
              <a:t>gewerkt</a:t>
            </a:r>
            <a:r>
              <a:rPr lang="en-US" altLang="nl-NL" sz="2400" dirty="0">
                <a:solidFill>
                  <a:prstClr val="black"/>
                </a:solidFill>
                <a:latin typeface="Calibri"/>
              </a:rPr>
              <a:t> </a:t>
            </a:r>
            <a:r>
              <a:rPr lang="en-US" altLang="nl-NL" sz="2400" dirty="0" err="1">
                <a:solidFill>
                  <a:prstClr val="black"/>
                </a:solidFill>
                <a:latin typeface="Calibri"/>
              </a:rPr>
              <a:t>hebt</a:t>
            </a:r>
            <a:r>
              <a:rPr lang="en-US" altLang="nl-NL" sz="2400" dirty="0">
                <a:solidFill>
                  <a:prstClr val="black"/>
                </a:solidFill>
                <a:latin typeface="Calibri"/>
              </a:rPr>
              <a:t>, </a:t>
            </a:r>
            <a:r>
              <a:rPr lang="en-US" altLang="nl-NL" sz="2400" dirty="0" err="1">
                <a:solidFill>
                  <a:prstClr val="black"/>
                </a:solidFill>
                <a:latin typeface="Calibri"/>
              </a:rPr>
              <a:t>moet</a:t>
            </a:r>
            <a:r>
              <a:rPr lang="en-US" altLang="nl-NL" sz="2400" dirty="0">
                <a:solidFill>
                  <a:prstClr val="black"/>
                </a:solidFill>
                <a:latin typeface="Calibri"/>
              </a:rPr>
              <a:t> je </a:t>
            </a:r>
            <a:r>
              <a:rPr lang="en-US" altLang="nl-NL" sz="2400" dirty="0" err="1">
                <a:solidFill>
                  <a:prstClr val="black"/>
                </a:solidFill>
                <a:latin typeface="Calibri"/>
              </a:rPr>
              <a:t>je</a:t>
            </a:r>
            <a:r>
              <a:rPr lang="en-US" altLang="nl-NL" sz="2400" dirty="0">
                <a:solidFill>
                  <a:prstClr val="black"/>
                </a:solidFill>
                <a:latin typeface="Calibri"/>
              </a:rPr>
              <a:t> </a:t>
            </a:r>
            <a:r>
              <a:rPr lang="en-US" altLang="nl-NL" sz="2400" dirty="0" err="1">
                <a:solidFill>
                  <a:prstClr val="black"/>
                </a:solidFill>
                <a:latin typeface="Calibri"/>
              </a:rPr>
              <a:t>eenmalig</a:t>
            </a:r>
            <a:r>
              <a:rPr lang="en-US" altLang="nl-NL" sz="2400" dirty="0">
                <a:solidFill>
                  <a:prstClr val="black"/>
                </a:solidFill>
                <a:latin typeface="Calibri"/>
              </a:rPr>
              <a:t> </a:t>
            </a:r>
            <a:r>
              <a:rPr lang="en-US" altLang="nl-NL" sz="2400" b="1" dirty="0" err="1">
                <a:solidFill>
                  <a:prstClr val="black"/>
                </a:solidFill>
                <a:latin typeface="Calibri"/>
              </a:rPr>
              <a:t>registreren</a:t>
            </a:r>
            <a:r>
              <a:rPr lang="en-US" altLang="nl-NL" sz="2400" b="1" dirty="0">
                <a:solidFill>
                  <a:prstClr val="black"/>
                </a:solidFill>
                <a:latin typeface="Calibri"/>
              </a:rPr>
              <a:t>              </a:t>
            </a:r>
            <a:r>
              <a:rPr lang="en-US" altLang="nl-NL" sz="2400" dirty="0">
                <a:solidFill>
                  <a:prstClr val="black"/>
                </a:solidFill>
                <a:latin typeface="Calibri"/>
              </a:rPr>
              <a:t>(met e-</a:t>
            </a:r>
            <a:r>
              <a:rPr lang="en-US" altLang="nl-NL" sz="2400" dirty="0" err="1">
                <a:solidFill>
                  <a:prstClr val="black"/>
                </a:solidFill>
                <a:latin typeface="Calibri"/>
              </a:rPr>
              <a:t>mailadres</a:t>
            </a:r>
            <a:r>
              <a:rPr lang="en-US" altLang="nl-NL" sz="2400" dirty="0">
                <a:solidFill>
                  <a:prstClr val="black"/>
                </a:solidFill>
                <a:latin typeface="Calibri"/>
              </a:rPr>
              <a:t> </a:t>
            </a:r>
            <a:r>
              <a:rPr lang="en-US" altLang="nl-NL" sz="2400" dirty="0" err="1">
                <a:solidFill>
                  <a:prstClr val="black"/>
                </a:solidFill>
                <a:latin typeface="Calibri"/>
              </a:rPr>
              <a:t>en</a:t>
            </a:r>
            <a:r>
              <a:rPr lang="en-US" altLang="nl-NL" sz="2400" dirty="0">
                <a:solidFill>
                  <a:prstClr val="black"/>
                </a:solidFill>
                <a:latin typeface="Calibri"/>
              </a:rPr>
              <a:t> </a:t>
            </a:r>
            <a:r>
              <a:rPr lang="en-US" altLang="nl-NL" sz="2400" dirty="0" err="1">
                <a:solidFill>
                  <a:prstClr val="black"/>
                </a:solidFill>
                <a:latin typeface="Calibri"/>
              </a:rPr>
              <a:t>zelfgekozen</a:t>
            </a:r>
            <a:r>
              <a:rPr lang="en-US" altLang="nl-NL" sz="2400" dirty="0">
                <a:solidFill>
                  <a:prstClr val="black"/>
                </a:solidFill>
                <a:latin typeface="Calibri"/>
              </a:rPr>
              <a:t> ww).</a:t>
            </a:r>
          </a:p>
          <a:p>
            <a:pPr eaLnBrk="0" fontAlgn="base" hangingPunct="0">
              <a:spcBef>
                <a:spcPct val="30000"/>
              </a:spcBef>
              <a:spcAft>
                <a:spcPct val="0"/>
              </a:spcAft>
              <a:defRPr/>
            </a:pPr>
            <a:r>
              <a:rPr lang="en-US" altLang="nl-NL" sz="2400" dirty="0">
                <a:solidFill>
                  <a:prstClr val="black"/>
                </a:solidFill>
                <a:latin typeface="Calibri"/>
              </a:rPr>
              <a:t>Je </a:t>
            </a:r>
            <a:r>
              <a:rPr lang="en-US" altLang="nl-NL" sz="2400" dirty="0" err="1">
                <a:solidFill>
                  <a:prstClr val="black"/>
                </a:solidFill>
                <a:latin typeface="Calibri"/>
              </a:rPr>
              <a:t>hebt</a:t>
            </a:r>
            <a:r>
              <a:rPr lang="en-US" altLang="nl-NL" sz="2400" dirty="0">
                <a:solidFill>
                  <a:prstClr val="black"/>
                </a:solidFill>
                <a:latin typeface="Calibri"/>
              </a:rPr>
              <a:t> </a:t>
            </a:r>
            <a:r>
              <a:rPr lang="en-US" altLang="nl-NL" sz="2400" dirty="0" err="1">
                <a:solidFill>
                  <a:prstClr val="black"/>
                </a:solidFill>
                <a:latin typeface="Calibri"/>
              </a:rPr>
              <a:t>een</a:t>
            </a:r>
            <a:r>
              <a:rPr lang="en-US" altLang="nl-NL" sz="2400" dirty="0">
                <a:solidFill>
                  <a:prstClr val="black"/>
                </a:solidFill>
                <a:latin typeface="Calibri"/>
              </a:rPr>
              <a:t> </a:t>
            </a:r>
            <a:r>
              <a:rPr lang="en-US" altLang="nl-NL" sz="2400" b="1" dirty="0" err="1">
                <a:solidFill>
                  <a:prstClr val="black"/>
                </a:solidFill>
                <a:latin typeface="Calibri"/>
              </a:rPr>
              <a:t>klascode</a:t>
            </a:r>
            <a:r>
              <a:rPr lang="en-US" altLang="nl-NL" sz="2400" dirty="0">
                <a:solidFill>
                  <a:prstClr val="black"/>
                </a:solidFill>
                <a:latin typeface="Calibri"/>
              </a:rPr>
              <a:t> </a:t>
            </a:r>
            <a:r>
              <a:rPr lang="en-US" altLang="nl-NL" sz="2400" dirty="0" err="1">
                <a:solidFill>
                  <a:prstClr val="black"/>
                </a:solidFill>
                <a:latin typeface="Calibri"/>
              </a:rPr>
              <a:t>nodig</a:t>
            </a:r>
            <a:r>
              <a:rPr lang="en-US" altLang="nl-NL" sz="2400" dirty="0">
                <a:solidFill>
                  <a:prstClr val="black"/>
                </a:solidFill>
                <a:latin typeface="Calibri"/>
              </a:rPr>
              <a:t> om je </a:t>
            </a:r>
            <a:r>
              <a:rPr lang="en-US" altLang="nl-NL" sz="2400" dirty="0" err="1">
                <a:solidFill>
                  <a:prstClr val="black"/>
                </a:solidFill>
                <a:latin typeface="Calibri"/>
              </a:rPr>
              <a:t>te</a:t>
            </a:r>
            <a:r>
              <a:rPr lang="en-US" altLang="nl-NL" sz="2400" dirty="0">
                <a:solidFill>
                  <a:prstClr val="black"/>
                </a:solidFill>
                <a:latin typeface="Calibri"/>
              </a:rPr>
              <a:t> </a:t>
            </a:r>
            <a:r>
              <a:rPr lang="en-US" altLang="nl-NL" sz="2400" dirty="0" err="1">
                <a:solidFill>
                  <a:prstClr val="black"/>
                </a:solidFill>
                <a:latin typeface="Calibri"/>
              </a:rPr>
              <a:t>koppelen</a:t>
            </a:r>
            <a:r>
              <a:rPr lang="en-US" altLang="nl-NL" sz="2400" dirty="0">
                <a:solidFill>
                  <a:prstClr val="black"/>
                </a:solidFill>
                <a:latin typeface="Calibri"/>
              </a:rPr>
              <a:t> </a:t>
            </a:r>
            <a:r>
              <a:rPr lang="en-US" altLang="nl-NL" sz="2400" dirty="0" err="1">
                <a:solidFill>
                  <a:prstClr val="black"/>
                </a:solidFill>
                <a:latin typeface="Calibri"/>
              </a:rPr>
              <a:t>aan</a:t>
            </a:r>
            <a:r>
              <a:rPr lang="en-US" altLang="nl-NL" sz="2400" dirty="0">
                <a:solidFill>
                  <a:prstClr val="black"/>
                </a:solidFill>
                <a:latin typeface="Calibri"/>
              </a:rPr>
              <a:t> </a:t>
            </a:r>
            <a:r>
              <a:rPr lang="en-US" altLang="nl-NL" sz="2400" dirty="0" err="1">
                <a:solidFill>
                  <a:prstClr val="black"/>
                </a:solidFill>
                <a:latin typeface="Calibri"/>
              </a:rPr>
              <a:t>jouw</a:t>
            </a:r>
            <a:r>
              <a:rPr lang="en-US" altLang="nl-NL" sz="2400" dirty="0">
                <a:solidFill>
                  <a:prstClr val="black"/>
                </a:solidFill>
                <a:latin typeface="Calibri"/>
              </a:rPr>
              <a:t> </a:t>
            </a:r>
            <a:r>
              <a:rPr lang="en-US" altLang="nl-NL" sz="2400" b="1" dirty="0">
                <a:solidFill>
                  <a:prstClr val="black"/>
                </a:solidFill>
                <a:latin typeface="Calibri"/>
              </a:rPr>
              <a:t>mentor</a:t>
            </a:r>
            <a:r>
              <a:rPr lang="en-US" altLang="nl-NL" sz="2400" dirty="0">
                <a:solidFill>
                  <a:prstClr val="black"/>
                </a:solidFill>
                <a:latin typeface="Calibri"/>
              </a:rPr>
              <a:t>.</a:t>
            </a:r>
            <a:endParaRPr lang="en-US" sz="2400" dirty="0">
              <a:solidFill>
                <a:prstClr val="black"/>
              </a:solidFill>
              <a:latin typeface="Calibri"/>
            </a:endParaRPr>
          </a:p>
        </p:txBody>
      </p:sp>
      <p:sp>
        <p:nvSpPr>
          <p:cNvPr id="2" name="Tekstvak 1">
            <a:extLst>
              <a:ext uri="{FF2B5EF4-FFF2-40B4-BE49-F238E27FC236}">
                <a16:creationId xmlns:a16="http://schemas.microsoft.com/office/drawing/2014/main" id="{12C43760-4B69-2295-5319-116C21293DFC}"/>
              </a:ext>
            </a:extLst>
          </p:cNvPr>
          <p:cNvSpPr txBox="1"/>
          <p:nvPr/>
        </p:nvSpPr>
        <p:spPr>
          <a:xfrm rot="21022541">
            <a:off x="1869827" y="1200057"/>
            <a:ext cx="2995049" cy="4345805"/>
          </a:xfrm>
          <a:prstGeom prst="rect">
            <a:avLst/>
          </a:prstGeom>
          <a:solidFill>
            <a:schemeClr val="accent6">
              <a:lumMod val="20000"/>
              <a:lumOff val="80000"/>
            </a:schemeClr>
          </a:solidFill>
        </p:spPr>
        <p:txBody>
          <a:bodyPr wrap="square" rtlCol="0">
            <a:spAutoFit/>
          </a:bodyPr>
          <a:lstStyle/>
          <a:p>
            <a:pPr eaLnBrk="0" fontAlgn="base" hangingPunct="0">
              <a:spcBef>
                <a:spcPct val="30000"/>
              </a:spcBef>
              <a:spcAft>
                <a:spcPct val="0"/>
              </a:spcAft>
              <a:defRPr/>
            </a:pPr>
            <a:r>
              <a:rPr lang="en-US" altLang="nl-NL" sz="2400" dirty="0">
                <a:solidFill>
                  <a:prstClr val="black"/>
                </a:solidFill>
                <a:latin typeface="Arial" panose="020B0604020202020204" pitchFamily="34" charset="0"/>
                <a:cs typeface="Arial" panose="020B0604020202020204" pitchFamily="34" charset="0"/>
              </a:rPr>
              <a:t>Als je </a:t>
            </a:r>
            <a:r>
              <a:rPr lang="en-US" altLang="nl-NL" sz="2400" b="1" dirty="0" err="1">
                <a:solidFill>
                  <a:prstClr val="black"/>
                </a:solidFill>
                <a:latin typeface="Arial" panose="020B0604020202020204" pitchFamily="34" charset="0"/>
                <a:cs typeface="Arial" panose="020B0604020202020204" pitchFamily="34" charset="0"/>
              </a:rPr>
              <a:t>wel</a:t>
            </a:r>
            <a:r>
              <a:rPr lang="en-US" altLang="nl-NL" sz="2400" b="1"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eerder</a:t>
            </a:r>
            <a:r>
              <a:rPr lang="en-US" altLang="nl-NL" sz="2400" dirty="0">
                <a:solidFill>
                  <a:prstClr val="black"/>
                </a:solidFill>
                <a:latin typeface="Arial" panose="020B0604020202020204" pitchFamily="34" charset="0"/>
                <a:cs typeface="Arial" panose="020B0604020202020204" pitchFamily="34" charset="0"/>
              </a:rPr>
              <a:t> met </a:t>
            </a:r>
            <a:r>
              <a:rPr lang="en-US" altLang="nl-NL" sz="2400" dirty="0" err="1">
                <a:solidFill>
                  <a:prstClr val="black"/>
                </a:solidFill>
                <a:latin typeface="Arial" panose="020B0604020202020204" pitchFamily="34" charset="0"/>
                <a:cs typeface="Arial" panose="020B0604020202020204" pitchFamily="34" charset="0"/>
              </a:rPr>
              <a:t>Droomloopbaan</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gewerkt</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hebt</a:t>
            </a:r>
            <a:r>
              <a:rPr lang="en-US" altLang="nl-NL" sz="2400" dirty="0">
                <a:solidFill>
                  <a:prstClr val="black"/>
                </a:solidFill>
                <a:latin typeface="Arial" panose="020B0604020202020204" pitchFamily="34" charset="0"/>
                <a:cs typeface="Arial" panose="020B0604020202020204" pitchFamily="34" charset="0"/>
              </a:rPr>
              <a:t>, </a:t>
            </a:r>
            <a:r>
              <a:rPr lang="en-US" altLang="nl-NL" sz="2400" b="1" dirty="0">
                <a:solidFill>
                  <a:prstClr val="black"/>
                </a:solidFill>
                <a:latin typeface="Arial" panose="020B0604020202020204" pitchFamily="34" charset="0"/>
                <a:cs typeface="Arial" panose="020B0604020202020204" pitchFamily="34" charset="0"/>
              </a:rPr>
              <a:t>log</a:t>
            </a:r>
            <a:r>
              <a:rPr lang="en-US" altLang="nl-NL" sz="2400" dirty="0">
                <a:solidFill>
                  <a:prstClr val="black"/>
                </a:solidFill>
                <a:latin typeface="Arial" panose="020B0604020202020204" pitchFamily="34" charset="0"/>
                <a:cs typeface="Arial" panose="020B0604020202020204" pitchFamily="34" charset="0"/>
              </a:rPr>
              <a:t> je </a:t>
            </a:r>
            <a:r>
              <a:rPr lang="en-US" altLang="nl-NL" sz="2400" b="1" dirty="0">
                <a:solidFill>
                  <a:prstClr val="black"/>
                </a:solidFill>
                <a:latin typeface="Arial" panose="020B0604020202020204" pitchFamily="34" charset="0"/>
                <a:cs typeface="Arial" panose="020B0604020202020204" pitchFamily="34" charset="0"/>
              </a:rPr>
              <a:t>in</a:t>
            </a:r>
            <a:r>
              <a:rPr lang="en-US" altLang="nl-NL" sz="2400" dirty="0">
                <a:solidFill>
                  <a:prstClr val="black"/>
                </a:solidFill>
                <a:latin typeface="Arial" panose="020B0604020202020204" pitchFamily="34" charset="0"/>
                <a:cs typeface="Arial" panose="020B0604020202020204" pitchFamily="34" charset="0"/>
              </a:rPr>
              <a:t> met je </a:t>
            </a:r>
            <a:r>
              <a:rPr lang="en-US" altLang="nl-NL" sz="2400" dirty="0" err="1">
                <a:solidFill>
                  <a:prstClr val="black"/>
                </a:solidFill>
                <a:latin typeface="Arial" panose="020B0604020202020204" pitchFamily="34" charset="0"/>
                <a:cs typeface="Arial" panose="020B0604020202020204" pitchFamily="34" charset="0"/>
              </a:rPr>
              <a:t>gegevens</a:t>
            </a:r>
            <a:r>
              <a:rPr lang="en-US" altLang="nl-NL" sz="2400" dirty="0">
                <a:solidFill>
                  <a:prstClr val="black"/>
                </a:solidFill>
                <a:latin typeface="Arial" panose="020B0604020202020204" pitchFamily="34" charset="0"/>
                <a:cs typeface="Arial" panose="020B0604020202020204" pitchFamily="34" charset="0"/>
              </a:rPr>
              <a:t>        (e-</a:t>
            </a:r>
            <a:r>
              <a:rPr lang="en-US" altLang="nl-NL" sz="2400" dirty="0" err="1">
                <a:solidFill>
                  <a:prstClr val="black"/>
                </a:solidFill>
                <a:latin typeface="Arial" panose="020B0604020202020204" pitchFamily="34" charset="0"/>
                <a:cs typeface="Arial" panose="020B0604020202020204" pitchFamily="34" charset="0"/>
              </a:rPr>
              <a:t>mailadres</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en</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zelfgekozen</a:t>
            </a:r>
            <a:r>
              <a:rPr lang="en-US" altLang="nl-NL" sz="2400" dirty="0">
                <a:solidFill>
                  <a:prstClr val="black"/>
                </a:solidFill>
                <a:latin typeface="Arial" panose="020B0604020202020204" pitchFamily="34" charset="0"/>
                <a:cs typeface="Arial" panose="020B0604020202020204" pitchFamily="34" charset="0"/>
              </a:rPr>
              <a:t> ww) </a:t>
            </a:r>
            <a:r>
              <a:rPr lang="en-US" altLang="nl-NL" sz="2400" dirty="0" err="1">
                <a:solidFill>
                  <a:prstClr val="black"/>
                </a:solidFill>
                <a:latin typeface="Arial" panose="020B0604020202020204" pitchFamily="34" charset="0"/>
                <a:cs typeface="Arial" panose="020B0604020202020204" pitchFamily="34" charset="0"/>
              </a:rPr>
              <a:t>en</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vul</a:t>
            </a:r>
            <a:r>
              <a:rPr lang="en-US" altLang="nl-NL" sz="2400" dirty="0">
                <a:solidFill>
                  <a:prstClr val="black"/>
                </a:solidFill>
                <a:latin typeface="Arial" panose="020B0604020202020204" pitchFamily="34" charset="0"/>
                <a:cs typeface="Arial" panose="020B0604020202020204" pitchFamily="34" charset="0"/>
              </a:rPr>
              <a:t> je </a:t>
            </a:r>
            <a:r>
              <a:rPr lang="en-US" altLang="nl-NL" sz="2400" dirty="0" err="1">
                <a:solidFill>
                  <a:prstClr val="black"/>
                </a:solidFill>
                <a:latin typeface="Arial" panose="020B0604020202020204" pitchFamily="34" charset="0"/>
                <a:cs typeface="Arial" panose="020B0604020202020204" pitchFamily="34" charset="0"/>
              </a:rPr>
              <a:t>daarna</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bij</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jouw</a:t>
            </a:r>
            <a:r>
              <a:rPr lang="en-US" altLang="nl-NL" sz="2400" dirty="0">
                <a:solidFill>
                  <a:prstClr val="black"/>
                </a:solidFill>
                <a:latin typeface="Arial" panose="020B0604020202020204" pitchFamily="34" charset="0"/>
                <a:cs typeface="Arial" panose="020B0604020202020204" pitchFamily="34" charset="0"/>
              </a:rPr>
              <a:t> </a:t>
            </a:r>
            <a:r>
              <a:rPr lang="en-US" altLang="nl-NL" sz="2400" dirty="0" err="1">
                <a:solidFill>
                  <a:prstClr val="black"/>
                </a:solidFill>
                <a:latin typeface="Arial" panose="020B0604020202020204" pitchFamily="34" charset="0"/>
                <a:cs typeface="Arial" panose="020B0604020202020204" pitchFamily="34" charset="0"/>
              </a:rPr>
              <a:t>instellingen</a:t>
            </a:r>
            <a:r>
              <a:rPr lang="en-US" altLang="nl-NL" sz="2400" dirty="0">
                <a:solidFill>
                  <a:prstClr val="black"/>
                </a:solidFill>
                <a:latin typeface="Arial" panose="020B0604020202020204" pitchFamily="34" charset="0"/>
                <a:cs typeface="Arial" panose="020B0604020202020204" pitchFamily="34" charset="0"/>
              </a:rPr>
              <a:t> de </a:t>
            </a:r>
            <a:r>
              <a:rPr lang="en-US" altLang="nl-NL" sz="2400" dirty="0" err="1">
                <a:solidFill>
                  <a:prstClr val="black"/>
                </a:solidFill>
                <a:latin typeface="Arial" panose="020B0604020202020204" pitchFamily="34" charset="0"/>
                <a:cs typeface="Arial" panose="020B0604020202020204" pitchFamily="34" charset="0"/>
              </a:rPr>
              <a:t>nieuwe</a:t>
            </a:r>
            <a:r>
              <a:rPr lang="en-US" altLang="nl-NL" sz="2400" dirty="0">
                <a:solidFill>
                  <a:prstClr val="black"/>
                </a:solidFill>
                <a:latin typeface="Arial" panose="020B0604020202020204" pitchFamily="34" charset="0"/>
                <a:cs typeface="Arial" panose="020B0604020202020204" pitchFamily="34" charset="0"/>
              </a:rPr>
              <a:t> </a:t>
            </a:r>
            <a:r>
              <a:rPr lang="en-US" altLang="nl-NL" sz="2400" b="1" dirty="0" err="1">
                <a:solidFill>
                  <a:prstClr val="black"/>
                </a:solidFill>
                <a:latin typeface="Arial" panose="020B0604020202020204" pitchFamily="34" charset="0"/>
                <a:cs typeface="Arial" panose="020B0604020202020204" pitchFamily="34" charset="0"/>
              </a:rPr>
              <a:t>klascode</a:t>
            </a:r>
            <a:r>
              <a:rPr lang="en-US" altLang="nl-NL" sz="2400" dirty="0">
                <a:solidFill>
                  <a:prstClr val="black"/>
                </a:solidFill>
                <a:latin typeface="Arial" panose="020B0604020202020204" pitchFamily="34" charset="0"/>
                <a:cs typeface="Arial" panose="020B0604020202020204" pitchFamily="34" charset="0"/>
              </a:rPr>
              <a:t> van </a:t>
            </a:r>
            <a:r>
              <a:rPr lang="en-US" altLang="nl-NL" sz="2400" dirty="0" err="1">
                <a:solidFill>
                  <a:prstClr val="black"/>
                </a:solidFill>
                <a:latin typeface="Arial" panose="020B0604020202020204" pitchFamily="34" charset="0"/>
                <a:cs typeface="Arial" panose="020B0604020202020204" pitchFamily="34" charset="0"/>
              </a:rPr>
              <a:t>jouw</a:t>
            </a:r>
            <a:r>
              <a:rPr lang="en-US" altLang="nl-NL" sz="2400" dirty="0">
                <a:solidFill>
                  <a:prstClr val="black"/>
                </a:solidFill>
                <a:latin typeface="Arial" panose="020B0604020202020204" pitchFamily="34" charset="0"/>
                <a:cs typeface="Arial" panose="020B0604020202020204" pitchFamily="34" charset="0"/>
              </a:rPr>
              <a:t> mentor in</a:t>
            </a:r>
            <a:r>
              <a:rPr lang="en-US" altLang="nl-NL" sz="2400" dirty="0">
                <a:solidFill>
                  <a:prstClr val="black"/>
                </a:solidFill>
                <a:latin typeface="Calibri"/>
              </a:rPr>
              <a:t>.</a:t>
            </a:r>
          </a:p>
          <a:p>
            <a:pPr eaLnBrk="0" fontAlgn="base" hangingPunct="0">
              <a:spcBef>
                <a:spcPct val="30000"/>
              </a:spcBef>
              <a:spcAft>
                <a:spcPct val="0"/>
              </a:spcAft>
              <a:defRPr/>
            </a:pPr>
            <a:endParaRPr lang="en-US" altLang="nl-NL" sz="2800" dirty="0">
              <a:solidFill>
                <a:prstClr val="black"/>
              </a:solidFill>
              <a:latin typeface="Calibri"/>
            </a:endParaRPr>
          </a:p>
        </p:txBody>
      </p:sp>
    </p:spTree>
    <p:extLst>
      <p:ext uri="{BB962C8B-B14F-4D97-AF65-F5344CB8AC3E}">
        <p14:creationId xmlns:p14="http://schemas.microsoft.com/office/powerpoint/2010/main" val="17637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BB0DE22-0283-4FF8-AC12-78CB970175FC}"/>
              </a:ext>
            </a:extLst>
          </p:cNvPr>
          <p:cNvPicPr>
            <a:picLocks noChangeAspect="1"/>
          </p:cNvPicPr>
          <p:nvPr/>
        </p:nvPicPr>
        <p:blipFill rotWithShape="1">
          <a:blip r:embed="rId3"/>
          <a:srcRect t="5201" b="5201"/>
          <a:stretch/>
        </p:blipFill>
        <p:spPr>
          <a:xfrm>
            <a:off x="1000215" y="1408211"/>
            <a:ext cx="10469734" cy="5276673"/>
          </a:xfrm>
          <a:prstGeom prst="rect">
            <a:avLst/>
          </a:prstGeom>
        </p:spPr>
      </p:pic>
      <p:sp>
        <p:nvSpPr>
          <p:cNvPr id="7" name="Titel 6"/>
          <p:cNvSpPr>
            <a:spLocks noGrp="1"/>
          </p:cNvSpPr>
          <p:nvPr>
            <p:ph type="title"/>
          </p:nvPr>
        </p:nvSpPr>
        <p:spPr>
          <a:xfrm>
            <a:off x="1981200" y="265212"/>
            <a:ext cx="8229600" cy="1143000"/>
          </a:xfrm>
        </p:spPr>
        <p:txBody>
          <a:bodyPr/>
          <a:lstStyle/>
          <a:p>
            <a:r>
              <a:rPr lang="en-US" sz="3600" dirty="0" err="1">
                <a:latin typeface="Arial" panose="020B0604020202020204" pitchFamily="34" charset="0"/>
                <a:cs typeface="Arial" panose="020B0604020202020204" pitchFamily="34" charset="0"/>
              </a:rPr>
              <a:t>Kies</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te</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zijn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ingelogd</a:t>
            </a:r>
            <a:r>
              <a:rPr lang="en-US" sz="3600" dirty="0">
                <a:latin typeface="Arial" panose="020B0604020202020204" pitchFamily="34" charset="0"/>
                <a:cs typeface="Arial" panose="020B0604020202020204" pitchFamily="34" charset="0"/>
              </a:rPr>
              <a:t> op het</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dashboard </a:t>
            </a:r>
            <a:r>
              <a:rPr lang="en-US" sz="3600" dirty="0" err="1">
                <a:latin typeface="Arial" panose="020B0604020202020204" pitchFamily="34" charset="0"/>
                <a:cs typeface="Arial" panose="020B0604020202020204" pitchFamily="34" charset="0"/>
              </a:rPr>
              <a:t>voor</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Route</a:t>
            </a:r>
            <a:endParaRPr lang="nl-NL" sz="3600" b="1" dirty="0">
              <a:latin typeface="Arial" panose="020B0604020202020204" pitchFamily="34" charset="0"/>
              <a:cs typeface="Arial" panose="020B0604020202020204" pitchFamily="34" charset="0"/>
            </a:endParaRPr>
          </a:p>
        </p:txBody>
      </p:sp>
      <p:sp>
        <p:nvSpPr>
          <p:cNvPr id="4" name="Tekstvak 3"/>
          <p:cNvSpPr txBox="1"/>
          <p:nvPr/>
        </p:nvSpPr>
        <p:spPr>
          <a:xfrm rot="18626557">
            <a:off x="7401892" y="2921168"/>
            <a:ext cx="1656184" cy="1015663"/>
          </a:xfrm>
          <a:prstGeom prst="rect">
            <a:avLst/>
          </a:prstGeom>
          <a:noFill/>
        </p:spPr>
        <p:txBody>
          <a:bodyPr wrap="square" rtlCol="0">
            <a:spAutoFit/>
          </a:bodyPr>
          <a:lstStyle/>
          <a:p>
            <a:pPr eaLnBrk="0" fontAlgn="base" hangingPunct="0">
              <a:spcBef>
                <a:spcPct val="0"/>
              </a:spcBef>
              <a:spcAft>
                <a:spcPct val="0"/>
              </a:spcAft>
            </a:pPr>
            <a:r>
              <a:rPr lang="nl-NL" sz="6000" b="1" dirty="0">
                <a:solidFill>
                  <a:srgbClr val="1F497D">
                    <a:lumMod val="60000"/>
                    <a:lumOff val="40000"/>
                  </a:srgbClr>
                </a:solidFill>
                <a:latin typeface="Times New Roman" panose="02020603050405020304" pitchFamily="18" charset="0"/>
                <a:sym typeface="Symbol" panose="05050102010706020507" pitchFamily="18" charset="2"/>
              </a:rPr>
              <a:t></a:t>
            </a:r>
            <a:endParaRPr lang="nl-NL" sz="6000" b="1" dirty="0">
              <a:solidFill>
                <a:srgbClr val="1F497D">
                  <a:lumMod val="60000"/>
                  <a:lumOff val="40000"/>
                </a:srgbClr>
              </a:solidFill>
              <a:latin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98E8595-A41B-4C61-A4C0-0C1D7DDE9063}"/>
              </a:ext>
            </a:extLst>
          </p:cNvPr>
          <p:cNvPicPr>
            <a:picLocks noChangeAspect="1"/>
          </p:cNvPicPr>
          <p:nvPr/>
        </p:nvPicPr>
        <p:blipFill rotWithShape="1">
          <a:blip r:embed="rId3"/>
          <a:srcRect l="10000" t="13600" r="3538" b="5201"/>
          <a:stretch/>
        </p:blipFill>
        <p:spPr>
          <a:xfrm>
            <a:off x="78492" y="229457"/>
            <a:ext cx="12113508" cy="6399085"/>
          </a:xfrm>
          <a:prstGeom prst="rect">
            <a:avLst/>
          </a:prstGeom>
        </p:spPr>
      </p:pic>
    </p:spTree>
    <p:extLst>
      <p:ext uri="{BB962C8B-B14F-4D97-AF65-F5344CB8AC3E}">
        <p14:creationId xmlns:p14="http://schemas.microsoft.com/office/powerpoint/2010/main" val="489425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3"/>
          <p:cNvSpPr>
            <a:spLocks noGrp="1" noChangeArrowheads="1"/>
          </p:cNvSpPr>
          <p:nvPr>
            <p:ph idx="1"/>
          </p:nvPr>
        </p:nvSpPr>
        <p:spPr>
          <a:xfrm>
            <a:off x="1981200" y="1988841"/>
            <a:ext cx="8229600" cy="4281339"/>
          </a:xfrm>
        </p:spPr>
        <p:txBody>
          <a:bodyPr rtlCol="0">
            <a:normAutofit/>
          </a:bodyPr>
          <a:lstStyle/>
          <a:p>
            <a:pPr marL="457200" indent="-457200" eaLnBrk="1" fontAlgn="auto" hangingPunct="1">
              <a:lnSpc>
                <a:spcPct val="90000"/>
              </a:lnSpc>
              <a:spcAft>
                <a:spcPts val="0"/>
              </a:spcAft>
              <a:defRPr/>
            </a:pPr>
            <a:r>
              <a:rPr lang="en-US" altLang="nl-NL" dirty="0">
                <a:latin typeface="Arial" panose="020B0604020202020204" pitchFamily="34" charset="0"/>
                <a:cs typeface="Arial" panose="020B0604020202020204" pitchFamily="34" charset="0"/>
              </a:rPr>
              <a:t>in week 51</a:t>
            </a:r>
          </a:p>
          <a:p>
            <a:pPr marL="400050" lvl="1" indent="0" eaLnBrk="1" fontAlgn="auto" hangingPunct="1">
              <a:lnSpc>
                <a:spcPct val="90000"/>
              </a:lnSpc>
              <a:spcAft>
                <a:spcPts val="0"/>
              </a:spcAft>
              <a:buNone/>
              <a:defRPr/>
            </a:pPr>
            <a:r>
              <a:rPr lang="en-US" altLang="nl-NL" dirty="0">
                <a:solidFill>
                  <a:srgbClr val="0070C0"/>
                </a:solidFill>
                <a:latin typeface="Arial" panose="020B0604020202020204" pitchFamily="34" charset="0"/>
                <a:cs typeface="Arial" panose="020B0604020202020204" pitchFamily="34" charset="0"/>
              </a:rPr>
              <a:t>di. 19 </a:t>
            </a:r>
            <a:r>
              <a:rPr lang="en-US" altLang="nl-NL" dirty="0" err="1">
                <a:solidFill>
                  <a:srgbClr val="0070C0"/>
                </a:solidFill>
                <a:latin typeface="Arial" panose="020B0604020202020204" pitchFamily="34" charset="0"/>
                <a:cs typeface="Arial" panose="020B0604020202020204" pitchFamily="34" charset="0"/>
              </a:rPr>
              <a:t>december</a:t>
            </a:r>
            <a:r>
              <a:rPr lang="en-US" altLang="nl-NL" dirty="0">
                <a:solidFill>
                  <a:srgbClr val="0070C0"/>
                </a:solidFill>
                <a:latin typeface="Arial" panose="020B0604020202020204" pitchFamily="34" charset="0"/>
                <a:cs typeface="Arial" panose="020B0604020202020204" pitchFamily="34" charset="0"/>
              </a:rPr>
              <a:t> 2023</a:t>
            </a:r>
          </a:p>
          <a:p>
            <a:pPr marL="400050" lvl="1" indent="0" eaLnBrk="1" fontAlgn="auto" hangingPunct="1">
              <a:lnSpc>
                <a:spcPct val="90000"/>
              </a:lnSpc>
              <a:spcAft>
                <a:spcPts val="0"/>
              </a:spcAft>
              <a:buNone/>
              <a:defRPr/>
            </a:pPr>
            <a:endParaRPr lang="en-US" dirty="0">
              <a:solidFill>
                <a:srgbClr val="0070C0"/>
              </a:solidFill>
              <a:latin typeface="Arial" panose="020B0604020202020204" pitchFamily="34" charset="0"/>
              <a:cs typeface="Arial" panose="020B0604020202020204" pitchFamily="34" charset="0"/>
            </a:endParaRPr>
          </a:p>
          <a:p>
            <a:pPr marL="400050" lvl="1" indent="0" eaLnBrk="1" fontAlgn="auto" hangingPunct="1">
              <a:lnSpc>
                <a:spcPct val="90000"/>
              </a:lnSpc>
              <a:spcAft>
                <a:spcPts val="0"/>
              </a:spcAft>
              <a:buNone/>
              <a:defRPr/>
            </a:pPr>
            <a:endParaRPr lang="en-US" dirty="0">
              <a:solidFill>
                <a:srgbClr val="0070C0"/>
              </a:solidFill>
              <a:latin typeface="Arial" panose="020B0604020202020204" pitchFamily="34" charset="0"/>
              <a:cs typeface="Arial" panose="020B0604020202020204" pitchFamily="34" charset="0"/>
            </a:endParaRPr>
          </a:p>
          <a:p>
            <a:pPr marL="400050" lvl="1" indent="0" eaLnBrk="1" fontAlgn="auto" hangingPunct="1">
              <a:lnSpc>
                <a:spcPct val="90000"/>
              </a:lnSpc>
              <a:spcAft>
                <a:spcPts val="0"/>
              </a:spcAft>
              <a:buNone/>
              <a:defRPr/>
            </a:pPr>
            <a:endParaRPr lang="en-US" dirty="0">
              <a:solidFill>
                <a:srgbClr val="0070C0"/>
              </a:solidFill>
              <a:latin typeface="Arial" panose="020B0604020202020204" pitchFamily="34" charset="0"/>
              <a:cs typeface="Arial" panose="020B0604020202020204" pitchFamily="34" charset="0"/>
            </a:endParaRPr>
          </a:p>
          <a:p>
            <a:pPr marL="400050" lvl="1" indent="0" eaLnBrk="1" fontAlgn="auto" hangingPunct="1">
              <a:lnSpc>
                <a:spcPct val="90000"/>
              </a:lnSpc>
              <a:spcAft>
                <a:spcPts val="0"/>
              </a:spcAft>
              <a:buNone/>
              <a:defRPr/>
            </a:pPr>
            <a:endParaRPr lang="en-US" dirty="0">
              <a:solidFill>
                <a:srgbClr val="0070C0"/>
              </a:solidFill>
              <a:latin typeface="Arial" panose="020B0604020202020204" pitchFamily="34" charset="0"/>
              <a:cs typeface="Arial" panose="020B0604020202020204" pitchFamily="34" charset="0"/>
            </a:endParaRPr>
          </a:p>
          <a:p>
            <a:pPr marL="0" indent="0" eaLnBrk="1" fontAlgn="auto" hangingPunct="1">
              <a:lnSpc>
                <a:spcPct val="90000"/>
              </a:lnSpc>
              <a:spcAft>
                <a:spcPts val="0"/>
              </a:spcAft>
              <a:buNone/>
              <a:defRPr/>
            </a:pPr>
            <a:endParaRPr lang="en-US" sz="1800" dirty="0">
              <a:solidFill>
                <a:srgbClr val="0070C0"/>
              </a:solidFill>
              <a:latin typeface="Arial" panose="020B0604020202020204" pitchFamily="34" charset="0"/>
              <a:cs typeface="Arial" panose="020B0604020202020204" pitchFamily="34" charset="0"/>
            </a:endParaRPr>
          </a:p>
          <a:p>
            <a:pPr marL="0" indent="0" eaLnBrk="1" fontAlgn="auto" hangingPunct="1">
              <a:lnSpc>
                <a:spcPct val="90000"/>
              </a:lnSpc>
              <a:spcAft>
                <a:spcPts val="0"/>
              </a:spcAft>
              <a:buNone/>
              <a:defRPr/>
            </a:pPr>
            <a:endParaRPr lang="en-US" sz="1400" dirty="0">
              <a:latin typeface="Arial" panose="020B0604020202020204" pitchFamily="34" charset="0"/>
              <a:cs typeface="Arial" panose="020B0604020202020204" pitchFamily="34" charset="0"/>
            </a:endParaRPr>
          </a:p>
          <a:p>
            <a:pPr marL="400050" lvl="1" indent="0" eaLnBrk="1" fontAlgn="auto" hangingPunct="1">
              <a:lnSpc>
                <a:spcPct val="90000"/>
              </a:lnSpc>
              <a:spcAft>
                <a:spcPts val="0"/>
              </a:spcAft>
              <a:buNone/>
              <a:defRPr/>
            </a:pPr>
            <a:r>
              <a:rPr lang="en-US" sz="2000" dirty="0" err="1">
                <a:latin typeface="Arial" panose="020B0604020202020204" pitchFamily="34" charset="0"/>
                <a:cs typeface="Arial" panose="020B0604020202020204" pitchFamily="34" charset="0"/>
              </a:rPr>
              <a:t>Er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worden</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slu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gehaald</a:t>
            </a:r>
            <a:r>
              <a:rPr lang="en-US" sz="2000" dirty="0">
                <a:latin typeface="Arial" panose="020B0604020202020204" pitchFamily="34" charset="0"/>
                <a:cs typeface="Arial" panose="020B0604020202020204" pitchFamily="34" charset="0"/>
              </a:rPr>
              <a:t> met </a:t>
            </a:r>
            <a:r>
              <a:rPr lang="en-US" sz="2000" dirty="0" err="1">
                <a:latin typeface="Arial" panose="020B0604020202020204" pitchFamily="34" charset="0"/>
                <a:cs typeface="Arial" panose="020B0604020202020204" pitchFamily="34" charset="0"/>
              </a:rPr>
              <a:t>deze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activiteit</a:t>
            </a:r>
            <a:r>
              <a:rPr lang="en-US" sz="2000" dirty="0">
                <a:latin typeface="Arial" panose="020B0604020202020204" pitchFamily="34" charset="0"/>
                <a:cs typeface="Arial" panose="020B0604020202020204" pitchFamily="34" charset="0"/>
              </a:rPr>
              <a:t>.</a:t>
            </a:r>
            <a:endParaRPr lang="nl-NL" altLang="nl-NL" sz="2000" dirty="0">
              <a:solidFill>
                <a:srgbClr val="0070C0"/>
              </a:solidFill>
              <a:latin typeface="Arial" panose="020B0604020202020204" pitchFamily="34" charset="0"/>
              <a:cs typeface="Arial" panose="020B0604020202020204" pitchFamily="34" charset="0"/>
            </a:endParaRPr>
          </a:p>
        </p:txBody>
      </p:sp>
      <p:sp>
        <p:nvSpPr>
          <p:cNvPr id="2" name="Tekstvak 1">
            <a:extLst>
              <a:ext uri="{FF2B5EF4-FFF2-40B4-BE49-F238E27FC236}">
                <a16:creationId xmlns:a16="http://schemas.microsoft.com/office/drawing/2014/main" id="{B93D8701-3DEE-2113-E130-4B67CBC5DF29}"/>
              </a:ext>
            </a:extLst>
          </p:cNvPr>
          <p:cNvSpPr txBox="1"/>
          <p:nvPr/>
        </p:nvSpPr>
        <p:spPr>
          <a:xfrm rot="21157564">
            <a:off x="2312176" y="3221301"/>
            <a:ext cx="7848871" cy="1015663"/>
          </a:xfrm>
          <a:prstGeom prst="rect">
            <a:avLst/>
          </a:prstGeom>
          <a:solidFill>
            <a:schemeClr val="accent6">
              <a:lumMod val="20000"/>
              <a:lumOff val="80000"/>
            </a:schemeClr>
          </a:solidFill>
        </p:spPr>
        <p:txBody>
          <a:bodyPr wrap="square" rtlCol="0">
            <a:spAutoFit/>
          </a:bodyPr>
          <a:lstStyle/>
          <a:p>
            <a:pPr eaLnBrk="0" fontAlgn="base" hangingPunct="0">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Doel: </a:t>
            </a:r>
            <a:r>
              <a:rPr lang="en-US" sz="3000" dirty="0" err="1">
                <a:solidFill>
                  <a:prstClr val="black"/>
                </a:solidFill>
                <a:latin typeface="Arial" panose="020B0604020202020204" pitchFamily="34" charset="0"/>
                <a:cs typeface="Arial" panose="020B0604020202020204" pitchFamily="34" charset="0"/>
              </a:rPr>
              <a:t>inzicht</a:t>
            </a:r>
            <a:r>
              <a:rPr lang="en-US" sz="3000" dirty="0">
                <a:solidFill>
                  <a:prstClr val="black"/>
                </a:solidFill>
                <a:latin typeface="Arial" panose="020B0604020202020204" pitchFamily="34" charset="0"/>
                <a:cs typeface="Arial" panose="020B0604020202020204" pitchFamily="34" charset="0"/>
              </a:rPr>
              <a:t> </a:t>
            </a:r>
            <a:r>
              <a:rPr lang="en-US" sz="3000" dirty="0" err="1">
                <a:solidFill>
                  <a:prstClr val="black"/>
                </a:solidFill>
                <a:latin typeface="Arial" panose="020B0604020202020204" pitchFamily="34" charset="0"/>
                <a:cs typeface="Arial" panose="020B0604020202020204" pitchFamily="34" charset="0"/>
              </a:rPr>
              <a:t>krijgen</a:t>
            </a:r>
            <a:r>
              <a:rPr lang="en-US" sz="3000" dirty="0">
                <a:solidFill>
                  <a:prstClr val="black"/>
                </a:solidFill>
                <a:latin typeface="Arial" panose="020B0604020202020204" pitchFamily="34" charset="0"/>
                <a:cs typeface="Arial" panose="020B0604020202020204" pitchFamily="34" charset="0"/>
              </a:rPr>
              <a:t> in de </a:t>
            </a:r>
            <a:r>
              <a:rPr lang="en-US" sz="3000" dirty="0" err="1">
                <a:solidFill>
                  <a:prstClr val="black"/>
                </a:solidFill>
                <a:latin typeface="Arial" panose="020B0604020202020204" pitchFamily="34" charset="0"/>
                <a:cs typeface="Arial" panose="020B0604020202020204" pitchFamily="34" charset="0"/>
              </a:rPr>
              <a:t>verschillende</a:t>
            </a:r>
            <a:r>
              <a:rPr lang="en-US" sz="3000" dirty="0">
                <a:solidFill>
                  <a:prstClr val="black"/>
                </a:solidFill>
                <a:latin typeface="Arial" panose="020B0604020202020204" pitchFamily="34" charset="0"/>
                <a:cs typeface="Arial" panose="020B0604020202020204" pitchFamily="34" charset="0"/>
              </a:rPr>
              <a:t> </a:t>
            </a:r>
            <a:r>
              <a:rPr lang="en-US" sz="3000" b="1" dirty="0" err="1">
                <a:solidFill>
                  <a:prstClr val="black"/>
                </a:solidFill>
                <a:latin typeface="Arial" panose="020B0604020202020204" pitchFamily="34" charset="0"/>
                <a:cs typeface="Arial" panose="020B0604020202020204" pitchFamily="34" charset="0"/>
              </a:rPr>
              <a:t>sectoren</a:t>
            </a:r>
            <a:r>
              <a:rPr lang="en-US" sz="3000" dirty="0">
                <a:solidFill>
                  <a:prstClr val="black"/>
                </a:solidFill>
                <a:latin typeface="Arial" panose="020B0604020202020204" pitchFamily="34" charset="0"/>
                <a:cs typeface="Arial" panose="020B0604020202020204" pitchFamily="34" charset="0"/>
              </a:rPr>
              <a:t> </a:t>
            </a:r>
            <a:r>
              <a:rPr lang="en-US" sz="3000" dirty="0" err="1">
                <a:solidFill>
                  <a:prstClr val="black"/>
                </a:solidFill>
                <a:latin typeface="Arial" panose="020B0604020202020204" pitchFamily="34" charset="0"/>
                <a:cs typeface="Arial" panose="020B0604020202020204" pitchFamily="34" charset="0"/>
              </a:rPr>
              <a:t>en</a:t>
            </a:r>
            <a:r>
              <a:rPr lang="en-US" sz="3000" dirty="0">
                <a:solidFill>
                  <a:prstClr val="black"/>
                </a:solidFill>
                <a:latin typeface="Arial" panose="020B0604020202020204" pitchFamily="34" charset="0"/>
                <a:cs typeface="Arial" panose="020B0604020202020204" pitchFamily="34" charset="0"/>
              </a:rPr>
              <a:t> je </a:t>
            </a:r>
            <a:r>
              <a:rPr lang="en-US" sz="3000" b="1" dirty="0">
                <a:solidFill>
                  <a:prstClr val="black"/>
                </a:solidFill>
                <a:latin typeface="Arial" panose="020B0604020202020204" pitchFamily="34" charset="0"/>
                <a:cs typeface="Arial" panose="020B0604020202020204" pitchFamily="34" charset="0"/>
              </a:rPr>
              <a:t>eigen </a:t>
            </a:r>
            <a:r>
              <a:rPr lang="en-US" sz="3000" b="1" dirty="0" err="1">
                <a:solidFill>
                  <a:prstClr val="black"/>
                </a:solidFill>
                <a:latin typeface="Arial" panose="020B0604020202020204" pitchFamily="34" charset="0"/>
                <a:cs typeface="Arial" panose="020B0604020202020204" pitchFamily="34" charset="0"/>
              </a:rPr>
              <a:t>interessegebieden</a:t>
            </a:r>
            <a:r>
              <a:rPr lang="en-US" sz="3000" dirty="0">
                <a:solidFill>
                  <a:prstClr val="black"/>
                </a:solidFill>
                <a:latin typeface="Arial" panose="020B0604020202020204" pitchFamily="34" charset="0"/>
                <a:cs typeface="Arial" panose="020B0604020202020204" pitchFamily="34" charset="0"/>
              </a:rPr>
              <a:t>.</a:t>
            </a:r>
            <a:endParaRPr lang="nl-NL" sz="3000" b="1" dirty="0">
              <a:solidFill>
                <a:prstClr val="black"/>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9A6AB5DB-3730-444D-BF43-397449526D13}"/>
              </a:ext>
            </a:extLst>
          </p:cNvPr>
          <p:cNvSpPr txBox="1">
            <a:spLocks noChangeArrowheads="1"/>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a:solidFill>
                  <a:srgbClr val="F58123"/>
                </a:solidFill>
                <a:latin typeface="Arial" panose="020B0604020202020204" pitchFamily="34" charset="0"/>
                <a:cs typeface="Arial" panose="020B0604020202020204" pitchFamily="34" charset="0"/>
              </a:rPr>
              <a:t>Workshop </a:t>
            </a:r>
            <a:r>
              <a:rPr lang="en-US" altLang="nl-NL" b="1" dirty="0" err="1">
                <a:solidFill>
                  <a:srgbClr val="F58123"/>
                </a:solidFill>
                <a:latin typeface="Arial" panose="020B0604020202020204" pitchFamily="34" charset="0"/>
                <a:cs typeface="Arial" panose="020B0604020202020204" pitchFamily="34" charset="0"/>
              </a:rPr>
              <a:t>ori</a:t>
            </a:r>
            <a:r>
              <a:rPr lang="nl-NL" altLang="nl-NL" b="1" dirty="0" err="1">
                <a:solidFill>
                  <a:srgbClr val="F58123"/>
                </a:solidFill>
                <a:latin typeface="Arial" panose="020B0604020202020204" pitchFamily="34" charset="0"/>
                <a:cs typeface="Arial" panose="020B0604020202020204" pitchFamily="34" charset="0"/>
              </a:rPr>
              <a:t>ëntatie</a:t>
            </a:r>
            <a:r>
              <a:rPr lang="nl-NL" altLang="nl-NL" b="1" dirty="0">
                <a:solidFill>
                  <a:srgbClr val="F58123"/>
                </a:solidFill>
                <a:latin typeface="Arial" panose="020B0604020202020204" pitchFamily="34" charset="0"/>
                <a:cs typeface="Arial" panose="020B0604020202020204" pitchFamily="34" charset="0"/>
              </a:rPr>
              <a:t> op interessegebieden</a:t>
            </a:r>
            <a:endParaRPr lang="en-US"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3"/>
          <p:cNvSpPr>
            <a:spLocks noGrp="1" noChangeArrowheads="1"/>
          </p:cNvSpPr>
          <p:nvPr>
            <p:ph idx="1"/>
          </p:nvPr>
        </p:nvSpPr>
        <p:spPr>
          <a:xfrm>
            <a:off x="1981200" y="1772817"/>
            <a:ext cx="8229600" cy="4104455"/>
          </a:xfrm>
        </p:spPr>
        <p:txBody>
          <a:bodyPr rtlCol="0">
            <a:normAutofit/>
          </a:bodyPr>
          <a:lstStyle/>
          <a:p>
            <a:pPr marL="457200" indent="-457200" eaLnBrk="1" fontAlgn="auto" hangingPunct="1">
              <a:lnSpc>
                <a:spcPct val="90000"/>
              </a:lnSpc>
              <a:spcAft>
                <a:spcPts val="0"/>
              </a:spcAft>
              <a:defRPr/>
            </a:pPr>
            <a:r>
              <a:rPr lang="en-US" altLang="nl-NL" dirty="0">
                <a:latin typeface="Arial" panose="020B0604020202020204" pitchFamily="34" charset="0"/>
                <a:cs typeface="Arial" panose="020B0604020202020204" pitchFamily="34" charset="0"/>
              </a:rPr>
              <a:t>in week 9 of 10</a:t>
            </a:r>
          </a:p>
          <a:p>
            <a:pPr marL="400050" lvl="1" indent="0">
              <a:buNone/>
            </a:pPr>
            <a:r>
              <a:rPr lang="nl-NL" i="0" dirty="0">
                <a:solidFill>
                  <a:srgbClr val="0070C0"/>
                </a:solidFill>
                <a:effectLst/>
                <a:latin typeface="Arial" panose="020B0604020202020204" pitchFamily="34" charset="0"/>
                <a:cs typeface="Arial" panose="020B0604020202020204" pitchFamily="34" charset="0"/>
              </a:rPr>
              <a:t>27, 29 februari en 1 maart 2024</a:t>
            </a:r>
          </a:p>
          <a:p>
            <a:pPr marL="400050" lvl="1" indent="0">
              <a:buNone/>
            </a:pPr>
            <a:r>
              <a:rPr lang="nl-NL" i="0" dirty="0">
                <a:solidFill>
                  <a:srgbClr val="0070C0"/>
                </a:solidFill>
                <a:effectLst/>
                <a:latin typeface="Arial" panose="020B0604020202020204" pitchFamily="34" charset="0"/>
                <a:cs typeface="Arial" panose="020B0604020202020204" pitchFamily="34" charset="0"/>
              </a:rPr>
              <a:t>5 t/m 8 maart 2024</a:t>
            </a:r>
          </a:p>
          <a:p>
            <a:pPr marL="400050" lvl="1" indent="0" eaLnBrk="1" fontAlgn="auto" hangingPunct="1">
              <a:lnSpc>
                <a:spcPct val="90000"/>
              </a:lnSpc>
              <a:spcAft>
                <a:spcPts val="0"/>
              </a:spcAft>
              <a:buNone/>
              <a:defRPr/>
            </a:pPr>
            <a:endParaRPr lang="en-US" dirty="0">
              <a:solidFill>
                <a:srgbClr val="0070C0"/>
              </a:solidFill>
            </a:endParaRPr>
          </a:p>
          <a:p>
            <a:pPr marL="400050" lvl="1" indent="0" eaLnBrk="1" fontAlgn="auto" hangingPunct="1">
              <a:lnSpc>
                <a:spcPct val="90000"/>
              </a:lnSpc>
              <a:spcAft>
                <a:spcPts val="0"/>
              </a:spcAft>
              <a:buNone/>
              <a:defRPr/>
            </a:pPr>
            <a:endParaRPr lang="en-US" dirty="0">
              <a:solidFill>
                <a:srgbClr val="0070C0"/>
              </a:solidFill>
            </a:endParaRPr>
          </a:p>
          <a:p>
            <a:pPr marL="0" indent="0" eaLnBrk="1" fontAlgn="auto" hangingPunct="1">
              <a:lnSpc>
                <a:spcPct val="90000"/>
              </a:lnSpc>
              <a:spcAft>
                <a:spcPts val="0"/>
              </a:spcAft>
              <a:buNone/>
              <a:defRPr/>
            </a:pPr>
            <a:endParaRPr lang="en-US" sz="2400" dirty="0"/>
          </a:p>
          <a:p>
            <a:pPr marL="0" indent="0" eaLnBrk="1" fontAlgn="auto" hangingPunct="1">
              <a:lnSpc>
                <a:spcPct val="90000"/>
              </a:lnSpc>
              <a:spcAft>
                <a:spcPts val="0"/>
              </a:spcAft>
              <a:buNone/>
              <a:defRPr/>
            </a:pPr>
            <a:endParaRPr lang="en-US" sz="2400" dirty="0"/>
          </a:p>
          <a:p>
            <a:pPr marL="0" indent="0" eaLnBrk="1" fontAlgn="auto" hangingPunct="1">
              <a:lnSpc>
                <a:spcPct val="90000"/>
              </a:lnSpc>
              <a:spcAft>
                <a:spcPts val="0"/>
              </a:spcAft>
              <a:buNone/>
              <a:defRPr/>
            </a:pPr>
            <a:endParaRPr lang="en-US" sz="1800" dirty="0"/>
          </a:p>
          <a:p>
            <a:pPr marL="400050" lvl="1" indent="0" eaLnBrk="1" fontAlgn="auto" hangingPunct="1">
              <a:lnSpc>
                <a:spcPct val="90000"/>
              </a:lnSpc>
              <a:spcAft>
                <a:spcPts val="0"/>
              </a:spcAft>
              <a:buNone/>
              <a:defRPr/>
            </a:pPr>
            <a:r>
              <a:rPr lang="en-US" sz="2000" dirty="0">
                <a:latin typeface="Arial" panose="020B0604020202020204" pitchFamily="34" charset="0"/>
                <a:cs typeface="Arial" panose="020B0604020202020204" pitchFamily="34" charset="0"/>
              </a:rPr>
              <a:t>Er </a:t>
            </a:r>
            <a:r>
              <a:rPr lang="en-US" sz="2000" dirty="0" err="1">
                <a:latin typeface="Arial" panose="020B0604020202020204" pitchFamily="34" charset="0"/>
                <a:cs typeface="Arial" panose="020B0604020202020204" pitchFamily="34" charset="0"/>
              </a:rPr>
              <a:t>worden</a:t>
            </a:r>
            <a:r>
              <a:rPr lang="en-US" sz="2000" dirty="0">
                <a:latin typeface="Arial" panose="020B0604020202020204" pitchFamily="34" charset="0"/>
                <a:cs typeface="Arial" panose="020B0604020202020204" pitchFamily="34" charset="0"/>
              </a:rPr>
              <a:t> 8 </a:t>
            </a:r>
            <a:r>
              <a:rPr lang="en-US" sz="2000" dirty="0" err="1">
                <a:latin typeface="Arial" panose="020B0604020202020204" pitchFamily="34" charset="0"/>
                <a:cs typeface="Arial" panose="020B0604020202020204" pitchFamily="34" charset="0"/>
              </a:rPr>
              <a:t>slu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gehaald</a:t>
            </a:r>
            <a:r>
              <a:rPr lang="en-US" sz="2000" dirty="0">
                <a:latin typeface="Arial" panose="020B0604020202020204" pitchFamily="34" charset="0"/>
                <a:cs typeface="Arial" panose="020B0604020202020204" pitchFamily="34" charset="0"/>
              </a:rPr>
              <a:t> met </a:t>
            </a:r>
            <a:r>
              <a:rPr lang="en-US" sz="2000" dirty="0" err="1">
                <a:latin typeface="Arial" panose="020B0604020202020204" pitchFamily="34" charset="0"/>
                <a:cs typeface="Arial" panose="020B0604020202020204" pitchFamily="34" charset="0"/>
              </a:rPr>
              <a:t>deze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activiteit</a:t>
            </a:r>
            <a:r>
              <a:rPr lang="en-US" sz="2000" dirty="0">
                <a:latin typeface="Arial" panose="020B0604020202020204" pitchFamily="34" charset="0"/>
                <a:cs typeface="Arial" panose="020B0604020202020204" pitchFamily="34" charset="0"/>
              </a:rPr>
              <a:t>.</a:t>
            </a:r>
            <a:endParaRPr lang="nl-NL" altLang="nl-NL" sz="2000" dirty="0">
              <a:solidFill>
                <a:srgbClr val="0070C0"/>
              </a:solidFill>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A2574D9D-5CDC-462D-8F2C-51B4A8953A91}"/>
              </a:ext>
            </a:extLst>
          </p:cNvPr>
          <p:cNvSpPr txBox="1">
            <a:spLocks noChangeArrowheads="1"/>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altLang="nl-NL" b="1" dirty="0">
                <a:solidFill>
                  <a:srgbClr val="F58123"/>
                </a:solidFill>
                <a:latin typeface="Arial" panose="020B0604020202020204" pitchFamily="34" charset="0"/>
                <a:cs typeface="Arial" panose="020B0604020202020204" pitchFamily="34" charset="0"/>
              </a:rPr>
              <a:t>De </a:t>
            </a:r>
            <a:r>
              <a:rPr lang="nl-NL" altLang="nl-NL" b="1" dirty="0" err="1">
                <a:solidFill>
                  <a:srgbClr val="F58123"/>
                </a:solidFill>
                <a:latin typeface="Arial" panose="020B0604020202020204" pitchFamily="34" charset="0"/>
                <a:cs typeface="Arial" panose="020B0604020202020204" pitchFamily="34" charset="0"/>
              </a:rPr>
              <a:t>HanzeXperience</a:t>
            </a:r>
            <a:endParaRPr lang="en-US" altLang="nl-NL" b="1" dirty="0">
              <a:solidFill>
                <a:srgbClr val="F5812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52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Tijdelijke aanduiding voor inhoud 1">
            <a:extLst>
              <a:ext uri="{FF2B5EF4-FFF2-40B4-BE49-F238E27FC236}">
                <a16:creationId xmlns:a16="http://schemas.microsoft.com/office/drawing/2014/main" id="{7C95A63F-1CF8-A660-B70A-93EF10A041EF}"/>
              </a:ext>
            </a:extLst>
          </p:cNvPr>
          <p:cNvPicPr>
            <a:picLocks noGrp="1" noChangeAspect="1"/>
          </p:cNvPicPr>
          <p:nvPr>
            <p:ph idx="1"/>
          </p:nvPr>
        </p:nvPicPr>
        <p:blipFill>
          <a:blip r:embed="rId3"/>
          <a:stretch>
            <a:fillRect/>
          </a:stretch>
        </p:blipFill>
        <p:spPr>
          <a:xfrm>
            <a:off x="1499338" y="562228"/>
            <a:ext cx="9168663" cy="6467172"/>
          </a:xfrm>
          <a:prstGeom prst="rect">
            <a:avLst/>
          </a:prstGeom>
          <a:noFill/>
        </p:spPr>
      </p:pic>
      <p:sp>
        <p:nvSpPr>
          <p:cNvPr id="20485" name="Tijdelijke aanduiding voor dianummer 5"/>
          <p:cNvSpPr>
            <a:spLocks noGrp="1"/>
          </p:cNvSpPr>
          <p:nvPr>
            <p:ph type="sldNum" sz="quarter" idx="12"/>
          </p:nvPr>
        </p:nvSpPr>
        <p:spPr bwMode="auto">
          <a:xfrm>
            <a:off x="8077200" y="635635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0B08BC50-62FA-4F9F-96E3-76ACD56C4D1A}" type="slidenum">
              <a:rPr lang="nl-NL" altLang="nl-NL" sz="1200">
                <a:solidFill>
                  <a:srgbClr val="898989"/>
                </a:solidFill>
              </a:rPr>
              <a:pPr fontAlgn="base">
                <a:spcBef>
                  <a:spcPct val="0"/>
                </a:spcBef>
                <a:spcAft>
                  <a:spcPts val="600"/>
                </a:spcAft>
                <a:buNone/>
              </a:pPr>
              <a:t>18</a:t>
            </a:fld>
            <a:endParaRPr lang="nl-NL" altLang="nl-NL" sz="1200">
              <a:solidFill>
                <a:srgbClr val="898989"/>
              </a:solidFill>
            </a:endParaRPr>
          </a:p>
        </p:txBody>
      </p:sp>
      <p:sp>
        <p:nvSpPr>
          <p:cNvPr id="3" name="Tekstvak 2">
            <a:extLst>
              <a:ext uri="{FF2B5EF4-FFF2-40B4-BE49-F238E27FC236}">
                <a16:creationId xmlns:a16="http://schemas.microsoft.com/office/drawing/2014/main" id="{6E4C7AE1-9661-D7B0-B3C7-D6554839BAFB}"/>
              </a:ext>
            </a:extLst>
          </p:cNvPr>
          <p:cNvSpPr txBox="1"/>
          <p:nvPr/>
        </p:nvSpPr>
        <p:spPr>
          <a:xfrm>
            <a:off x="1631504" y="5661249"/>
            <a:ext cx="1872208" cy="461665"/>
          </a:xfrm>
          <a:prstGeom prst="rect">
            <a:avLst/>
          </a:prstGeom>
          <a:solidFill>
            <a:schemeClr val="bg1"/>
          </a:solidFill>
        </p:spPr>
        <p:txBody>
          <a:bodyPr wrap="square" rtlCol="0">
            <a:spAutoFit/>
          </a:bodyPr>
          <a:lstStyle/>
          <a:p>
            <a:pPr eaLnBrk="0" fontAlgn="base" hangingPunct="0">
              <a:spcBef>
                <a:spcPct val="0"/>
              </a:spcBef>
              <a:spcAft>
                <a:spcPct val="0"/>
              </a:spcAft>
            </a:pPr>
            <a:endParaRPr lang="nl-NL" sz="2400" dirty="0">
              <a:solidFill>
                <a:prstClr val="black"/>
              </a:solidFill>
              <a:latin typeface="Times New Roman" panose="02020603050405020304" pitchFamily="18" charset="0"/>
            </a:endParaRPr>
          </a:p>
        </p:txBody>
      </p:sp>
      <p:sp>
        <p:nvSpPr>
          <p:cNvPr id="4" name="Tekstvak 3">
            <a:extLst>
              <a:ext uri="{FF2B5EF4-FFF2-40B4-BE49-F238E27FC236}">
                <a16:creationId xmlns:a16="http://schemas.microsoft.com/office/drawing/2014/main" id="{EA0B8D55-C71D-65B1-5ADF-80F8A906D0B6}"/>
              </a:ext>
            </a:extLst>
          </p:cNvPr>
          <p:cNvSpPr txBox="1"/>
          <p:nvPr/>
        </p:nvSpPr>
        <p:spPr>
          <a:xfrm>
            <a:off x="8688288" y="100564"/>
            <a:ext cx="1872208" cy="461665"/>
          </a:xfrm>
          <a:prstGeom prst="rect">
            <a:avLst/>
          </a:prstGeom>
          <a:solidFill>
            <a:schemeClr val="bg1"/>
          </a:solidFill>
        </p:spPr>
        <p:txBody>
          <a:bodyPr wrap="square" rtlCol="0">
            <a:spAutoFit/>
          </a:bodyPr>
          <a:lstStyle/>
          <a:p>
            <a:pPr eaLnBrk="0" fontAlgn="base" hangingPunct="0">
              <a:spcBef>
                <a:spcPct val="0"/>
              </a:spcBef>
              <a:spcAft>
                <a:spcPct val="0"/>
              </a:spcAft>
            </a:pPr>
            <a:endParaRPr lang="nl-NL" sz="2400" dirty="0">
              <a:solidFill>
                <a:prstClr val="black"/>
              </a:solidFill>
              <a:latin typeface="Times New Roman" panose="02020603050405020304" pitchFamily="18" charset="0"/>
            </a:endParaRPr>
          </a:p>
        </p:txBody>
      </p:sp>
      <p:sp>
        <p:nvSpPr>
          <p:cNvPr id="5" name="Tekstvak 4">
            <a:extLst>
              <a:ext uri="{FF2B5EF4-FFF2-40B4-BE49-F238E27FC236}">
                <a16:creationId xmlns:a16="http://schemas.microsoft.com/office/drawing/2014/main" id="{A165E048-6ED9-4C45-AAAE-32D796E4C4D6}"/>
              </a:ext>
            </a:extLst>
          </p:cNvPr>
          <p:cNvSpPr txBox="1"/>
          <p:nvPr/>
        </p:nvSpPr>
        <p:spPr>
          <a:xfrm>
            <a:off x="1499338" y="6538913"/>
            <a:ext cx="5140715" cy="400110"/>
          </a:xfrm>
          <a:prstGeom prst="rect">
            <a:avLst/>
          </a:prstGeom>
          <a:solidFill>
            <a:schemeClr val="bg1"/>
          </a:solidFill>
        </p:spPr>
        <p:txBody>
          <a:bodyPr wrap="square" rtlCol="0">
            <a:spAutoFit/>
          </a:bodyPr>
          <a:lstStyle/>
          <a:p>
            <a:pPr eaLnBrk="0" fontAlgn="base" hangingPunct="0">
              <a:spcBef>
                <a:spcPct val="0"/>
              </a:spcBef>
              <a:spcAft>
                <a:spcPct val="0"/>
              </a:spcAft>
            </a:pPr>
            <a:r>
              <a:rPr lang="en-US" sz="2000" dirty="0" err="1">
                <a:solidFill>
                  <a:prstClr val="black"/>
                </a:solidFill>
                <a:latin typeface="Arial" panose="020B0604020202020204" pitchFamily="34" charset="0"/>
                <a:cs typeface="Arial" panose="020B0604020202020204" pitchFamily="34" charset="0"/>
              </a:rPr>
              <a:t>Er</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worden</a:t>
            </a:r>
            <a:r>
              <a:rPr lang="en-US" sz="2000" dirty="0">
                <a:solidFill>
                  <a:prstClr val="black"/>
                </a:solidFill>
                <a:latin typeface="Arial" panose="020B0604020202020204" pitchFamily="34" charset="0"/>
                <a:cs typeface="Arial" panose="020B0604020202020204" pitchFamily="34" charset="0"/>
              </a:rPr>
              <a:t> 2 </a:t>
            </a:r>
            <a:r>
              <a:rPr lang="en-US" sz="2000" dirty="0" err="1">
                <a:solidFill>
                  <a:prstClr val="black"/>
                </a:solidFill>
                <a:latin typeface="Arial" panose="020B0604020202020204" pitchFamily="34" charset="0"/>
                <a:cs typeface="Arial" panose="020B0604020202020204" pitchFamily="34" charset="0"/>
              </a:rPr>
              <a:t>slu</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gehaald</a:t>
            </a:r>
            <a:r>
              <a:rPr lang="en-US" sz="2000" dirty="0">
                <a:solidFill>
                  <a:prstClr val="black"/>
                </a:solidFill>
                <a:latin typeface="Arial" panose="020B0604020202020204" pitchFamily="34" charset="0"/>
                <a:cs typeface="Arial" panose="020B0604020202020204" pitchFamily="34" charset="0"/>
              </a:rPr>
              <a:t> met </a:t>
            </a:r>
            <a:r>
              <a:rPr lang="en-US" sz="2000" dirty="0" err="1">
                <a:solidFill>
                  <a:prstClr val="black"/>
                </a:solidFill>
                <a:latin typeface="Arial" panose="020B0604020202020204" pitchFamily="34" charset="0"/>
                <a:cs typeface="Arial" panose="020B0604020202020204" pitchFamily="34" charset="0"/>
              </a:rPr>
              <a:t>deze</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activiteit</a:t>
            </a:r>
            <a:r>
              <a:rPr lang="en-US" sz="2000" dirty="0">
                <a:solidFill>
                  <a:prstClr val="black"/>
                </a:solidFill>
                <a:latin typeface="Calibri"/>
              </a:rPr>
              <a:t>.</a:t>
            </a:r>
            <a:endParaRPr lang="nl-NL" altLang="nl-NL" sz="2000" dirty="0">
              <a:solidFill>
                <a:srgbClr val="0070C0"/>
              </a:solidFill>
              <a:latin typeface="Calibri"/>
            </a:endParaRPr>
          </a:p>
        </p:txBody>
      </p:sp>
      <p:sp>
        <p:nvSpPr>
          <p:cNvPr id="8" name="Rectangle 2">
            <a:extLst>
              <a:ext uri="{FF2B5EF4-FFF2-40B4-BE49-F238E27FC236}">
                <a16:creationId xmlns:a16="http://schemas.microsoft.com/office/drawing/2014/main" id="{5CEB0E83-6615-46AB-A7AB-6DC7E118DCE9}"/>
              </a:ext>
            </a:extLst>
          </p:cNvPr>
          <p:cNvSpPr txBox="1">
            <a:spLocks noChangeArrowheads="1"/>
          </p:cNvSpPr>
          <p:nvPr/>
        </p:nvSpPr>
        <p:spPr bwMode="auto">
          <a:xfrm>
            <a:off x="440925" y="-296862"/>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nl-NL" altLang="nl-NL" b="1" dirty="0">
                <a:solidFill>
                  <a:srgbClr val="F58123"/>
                </a:solidFill>
                <a:latin typeface="Arial" panose="020B0604020202020204" pitchFamily="34" charset="0"/>
                <a:cs typeface="Arial" panose="020B0604020202020204" pitchFamily="34" charset="0"/>
              </a:rPr>
              <a:t>Studiekeuzematrix</a:t>
            </a:r>
            <a:endParaRPr lang="en-US"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p:txBody>
          <a:bodyPr/>
          <a:lstStyle/>
          <a:p>
            <a:pPr eaLnBrk="1" hangingPunct="1"/>
            <a:r>
              <a:rPr lang="nl-NL" altLang="nl-NL" sz="2800" dirty="0">
                <a:latin typeface="Arial" panose="020B0604020202020204" pitchFamily="34" charset="0"/>
                <a:cs typeface="Arial" panose="020B0604020202020204" pitchFamily="34" charset="0"/>
              </a:rPr>
              <a:t>Informatieavond </a:t>
            </a:r>
            <a:r>
              <a:rPr lang="nl-NL" altLang="nl-NL" sz="2000" dirty="0">
                <a:latin typeface="Arial" panose="020B0604020202020204" pitchFamily="34" charset="0"/>
                <a:cs typeface="Arial" panose="020B0604020202020204" pitchFamily="34" charset="0"/>
              </a:rPr>
              <a:t>(2 </a:t>
            </a:r>
            <a:r>
              <a:rPr lang="nl-NL" altLang="nl-NL" sz="2000" dirty="0" err="1">
                <a:latin typeface="Arial" panose="020B0604020202020204" pitchFamily="34" charset="0"/>
                <a:cs typeface="Arial" panose="020B0604020202020204" pitchFamily="34" charset="0"/>
              </a:rPr>
              <a:t>slu</a:t>
            </a:r>
            <a:r>
              <a:rPr lang="nl-NL" altLang="nl-NL" sz="2000" dirty="0">
                <a:latin typeface="Arial" panose="020B0604020202020204" pitchFamily="34" charset="0"/>
                <a:cs typeface="Arial" panose="020B0604020202020204" pitchFamily="34" charset="0"/>
              </a:rPr>
              <a:t>)</a:t>
            </a:r>
          </a:p>
          <a:p>
            <a:pPr eaLnBrk="1" hangingPunct="1"/>
            <a:endParaRPr lang="nl-NL" altLang="nl-NL" sz="2000" dirty="0">
              <a:latin typeface="Arial" panose="020B0604020202020204" pitchFamily="34" charset="0"/>
              <a:cs typeface="Arial" panose="020B0604020202020204" pitchFamily="34" charset="0"/>
            </a:endParaRPr>
          </a:p>
          <a:p>
            <a:pPr eaLnBrk="1" hangingPunct="1"/>
            <a:r>
              <a:rPr lang="nl-NL" altLang="nl-NL" sz="2800" dirty="0">
                <a:latin typeface="Arial" panose="020B0604020202020204" pitchFamily="34" charset="0"/>
                <a:cs typeface="Arial" panose="020B0604020202020204" pitchFamily="34" charset="0"/>
              </a:rPr>
              <a:t>Gesprek mentor </a:t>
            </a:r>
            <a:r>
              <a:rPr lang="nl-NL" altLang="nl-NL" sz="2000" dirty="0">
                <a:latin typeface="Arial" panose="020B0604020202020204" pitchFamily="34" charset="0"/>
                <a:cs typeface="Arial" panose="020B0604020202020204" pitchFamily="34" charset="0"/>
              </a:rPr>
              <a:t>(1 </a:t>
            </a:r>
            <a:r>
              <a:rPr lang="nl-NL" altLang="nl-NL" sz="2000" dirty="0" err="1">
                <a:latin typeface="Arial" panose="020B0604020202020204" pitchFamily="34" charset="0"/>
                <a:cs typeface="Arial" panose="020B0604020202020204" pitchFamily="34" charset="0"/>
              </a:rPr>
              <a:t>slu</a:t>
            </a:r>
            <a:r>
              <a:rPr lang="nl-NL" altLang="nl-NL" sz="2000" dirty="0">
                <a:latin typeface="Arial" panose="020B0604020202020204" pitchFamily="34" charset="0"/>
                <a:cs typeface="Arial" panose="020B0604020202020204" pitchFamily="34" charset="0"/>
              </a:rPr>
              <a:t>)</a:t>
            </a:r>
            <a:endParaRPr lang="nl-NL" altLang="nl-NL" sz="2800" dirty="0">
              <a:latin typeface="Arial" panose="020B0604020202020204" pitchFamily="34" charset="0"/>
              <a:cs typeface="Arial" panose="020B0604020202020204" pitchFamily="34" charset="0"/>
            </a:endParaRPr>
          </a:p>
          <a:p>
            <a:pPr eaLnBrk="1" hangingPunct="1"/>
            <a:r>
              <a:rPr lang="nl-NL" altLang="nl-NL" sz="2800" dirty="0">
                <a:latin typeface="Arial" panose="020B0604020202020204" pitchFamily="34" charset="0"/>
                <a:cs typeface="Arial" panose="020B0604020202020204" pitchFamily="34" charset="0"/>
              </a:rPr>
              <a:t>Gesprek decaan </a:t>
            </a:r>
            <a:r>
              <a:rPr lang="nl-NL" altLang="nl-NL" sz="2000" dirty="0">
                <a:latin typeface="Arial" panose="020B0604020202020204" pitchFamily="34" charset="0"/>
                <a:cs typeface="Arial" panose="020B0604020202020204" pitchFamily="34" charset="0"/>
              </a:rPr>
              <a:t>(1 </a:t>
            </a:r>
            <a:r>
              <a:rPr lang="nl-NL" altLang="nl-NL" sz="2000" dirty="0" err="1">
                <a:latin typeface="Arial" panose="020B0604020202020204" pitchFamily="34" charset="0"/>
                <a:cs typeface="Arial" panose="020B0604020202020204" pitchFamily="34" charset="0"/>
              </a:rPr>
              <a:t>slu</a:t>
            </a:r>
            <a:r>
              <a:rPr lang="nl-NL" altLang="nl-NL" sz="2000" dirty="0">
                <a:latin typeface="Arial" panose="020B0604020202020204" pitchFamily="34" charset="0"/>
                <a:cs typeface="Arial" panose="020B0604020202020204" pitchFamily="34" charset="0"/>
              </a:rPr>
              <a:t>)</a:t>
            </a:r>
            <a:endParaRPr lang="nl-NL" altLang="nl-NL" sz="2800" dirty="0">
              <a:latin typeface="Arial" panose="020B0604020202020204" pitchFamily="34" charset="0"/>
              <a:cs typeface="Arial" panose="020B0604020202020204" pitchFamily="34" charset="0"/>
            </a:endParaRPr>
          </a:p>
          <a:p>
            <a:pPr eaLnBrk="1" hangingPunct="1"/>
            <a:endParaRPr lang="nl-NL" altLang="nl-NL" sz="2800" dirty="0">
              <a:latin typeface="Arial" panose="020B0604020202020204" pitchFamily="34" charset="0"/>
              <a:cs typeface="Arial" panose="020B0604020202020204" pitchFamily="34" charset="0"/>
            </a:endParaRPr>
          </a:p>
          <a:p>
            <a:pPr eaLnBrk="1" hangingPunct="1"/>
            <a:r>
              <a:rPr lang="nl-NL" altLang="nl-NL" sz="2800" dirty="0">
                <a:latin typeface="Arial" panose="020B0604020202020204" pitchFamily="34" charset="0"/>
                <a:cs typeface="Arial" panose="020B0604020202020204" pitchFamily="34" charset="0"/>
              </a:rPr>
              <a:t>Beroepenvoorlichting Rotary </a:t>
            </a:r>
            <a:r>
              <a:rPr lang="nl-NL" altLang="nl-NL" sz="2000" dirty="0">
                <a:latin typeface="Arial" panose="020B0604020202020204" pitchFamily="34" charset="0"/>
                <a:cs typeface="Arial" panose="020B0604020202020204" pitchFamily="34" charset="0"/>
              </a:rPr>
              <a:t>(2 </a:t>
            </a:r>
            <a:r>
              <a:rPr lang="nl-NL" altLang="nl-NL" sz="2000" dirty="0" err="1">
                <a:latin typeface="Arial" panose="020B0604020202020204" pitchFamily="34" charset="0"/>
                <a:cs typeface="Arial" panose="020B0604020202020204" pitchFamily="34" charset="0"/>
              </a:rPr>
              <a:t>slu</a:t>
            </a:r>
            <a:r>
              <a:rPr lang="nl-NL" altLang="nl-NL" sz="2000" dirty="0">
                <a:latin typeface="Arial" panose="020B0604020202020204" pitchFamily="34" charset="0"/>
                <a:cs typeface="Arial" panose="020B0604020202020204" pitchFamily="34" charset="0"/>
              </a:rPr>
              <a:t>)</a:t>
            </a:r>
          </a:p>
          <a:p>
            <a:pPr marL="400050" lvl="1" indent="0" eaLnBrk="1" hangingPunct="1">
              <a:buNone/>
            </a:pPr>
            <a:r>
              <a:rPr lang="nl-NL" altLang="nl-NL" dirty="0">
                <a:latin typeface="Arial" panose="020B0604020202020204" pitchFamily="34" charset="0"/>
                <a:cs typeface="Arial" panose="020B0604020202020204" pitchFamily="34" charset="0"/>
              </a:rPr>
              <a:t>op </a:t>
            </a:r>
            <a:r>
              <a:rPr lang="nl-NL" altLang="nl-NL" dirty="0">
                <a:solidFill>
                  <a:srgbClr val="0070C0"/>
                </a:solidFill>
                <a:latin typeface="Arial" panose="020B0604020202020204" pitchFamily="34" charset="0"/>
                <a:cs typeface="Arial" panose="020B0604020202020204" pitchFamily="34" charset="0"/>
              </a:rPr>
              <a:t>donderdag 29 februari 2024</a:t>
            </a:r>
          </a:p>
          <a:p>
            <a:pPr eaLnBrk="1" hangingPunct="1"/>
            <a:endParaRPr lang="nl-NL" altLang="nl-NL" sz="2800" b="1" dirty="0">
              <a:solidFill>
                <a:schemeClr val="tx2"/>
              </a:solidFill>
            </a:endParaRPr>
          </a:p>
          <a:p>
            <a:pPr eaLnBrk="1" hangingPunct="1"/>
            <a:endParaRPr lang="nl-NL" altLang="nl-NL" sz="2800" b="1" dirty="0"/>
          </a:p>
          <a:p>
            <a:pPr eaLnBrk="1" hangingPunct="1"/>
            <a:endParaRPr lang="nl-NL" altLang="nl-NL" sz="2400" dirty="0"/>
          </a:p>
        </p:txBody>
      </p:sp>
      <p:sp>
        <p:nvSpPr>
          <p:cNvPr id="9" name="Rectangle 2">
            <a:extLst>
              <a:ext uri="{FF2B5EF4-FFF2-40B4-BE49-F238E27FC236}">
                <a16:creationId xmlns:a16="http://schemas.microsoft.com/office/drawing/2014/main" id="{2C83FDBD-AD24-4839-BBAD-A6DBE34ADE13}"/>
              </a:ext>
            </a:extLst>
          </p:cNvPr>
          <p:cNvSpPr>
            <a:spLocks noGrp="1" noChangeArrowheads="1"/>
          </p:cNvSpPr>
          <p:nvPr>
            <p:ph type="title"/>
          </p:nvPr>
        </p:nvSpPr>
        <p:spPr>
          <a:xfrm>
            <a:off x="609600" y="160336"/>
            <a:ext cx="10972800" cy="1143000"/>
          </a:xfrm>
        </p:spPr>
        <p:txBody>
          <a:bodyPr/>
          <a:lstStyle/>
          <a:p>
            <a:pPr algn="l" eaLnBrk="1" hangingPunct="1"/>
            <a:r>
              <a:rPr lang="en-US" altLang="nl-NL" b="1" dirty="0">
                <a:solidFill>
                  <a:srgbClr val="F58123"/>
                </a:solidFill>
                <a:latin typeface="Arial" panose="020B0604020202020204" pitchFamily="34" charset="0"/>
                <a:cs typeface="Arial" panose="020B0604020202020204" pitchFamily="34" charset="0"/>
              </a:rPr>
              <a:t>LOB: </a:t>
            </a:r>
            <a:r>
              <a:rPr lang="en-US" altLang="nl-NL" sz="4000" b="1" dirty="0" err="1">
                <a:solidFill>
                  <a:srgbClr val="F58123"/>
                </a:solidFill>
                <a:latin typeface="Arial" panose="020B0604020202020204" pitchFamily="34" charset="0"/>
                <a:cs typeface="Arial" panose="020B0604020202020204" pitchFamily="34" charset="0"/>
              </a:rPr>
              <a:t>keuze-activiteiten</a:t>
            </a:r>
            <a:r>
              <a:rPr lang="en-US" altLang="nl-NL" sz="4000" b="1" dirty="0">
                <a:solidFill>
                  <a:srgbClr val="F58123"/>
                </a:solidFill>
                <a:latin typeface="Arial" panose="020B0604020202020204" pitchFamily="34" charset="0"/>
                <a:cs typeface="Arial" panose="020B0604020202020204" pitchFamily="34" charset="0"/>
              </a:rPr>
              <a:t> (1)</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pic>
        <p:nvPicPr>
          <p:cNvPr id="2058" name="Picture 10" descr="Bruynzeel Teens 12 kleurpotloden">
            <a:extLst>
              <a:ext uri="{FF2B5EF4-FFF2-40B4-BE49-F238E27FC236}">
                <a16:creationId xmlns:a16="http://schemas.microsoft.com/office/drawing/2014/main" id="{B1F8B81F-8904-4F16-9731-15BA3754A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21920"/>
            <a:ext cx="5545783" cy="5545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02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rtlCol="0">
            <a:normAutofit lnSpcReduction="10000"/>
          </a:bodyPr>
          <a:lstStyle/>
          <a:p>
            <a:pPr eaLnBrk="1" fontAlgn="auto" hangingPunct="1">
              <a:spcAft>
                <a:spcPts val="0"/>
              </a:spcAft>
              <a:defRPr/>
            </a:pPr>
            <a:r>
              <a:rPr lang="nl-NL" sz="2800" dirty="0">
                <a:latin typeface="Arial" panose="020B0604020202020204" pitchFamily="34" charset="0"/>
                <a:cs typeface="Arial" panose="020B0604020202020204" pitchFamily="34" charset="0"/>
              </a:rPr>
              <a:t>De onderwijsbeurs </a:t>
            </a:r>
            <a:r>
              <a:rPr lang="nl-NL" sz="2400" dirty="0">
                <a:latin typeface="Arial" panose="020B0604020202020204" pitchFamily="34" charset="0"/>
                <a:cs typeface="Arial" panose="020B0604020202020204" pitchFamily="34" charset="0"/>
              </a:rPr>
              <a:t>(6 </a:t>
            </a:r>
            <a:r>
              <a:rPr lang="nl-NL" sz="2400" dirty="0" err="1">
                <a:latin typeface="Arial" panose="020B0604020202020204" pitchFamily="34" charset="0"/>
                <a:cs typeface="Arial" panose="020B0604020202020204" pitchFamily="34" charset="0"/>
              </a:rPr>
              <a:t>slu</a:t>
            </a:r>
            <a:r>
              <a:rPr lang="nl-NL" sz="2400"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op</a:t>
            </a:r>
            <a:r>
              <a:rPr lang="nl-NL" sz="2800" dirty="0">
                <a:solidFill>
                  <a:schemeClr val="tx2"/>
                </a:solidFill>
                <a:latin typeface="Arial" panose="020B0604020202020204" pitchFamily="34" charset="0"/>
                <a:cs typeface="Arial" panose="020B0604020202020204" pitchFamily="34" charset="0"/>
              </a:rPr>
              <a:t> </a:t>
            </a:r>
            <a:r>
              <a:rPr lang="nl-NL" sz="2800" dirty="0">
                <a:solidFill>
                  <a:srgbClr val="0070C0"/>
                </a:solidFill>
                <a:latin typeface="Arial" panose="020B0604020202020204" pitchFamily="34" charset="0"/>
                <a:cs typeface="Arial" panose="020B0604020202020204" pitchFamily="34" charset="0"/>
              </a:rPr>
              <a:t>6 en 7 okt. 2023</a:t>
            </a:r>
          </a:p>
          <a:p>
            <a:pPr eaLnBrk="1" fontAlgn="auto" hangingPunct="1">
              <a:spcAft>
                <a:spcPts val="0"/>
              </a:spcAft>
              <a:defRPr/>
            </a:pPr>
            <a:r>
              <a:rPr lang="nl-NL" sz="2800" dirty="0">
                <a:solidFill>
                  <a:prstClr val="black"/>
                </a:solidFill>
                <a:latin typeface="Arial" panose="020B0604020202020204" pitchFamily="34" charset="0"/>
                <a:cs typeface="Arial" panose="020B0604020202020204" pitchFamily="34" charset="0"/>
              </a:rPr>
              <a:t>De buitenlandbeurs </a:t>
            </a:r>
            <a:r>
              <a:rPr lang="nl-NL" sz="2400" dirty="0">
                <a:solidFill>
                  <a:prstClr val="black"/>
                </a:solidFill>
                <a:latin typeface="Arial" panose="020B0604020202020204" pitchFamily="34" charset="0"/>
                <a:cs typeface="Arial" panose="020B0604020202020204" pitchFamily="34" charset="0"/>
              </a:rPr>
              <a:t>(6 </a:t>
            </a:r>
            <a:r>
              <a:rPr lang="nl-NL" sz="2400" dirty="0" err="1">
                <a:solidFill>
                  <a:prstClr val="black"/>
                </a:solidFill>
                <a:latin typeface="Arial" panose="020B0604020202020204" pitchFamily="34" charset="0"/>
                <a:cs typeface="Arial" panose="020B0604020202020204" pitchFamily="34" charset="0"/>
              </a:rPr>
              <a:t>slu</a:t>
            </a:r>
            <a:r>
              <a:rPr lang="nl-NL" sz="2400" dirty="0">
                <a:solidFill>
                  <a:prstClr val="black"/>
                </a:solidFill>
                <a:latin typeface="Arial" panose="020B0604020202020204" pitchFamily="34" charset="0"/>
                <a:cs typeface="Arial" panose="020B0604020202020204" pitchFamily="34" charset="0"/>
              </a:rPr>
              <a:t>) </a:t>
            </a:r>
            <a:r>
              <a:rPr lang="nl-NL" sz="2800" dirty="0">
                <a:solidFill>
                  <a:prstClr val="black"/>
                </a:solidFill>
                <a:latin typeface="Arial" panose="020B0604020202020204" pitchFamily="34" charset="0"/>
                <a:cs typeface="Arial" panose="020B0604020202020204" pitchFamily="34" charset="0"/>
              </a:rPr>
              <a:t>op</a:t>
            </a:r>
            <a:r>
              <a:rPr lang="nl-NL" sz="2800" dirty="0">
                <a:solidFill>
                  <a:srgbClr val="1F497D"/>
                </a:solidFill>
                <a:latin typeface="Arial" panose="020B0604020202020204" pitchFamily="34" charset="0"/>
                <a:cs typeface="Arial" panose="020B0604020202020204" pitchFamily="34" charset="0"/>
              </a:rPr>
              <a:t> </a:t>
            </a:r>
            <a:r>
              <a:rPr lang="nl-NL" sz="2800" dirty="0">
                <a:solidFill>
                  <a:srgbClr val="0070C0"/>
                </a:solidFill>
                <a:latin typeface="Arial" panose="020B0604020202020204" pitchFamily="34" charset="0"/>
                <a:cs typeface="Arial" panose="020B0604020202020204" pitchFamily="34" charset="0"/>
              </a:rPr>
              <a:t>24 en 25 nov. 2023</a:t>
            </a:r>
          </a:p>
          <a:p>
            <a:pPr eaLnBrk="1" fontAlgn="auto" hangingPunct="1">
              <a:spcAft>
                <a:spcPts val="0"/>
              </a:spcAft>
              <a:defRPr/>
            </a:pPr>
            <a:r>
              <a:rPr lang="nl-NL" sz="2800" dirty="0">
                <a:solidFill>
                  <a:prstClr val="black"/>
                </a:solidFill>
                <a:latin typeface="Arial" panose="020B0604020202020204" pitchFamily="34" charset="0"/>
                <a:cs typeface="Arial" panose="020B0604020202020204" pitchFamily="34" charset="0"/>
              </a:rPr>
              <a:t>De tussenjaarbeurs </a:t>
            </a:r>
            <a:r>
              <a:rPr lang="nl-NL" sz="2400" dirty="0">
                <a:solidFill>
                  <a:prstClr val="black"/>
                </a:solidFill>
                <a:latin typeface="Arial" panose="020B0604020202020204" pitchFamily="34" charset="0"/>
                <a:cs typeface="Arial" panose="020B0604020202020204" pitchFamily="34" charset="0"/>
              </a:rPr>
              <a:t>(6 </a:t>
            </a:r>
            <a:r>
              <a:rPr lang="nl-NL" sz="2400" dirty="0" err="1">
                <a:solidFill>
                  <a:prstClr val="black"/>
                </a:solidFill>
                <a:latin typeface="Arial" panose="020B0604020202020204" pitchFamily="34" charset="0"/>
                <a:cs typeface="Arial" panose="020B0604020202020204" pitchFamily="34" charset="0"/>
              </a:rPr>
              <a:t>slu</a:t>
            </a:r>
            <a:r>
              <a:rPr lang="nl-NL" sz="2400" dirty="0">
                <a:solidFill>
                  <a:prstClr val="black"/>
                </a:solidFill>
                <a:latin typeface="Arial" panose="020B0604020202020204" pitchFamily="34" charset="0"/>
                <a:cs typeface="Arial" panose="020B0604020202020204" pitchFamily="34" charset="0"/>
              </a:rPr>
              <a:t>) </a:t>
            </a:r>
            <a:r>
              <a:rPr lang="nl-NL" sz="2800" dirty="0">
                <a:solidFill>
                  <a:prstClr val="black"/>
                </a:solidFill>
                <a:latin typeface="Arial" panose="020B0604020202020204" pitchFamily="34" charset="0"/>
                <a:cs typeface="Arial" panose="020B0604020202020204" pitchFamily="34" charset="0"/>
              </a:rPr>
              <a:t>op</a:t>
            </a:r>
            <a:r>
              <a:rPr lang="nl-NL" sz="2800" dirty="0">
                <a:solidFill>
                  <a:srgbClr val="1F497D"/>
                </a:solidFill>
                <a:latin typeface="Arial" panose="020B0604020202020204" pitchFamily="34" charset="0"/>
                <a:cs typeface="Arial" panose="020B0604020202020204" pitchFamily="34" charset="0"/>
              </a:rPr>
              <a:t> </a:t>
            </a:r>
            <a:r>
              <a:rPr lang="nl-NL" sz="2800" dirty="0">
                <a:solidFill>
                  <a:srgbClr val="0070C0"/>
                </a:solidFill>
                <a:latin typeface="Arial" panose="020B0604020202020204" pitchFamily="34" charset="0"/>
                <a:cs typeface="Arial" panose="020B0604020202020204" pitchFamily="34" charset="0"/>
              </a:rPr>
              <a:t>28 juni 2024</a:t>
            </a:r>
            <a:endParaRPr lang="nl-NL" sz="2800" dirty="0">
              <a:latin typeface="Arial" panose="020B0604020202020204" pitchFamily="34" charset="0"/>
              <a:cs typeface="Arial" panose="020B0604020202020204" pitchFamily="34" charset="0"/>
            </a:endParaRPr>
          </a:p>
          <a:p>
            <a:pPr eaLnBrk="1" fontAlgn="auto" hangingPunct="1">
              <a:spcAft>
                <a:spcPts val="0"/>
              </a:spcAft>
              <a:defRPr/>
            </a:pPr>
            <a:r>
              <a:rPr lang="nl-NL" sz="2800" dirty="0">
                <a:latin typeface="Arial" panose="020B0604020202020204" pitchFamily="34" charset="0"/>
                <a:cs typeface="Arial" panose="020B0604020202020204" pitchFamily="34" charset="0"/>
              </a:rPr>
              <a:t>Een interview met een student </a:t>
            </a:r>
            <a:r>
              <a:rPr lang="nl-NL" sz="2400" dirty="0">
                <a:latin typeface="Arial" panose="020B0604020202020204" pitchFamily="34" charset="0"/>
                <a:cs typeface="Arial" panose="020B0604020202020204" pitchFamily="34" charset="0"/>
              </a:rPr>
              <a:t>(1 </a:t>
            </a:r>
            <a:r>
              <a:rPr lang="nl-NL" sz="2400" dirty="0" err="1">
                <a:latin typeface="Arial" panose="020B0604020202020204" pitchFamily="34" charset="0"/>
                <a:cs typeface="Arial" panose="020B0604020202020204" pitchFamily="34" charset="0"/>
              </a:rPr>
              <a:t>slu</a:t>
            </a:r>
            <a:r>
              <a:rPr lang="nl-NL" sz="2400" dirty="0">
                <a:latin typeface="Arial" panose="020B0604020202020204" pitchFamily="34" charset="0"/>
                <a:cs typeface="Arial" panose="020B0604020202020204" pitchFamily="34" charset="0"/>
              </a:rPr>
              <a:t>)</a:t>
            </a:r>
          </a:p>
          <a:p>
            <a:pPr eaLnBrk="1" fontAlgn="auto" hangingPunct="1">
              <a:spcAft>
                <a:spcPts val="0"/>
              </a:spcAft>
              <a:defRPr/>
            </a:pPr>
            <a:r>
              <a:rPr lang="nl-NL" sz="2800" dirty="0">
                <a:latin typeface="Arial" panose="020B0604020202020204" pitchFamily="34" charset="0"/>
                <a:cs typeface="Arial" panose="020B0604020202020204" pitchFamily="34" charset="0"/>
              </a:rPr>
              <a:t>Een interview met een beroepsbeoefenaar </a:t>
            </a:r>
            <a:r>
              <a:rPr lang="nl-NL" sz="2400" dirty="0">
                <a:latin typeface="Arial" panose="020B0604020202020204" pitchFamily="34" charset="0"/>
                <a:cs typeface="Arial" panose="020B0604020202020204" pitchFamily="34" charset="0"/>
              </a:rPr>
              <a:t>(1 </a:t>
            </a:r>
            <a:r>
              <a:rPr lang="nl-NL" sz="2400" dirty="0" err="1">
                <a:latin typeface="Arial" panose="020B0604020202020204" pitchFamily="34" charset="0"/>
                <a:cs typeface="Arial" panose="020B0604020202020204" pitchFamily="34" charset="0"/>
              </a:rPr>
              <a:t>slu</a:t>
            </a:r>
            <a:r>
              <a:rPr lang="nl-NL" sz="2400" dirty="0">
                <a:latin typeface="Arial" panose="020B0604020202020204" pitchFamily="34" charset="0"/>
                <a:cs typeface="Arial" panose="020B0604020202020204" pitchFamily="34" charset="0"/>
              </a:rPr>
              <a:t>)</a:t>
            </a:r>
          </a:p>
          <a:p>
            <a:pPr eaLnBrk="1" fontAlgn="auto" hangingPunct="1">
              <a:spcAft>
                <a:spcPts val="0"/>
              </a:spcAft>
              <a:defRPr/>
            </a:pPr>
            <a:r>
              <a:rPr lang="nl-NL" sz="2800" dirty="0">
                <a:latin typeface="Arial" panose="020B0604020202020204" pitchFamily="34" charset="0"/>
                <a:cs typeface="Arial" panose="020B0604020202020204" pitchFamily="34" charset="0"/>
              </a:rPr>
              <a:t>Open dag </a:t>
            </a:r>
            <a:r>
              <a:rPr lang="nl-NL" sz="2400" dirty="0">
                <a:latin typeface="Arial" panose="020B0604020202020204" pitchFamily="34" charset="0"/>
                <a:cs typeface="Arial" panose="020B0604020202020204" pitchFamily="34" charset="0"/>
              </a:rPr>
              <a:t>(6 </a:t>
            </a:r>
            <a:r>
              <a:rPr lang="nl-NL" sz="2400" dirty="0" err="1">
                <a:latin typeface="Arial" panose="020B0604020202020204" pitchFamily="34" charset="0"/>
                <a:cs typeface="Arial" panose="020B0604020202020204" pitchFamily="34" charset="0"/>
              </a:rPr>
              <a:t>slu</a:t>
            </a:r>
            <a:r>
              <a:rPr lang="nl-NL" sz="2400" dirty="0">
                <a:latin typeface="Arial" panose="020B0604020202020204" pitchFamily="34" charset="0"/>
                <a:cs typeface="Arial" panose="020B0604020202020204" pitchFamily="34" charset="0"/>
              </a:rPr>
              <a:t>)  of  </a:t>
            </a:r>
            <a:r>
              <a:rPr lang="nl-NL" sz="2800" dirty="0" err="1">
                <a:latin typeface="Arial" panose="020B0604020202020204" pitchFamily="34" charset="0"/>
                <a:cs typeface="Arial" panose="020B0604020202020204" pitchFamily="34" charset="0"/>
              </a:rPr>
              <a:t>Meeloopdag</a:t>
            </a:r>
            <a:r>
              <a:rPr lang="nl-NL" sz="2800" dirty="0">
                <a:latin typeface="Arial" panose="020B0604020202020204" pitchFamily="34" charset="0"/>
                <a:cs typeface="Arial" panose="020B0604020202020204" pitchFamily="34" charset="0"/>
              </a:rPr>
              <a:t> </a:t>
            </a:r>
            <a:r>
              <a:rPr lang="nl-NL" sz="2400" dirty="0">
                <a:latin typeface="Arial" panose="020B0604020202020204" pitchFamily="34" charset="0"/>
                <a:cs typeface="Arial" panose="020B0604020202020204" pitchFamily="34" charset="0"/>
              </a:rPr>
              <a:t>(6 </a:t>
            </a:r>
            <a:r>
              <a:rPr lang="nl-NL" sz="2400" dirty="0" err="1">
                <a:latin typeface="Arial" panose="020B0604020202020204" pitchFamily="34" charset="0"/>
                <a:cs typeface="Arial" panose="020B0604020202020204" pitchFamily="34" charset="0"/>
              </a:rPr>
              <a:t>slu</a:t>
            </a:r>
            <a:r>
              <a:rPr lang="nl-NL" sz="2400" dirty="0">
                <a:latin typeface="Arial" panose="020B0604020202020204" pitchFamily="34" charset="0"/>
                <a:cs typeface="Arial" panose="020B0604020202020204" pitchFamily="34" charset="0"/>
              </a:rPr>
              <a:t>)</a:t>
            </a:r>
          </a:p>
          <a:p>
            <a:pPr marL="0" indent="0" eaLnBrk="1" fontAlgn="auto" hangingPunct="1">
              <a:spcAft>
                <a:spcPts val="0"/>
              </a:spcAft>
              <a:buNone/>
              <a:defRPr/>
            </a:pPr>
            <a:endParaRPr lang="nl-NL" sz="2800" dirty="0">
              <a:latin typeface="Arial" panose="020B0604020202020204" pitchFamily="34" charset="0"/>
              <a:cs typeface="Arial" panose="020B0604020202020204" pitchFamily="34" charset="0"/>
            </a:endParaRPr>
          </a:p>
          <a:p>
            <a:pPr marL="0" indent="0" eaLnBrk="1" fontAlgn="auto" hangingPunct="1">
              <a:spcAft>
                <a:spcPts val="0"/>
              </a:spcAft>
              <a:buNone/>
              <a:defRPr/>
            </a:pPr>
            <a:r>
              <a:rPr lang="nl-NL" sz="2800" dirty="0">
                <a:solidFill>
                  <a:srgbClr val="0070C0"/>
                </a:solidFill>
                <a:latin typeface="Arial" panose="020B0604020202020204" pitchFamily="34" charset="0"/>
                <a:cs typeface="Arial" panose="020B0604020202020204" pitchFamily="34" charset="0"/>
              </a:rPr>
              <a:t>Opdrachten en verslagen van alle activiteiten kunnen worden vastgelegd in ‘Mijn Profiel’ in Droomloopbaan.</a:t>
            </a:r>
          </a:p>
        </p:txBody>
      </p:sp>
      <p:sp>
        <p:nvSpPr>
          <p:cNvPr id="8" name="Rectangle 2">
            <a:extLst>
              <a:ext uri="{FF2B5EF4-FFF2-40B4-BE49-F238E27FC236}">
                <a16:creationId xmlns:a16="http://schemas.microsoft.com/office/drawing/2014/main" id="{24634043-C467-4F0C-BF79-0342B147A436}"/>
              </a:ext>
            </a:extLst>
          </p:cNvPr>
          <p:cNvSpPr>
            <a:spLocks noGrp="1" noChangeArrowheads="1"/>
          </p:cNvSpPr>
          <p:nvPr>
            <p:ph type="title"/>
          </p:nvPr>
        </p:nvSpPr>
        <p:spPr>
          <a:xfrm>
            <a:off x="609600" y="160336"/>
            <a:ext cx="10972800" cy="1143000"/>
          </a:xfrm>
        </p:spPr>
        <p:txBody>
          <a:bodyPr/>
          <a:lstStyle/>
          <a:p>
            <a:pPr algn="l" eaLnBrk="1" hangingPunct="1"/>
            <a:r>
              <a:rPr lang="en-US" altLang="nl-NL" b="1" dirty="0">
                <a:solidFill>
                  <a:srgbClr val="F58123"/>
                </a:solidFill>
                <a:latin typeface="Arial" panose="020B0604020202020204" pitchFamily="34" charset="0"/>
                <a:cs typeface="Arial" panose="020B0604020202020204" pitchFamily="34" charset="0"/>
              </a:rPr>
              <a:t>LOB: </a:t>
            </a:r>
            <a:r>
              <a:rPr lang="en-US" altLang="nl-NL" sz="4000" b="1" dirty="0" err="1">
                <a:solidFill>
                  <a:srgbClr val="F58123"/>
                </a:solidFill>
                <a:latin typeface="Arial" panose="020B0604020202020204" pitchFamily="34" charset="0"/>
                <a:cs typeface="Arial" panose="020B0604020202020204" pitchFamily="34" charset="0"/>
              </a:rPr>
              <a:t>keuze-activiteiten</a:t>
            </a:r>
            <a:r>
              <a:rPr lang="en-US" altLang="nl-NL" sz="4000" b="1" dirty="0">
                <a:solidFill>
                  <a:srgbClr val="F58123"/>
                </a:solidFill>
                <a:latin typeface="Arial" panose="020B0604020202020204" pitchFamily="34" charset="0"/>
                <a:cs typeface="Arial" panose="020B0604020202020204" pitchFamily="34" charset="0"/>
              </a:rPr>
              <a:t> (2)</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EBEF3CE-E790-8A17-5405-7B2A314D2815}"/>
              </a:ext>
            </a:extLst>
          </p:cNvPr>
          <p:cNvSpPr>
            <a:spLocks noGrp="1"/>
          </p:cNvSpPr>
          <p:nvPr>
            <p:ph idx="1"/>
          </p:nvPr>
        </p:nvSpPr>
        <p:spPr/>
        <p:txBody>
          <a:bodyPr numCol="2"/>
          <a:lstStyle/>
          <a:p>
            <a:r>
              <a:rPr lang="nl-NL" dirty="0">
                <a:latin typeface="Arial" panose="020B0604020202020204" pitchFamily="34" charset="0"/>
                <a:cs typeface="Arial" panose="020B0604020202020204" pitchFamily="34" charset="0"/>
              </a:rPr>
              <a:t>Studie Informatie</a:t>
            </a:r>
          </a:p>
          <a:p>
            <a:r>
              <a:rPr lang="nl-NL" dirty="0">
                <a:latin typeface="Arial" panose="020B0604020202020204" pitchFamily="34" charset="0"/>
                <a:cs typeface="Arial" panose="020B0604020202020204" pitchFamily="34" charset="0"/>
              </a:rPr>
              <a:t>Opleidingen</a:t>
            </a:r>
          </a:p>
          <a:p>
            <a:r>
              <a:rPr lang="nl-NL" dirty="0">
                <a:latin typeface="Arial" panose="020B0604020202020204" pitchFamily="34" charset="0"/>
                <a:cs typeface="Arial" panose="020B0604020202020204" pitchFamily="34" charset="0"/>
              </a:rPr>
              <a:t>Werkervaring</a:t>
            </a:r>
          </a:p>
          <a:p>
            <a:r>
              <a:rPr lang="nl-NL" dirty="0">
                <a:latin typeface="Arial" panose="020B0604020202020204" pitchFamily="34" charset="0"/>
                <a:cs typeface="Arial" panose="020B0604020202020204" pitchFamily="34" charset="0"/>
              </a:rPr>
              <a:t>(vakken)Portfolio</a:t>
            </a:r>
          </a:p>
          <a:p>
            <a:r>
              <a:rPr lang="nl-NL" dirty="0">
                <a:latin typeface="Arial" panose="020B0604020202020204" pitchFamily="34" charset="0"/>
                <a:cs typeface="Arial" panose="020B0604020202020204" pitchFamily="34" charset="0"/>
              </a:rPr>
              <a:t>Collages</a:t>
            </a:r>
          </a:p>
          <a:p>
            <a:r>
              <a:rPr lang="nl-NL" dirty="0">
                <a:latin typeface="Arial" panose="020B0604020202020204" pitchFamily="34" charset="0"/>
                <a:cs typeface="Arial" panose="020B0604020202020204" pitchFamily="34" charset="0"/>
              </a:rPr>
              <a:t>Diploma’s en Certificaten</a:t>
            </a:r>
          </a:p>
          <a:p>
            <a:r>
              <a:rPr lang="nl-NL" dirty="0">
                <a:latin typeface="Arial" panose="020B0604020202020204" pitchFamily="34" charset="0"/>
                <a:cs typeface="Arial" panose="020B0604020202020204" pitchFamily="34" charset="0"/>
              </a:rPr>
              <a:t>Kwaliteiten</a:t>
            </a:r>
          </a:p>
          <a:p>
            <a:r>
              <a:rPr lang="nl-NL" dirty="0">
                <a:latin typeface="Arial" panose="020B0604020202020204" pitchFamily="34" charset="0"/>
                <a:cs typeface="Arial" panose="020B0604020202020204" pitchFamily="34" charset="0"/>
              </a:rPr>
              <a:t>Motieven</a:t>
            </a:r>
          </a:p>
          <a:p>
            <a:r>
              <a:rPr lang="nl-NL" dirty="0">
                <a:latin typeface="Arial" panose="020B0604020202020204" pitchFamily="34" charset="0"/>
                <a:cs typeface="Arial" panose="020B0604020202020204" pitchFamily="34" charset="0"/>
              </a:rPr>
              <a:t>Stages</a:t>
            </a:r>
          </a:p>
          <a:p>
            <a:r>
              <a:rPr lang="nl-NL" dirty="0">
                <a:latin typeface="Arial" panose="020B0604020202020204" pitchFamily="34" charset="0"/>
                <a:cs typeface="Arial" panose="020B0604020202020204" pitchFamily="34" charset="0"/>
              </a:rPr>
              <a:t>Open Dagen</a:t>
            </a:r>
          </a:p>
          <a:p>
            <a:r>
              <a:rPr lang="nl-NL" dirty="0">
                <a:latin typeface="Arial" panose="020B0604020202020204" pitchFamily="34" charset="0"/>
                <a:cs typeface="Arial" panose="020B0604020202020204" pitchFamily="34" charset="0"/>
              </a:rPr>
              <a:t>Voorlichtingen</a:t>
            </a:r>
          </a:p>
          <a:p>
            <a:r>
              <a:rPr lang="nl-NL" dirty="0">
                <a:latin typeface="Arial" panose="020B0604020202020204" pitchFamily="34" charset="0"/>
                <a:cs typeface="Arial" panose="020B0604020202020204" pitchFamily="34" charset="0"/>
              </a:rPr>
              <a:t>Vervolgstudie</a:t>
            </a:r>
          </a:p>
        </p:txBody>
      </p:sp>
      <p:sp>
        <p:nvSpPr>
          <p:cNvPr id="8" name="Rectangle 2">
            <a:extLst>
              <a:ext uri="{FF2B5EF4-FFF2-40B4-BE49-F238E27FC236}">
                <a16:creationId xmlns:a16="http://schemas.microsoft.com/office/drawing/2014/main" id="{AE4FF8F5-48CD-4612-AD00-1668FF2FC22E}"/>
              </a:ext>
            </a:extLst>
          </p:cNvPr>
          <p:cNvSpPr>
            <a:spLocks noGrp="1" noChangeArrowheads="1"/>
          </p:cNvSpPr>
          <p:nvPr>
            <p:ph type="title"/>
          </p:nvPr>
        </p:nvSpPr>
        <p:spPr>
          <a:xfrm>
            <a:off x="609600" y="160336"/>
            <a:ext cx="10972800" cy="1143000"/>
          </a:xfrm>
        </p:spPr>
        <p:txBody>
          <a:bodyPr/>
          <a:lstStyle/>
          <a:p>
            <a:pPr algn="l" eaLnBrk="1" hangingPunct="1"/>
            <a:r>
              <a:rPr lang="en-US" altLang="nl-NL" b="1" dirty="0" err="1">
                <a:solidFill>
                  <a:srgbClr val="F58123"/>
                </a:solidFill>
                <a:latin typeface="Arial" panose="020B0604020202020204" pitchFamily="34" charset="0"/>
                <a:cs typeface="Arial" panose="020B0604020202020204" pitchFamily="34" charset="0"/>
              </a:rPr>
              <a:t>Mijn</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profiel</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bevat</a:t>
            </a:r>
            <a:r>
              <a:rPr lang="en-US" altLang="nl-NL" b="1" dirty="0">
                <a:solidFill>
                  <a:srgbClr val="F58123"/>
                </a:solidFill>
                <a:latin typeface="Arial" panose="020B0604020202020204" pitchFamily="34" charset="0"/>
                <a:cs typeface="Arial" panose="020B0604020202020204" pitchFamily="34" charset="0"/>
              </a:rPr>
              <a:t>:</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D51C799-FAD7-49F3-8BA6-0BB0B65F4C77}"/>
              </a:ext>
            </a:extLst>
          </p:cNvPr>
          <p:cNvSpPr txBox="1">
            <a:spLocks noChangeArrowheads="1"/>
          </p:cNvSpPr>
          <p:nvPr/>
        </p:nvSpPr>
        <p:spPr>
          <a:xfrm>
            <a:off x="609600" y="160336"/>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nl-NL" b="1">
                <a:solidFill>
                  <a:srgbClr val="F58123"/>
                </a:solidFill>
                <a:latin typeface="Arial" panose="020B0604020202020204" pitchFamily="34" charset="0"/>
                <a:cs typeface="Arial" panose="020B0604020202020204" pitchFamily="34" charset="0"/>
              </a:rPr>
              <a:t>Mijn Profiel</a:t>
            </a:r>
            <a:endParaRPr lang="nl-NL" altLang="nl-NL" b="1" dirty="0">
              <a:solidFill>
                <a:srgbClr val="F58123"/>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9FB78B6D-8C1C-4E7A-A0DE-B778602CEB82}"/>
              </a:ext>
            </a:extLst>
          </p:cNvPr>
          <p:cNvPicPr>
            <a:picLocks noChangeAspect="1"/>
          </p:cNvPicPr>
          <p:nvPr/>
        </p:nvPicPr>
        <p:blipFill rotWithShape="1">
          <a:blip r:embed="rId2"/>
          <a:srcRect l="14563" t="9968" r="3538" b="5201"/>
          <a:stretch/>
        </p:blipFill>
        <p:spPr>
          <a:xfrm>
            <a:off x="1317627" y="1001090"/>
            <a:ext cx="10052484" cy="5856912"/>
          </a:xfrm>
          <a:prstGeom prst="rect">
            <a:avLst/>
          </a:prstGeom>
        </p:spPr>
      </p:pic>
    </p:spTree>
    <p:extLst>
      <p:ext uri="{BB962C8B-B14F-4D97-AF65-F5344CB8AC3E}">
        <p14:creationId xmlns:p14="http://schemas.microsoft.com/office/powerpoint/2010/main" val="276834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6">
            <a:extLst>
              <a:ext uri="{FF2B5EF4-FFF2-40B4-BE49-F238E27FC236}">
                <a16:creationId xmlns:a16="http://schemas.microsoft.com/office/drawing/2014/main" id="{2DDE028D-00E1-4113-A6A8-670FE44A72DA}"/>
              </a:ext>
            </a:extLst>
          </p:cNvPr>
          <p:cNvPicPr>
            <a:picLocks noGrp="1" noChangeAspect="1"/>
          </p:cNvPicPr>
          <p:nvPr>
            <p:ph idx="1"/>
          </p:nvPr>
        </p:nvPicPr>
        <p:blipFill rotWithShape="1">
          <a:blip r:embed="rId2"/>
          <a:srcRect l="13308" t="22906" r="16887" b="8682"/>
          <a:stretch/>
        </p:blipFill>
        <p:spPr>
          <a:xfrm>
            <a:off x="68835" y="213064"/>
            <a:ext cx="11924775" cy="6573914"/>
          </a:xfrm>
        </p:spPr>
      </p:pic>
      <p:sp>
        <p:nvSpPr>
          <p:cNvPr id="7" name="Tekstvak 6">
            <a:extLst>
              <a:ext uri="{FF2B5EF4-FFF2-40B4-BE49-F238E27FC236}">
                <a16:creationId xmlns:a16="http://schemas.microsoft.com/office/drawing/2014/main" id="{F98EAD9C-C1AE-42EC-9722-09D47557DD8C}"/>
              </a:ext>
            </a:extLst>
          </p:cNvPr>
          <p:cNvSpPr txBox="1"/>
          <p:nvPr/>
        </p:nvSpPr>
        <p:spPr>
          <a:xfrm rot="10800000">
            <a:off x="463006" y="332657"/>
            <a:ext cx="1656184" cy="1015663"/>
          </a:xfrm>
          <a:prstGeom prst="rect">
            <a:avLst/>
          </a:prstGeom>
          <a:noFill/>
        </p:spPr>
        <p:txBody>
          <a:bodyPr wrap="square" rtlCol="0">
            <a:spAutoFit/>
          </a:bodyPr>
          <a:lstStyle/>
          <a:p>
            <a:pPr eaLnBrk="0" fontAlgn="base" hangingPunct="0">
              <a:spcBef>
                <a:spcPct val="0"/>
              </a:spcBef>
              <a:spcAft>
                <a:spcPct val="0"/>
              </a:spcAft>
            </a:pPr>
            <a:r>
              <a:rPr lang="nl-NL" sz="6000" b="1" dirty="0">
                <a:solidFill>
                  <a:srgbClr val="1F497D">
                    <a:lumMod val="60000"/>
                    <a:lumOff val="40000"/>
                  </a:srgbClr>
                </a:solidFill>
                <a:latin typeface="Times New Roman" panose="02020603050405020304" pitchFamily="18" charset="0"/>
                <a:sym typeface="Symbol" panose="05050102010706020507" pitchFamily="18" charset="2"/>
              </a:rPr>
              <a:t></a:t>
            </a:r>
            <a:endParaRPr lang="nl-NL" sz="6000" b="1" dirty="0">
              <a:solidFill>
                <a:srgbClr val="1F497D">
                  <a:lumMod val="60000"/>
                  <a:lumOff val="40000"/>
                </a:srgbClr>
              </a:solidFill>
              <a:latin typeface="Times New Roman" panose="02020603050405020304" pitchFamily="18" charset="0"/>
            </a:endParaRPr>
          </a:p>
        </p:txBody>
      </p:sp>
    </p:spTree>
    <p:extLst>
      <p:ext uri="{BB962C8B-B14F-4D97-AF65-F5344CB8AC3E}">
        <p14:creationId xmlns:p14="http://schemas.microsoft.com/office/powerpoint/2010/main" val="88525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54944D7-3CA4-4876-91BC-C9D1A533CE9D}"/>
              </a:ext>
            </a:extLst>
          </p:cNvPr>
          <p:cNvPicPr>
            <a:picLocks noChangeAspect="1"/>
          </p:cNvPicPr>
          <p:nvPr/>
        </p:nvPicPr>
        <p:blipFill rotWithShape="1">
          <a:blip r:embed="rId2"/>
          <a:srcRect t="3800" r="5113" b="5201"/>
          <a:stretch/>
        </p:blipFill>
        <p:spPr>
          <a:xfrm>
            <a:off x="-6308" y="203834"/>
            <a:ext cx="12198308" cy="6580385"/>
          </a:xfrm>
          <a:prstGeom prst="rect">
            <a:avLst/>
          </a:prstGeom>
        </p:spPr>
      </p:pic>
    </p:spTree>
    <p:extLst>
      <p:ext uri="{BB962C8B-B14F-4D97-AF65-F5344CB8AC3E}">
        <p14:creationId xmlns:p14="http://schemas.microsoft.com/office/powerpoint/2010/main" val="2862333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A89B09-8F1A-4997-8B00-C240AE10F5BF}"/>
              </a:ext>
            </a:extLst>
          </p:cNvPr>
          <p:cNvSpPr>
            <a:spLocks noGrp="1" noChangeArrowheads="1"/>
          </p:cNvSpPr>
          <p:nvPr>
            <p:ph type="title"/>
          </p:nvPr>
        </p:nvSpPr>
        <p:spPr>
          <a:xfrm>
            <a:off x="609600" y="160336"/>
            <a:ext cx="10972800" cy="1143000"/>
          </a:xfrm>
        </p:spPr>
        <p:txBody>
          <a:bodyPr/>
          <a:lstStyle/>
          <a:p>
            <a:pPr algn="l" eaLnBrk="1" hangingPunct="1"/>
            <a:r>
              <a:rPr lang="en-US" altLang="nl-NL" b="1" dirty="0" err="1">
                <a:solidFill>
                  <a:srgbClr val="F58123"/>
                </a:solidFill>
                <a:latin typeface="Arial" panose="020B0604020202020204" pitchFamily="34" charset="0"/>
                <a:cs typeface="Arial" panose="020B0604020202020204" pitchFamily="34" charset="0"/>
              </a:rPr>
              <a:t>Studielastenuren</a:t>
            </a:r>
            <a:r>
              <a:rPr lang="en-US" altLang="nl-NL" b="1" dirty="0">
                <a:solidFill>
                  <a:srgbClr val="F58123"/>
                </a:solidFill>
                <a:latin typeface="Arial" panose="020B0604020202020204" pitchFamily="34" charset="0"/>
                <a:cs typeface="Arial" panose="020B0604020202020204" pitchFamily="34" charset="0"/>
              </a:rPr>
              <a:t> op </a:t>
            </a:r>
            <a:r>
              <a:rPr lang="en-US" altLang="nl-NL" b="1" dirty="0" err="1">
                <a:solidFill>
                  <a:srgbClr val="F58123"/>
                </a:solidFill>
                <a:latin typeface="Arial" panose="020B0604020202020204" pitchFamily="34" charset="0"/>
                <a:cs typeface="Arial" panose="020B0604020202020204" pitchFamily="34" charset="0"/>
              </a:rPr>
              <a:t>een</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rij</a:t>
            </a:r>
            <a:endParaRPr lang="nl-NL" altLang="nl-NL" b="1" dirty="0">
              <a:solidFill>
                <a:srgbClr val="F58123"/>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18A5ED55-9A00-4FFD-868B-A08EE13C91DE}"/>
              </a:ext>
            </a:extLst>
          </p:cNvPr>
          <p:cNvPicPr>
            <a:picLocks noChangeAspect="1"/>
          </p:cNvPicPr>
          <p:nvPr/>
        </p:nvPicPr>
        <p:blipFill rotWithShape="1">
          <a:blip r:embed="rId3"/>
          <a:srcRect l="18500" t="33201" r="23225" b="13600"/>
          <a:stretch/>
        </p:blipFill>
        <p:spPr>
          <a:xfrm>
            <a:off x="529701" y="964795"/>
            <a:ext cx="11393010" cy="5850466"/>
          </a:xfrm>
          <a:prstGeom prst="rect">
            <a:avLst/>
          </a:prstGeom>
        </p:spPr>
      </p:pic>
    </p:spTree>
    <p:extLst>
      <p:ext uri="{BB962C8B-B14F-4D97-AF65-F5344CB8AC3E}">
        <p14:creationId xmlns:p14="http://schemas.microsoft.com/office/powerpoint/2010/main" val="2147576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C2BAABD-F58C-48A3-92D3-0F3B45C9A5D4}"/>
              </a:ext>
            </a:extLst>
          </p:cNvPr>
          <p:cNvPicPr>
            <a:picLocks noChangeAspect="1"/>
          </p:cNvPicPr>
          <p:nvPr/>
        </p:nvPicPr>
        <p:blipFill rotWithShape="1">
          <a:blip r:embed="rId3"/>
          <a:srcRect l="18501" t="9399" r="3538" b="5201"/>
          <a:stretch/>
        </p:blipFill>
        <p:spPr>
          <a:xfrm>
            <a:off x="848663" y="82940"/>
            <a:ext cx="10860983" cy="6692120"/>
          </a:xfrm>
          <a:prstGeom prst="rect">
            <a:avLst/>
          </a:prstGeom>
        </p:spPr>
      </p:pic>
    </p:spTree>
    <p:extLst>
      <p:ext uri="{BB962C8B-B14F-4D97-AF65-F5344CB8AC3E}">
        <p14:creationId xmlns:p14="http://schemas.microsoft.com/office/powerpoint/2010/main" val="2836972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E6E5CCB-9FB8-ED07-7136-0EED04C8A34D}"/>
              </a:ext>
            </a:extLst>
          </p:cNvPr>
          <p:cNvSpPr>
            <a:spLocks noGrp="1"/>
          </p:cNvSpPr>
          <p:nvPr>
            <p:ph type="ftr" sz="quarter" idx="11"/>
          </p:nvPr>
        </p:nvSpPr>
        <p:spPr/>
        <p:txBody>
          <a:bodyPr/>
          <a:lstStyle/>
          <a:p>
            <a:pPr fontAlgn="base">
              <a:spcBef>
                <a:spcPct val="0"/>
              </a:spcBef>
              <a:spcAft>
                <a:spcPct val="0"/>
              </a:spcAft>
              <a:defRPr/>
            </a:pPr>
            <a:r>
              <a:rPr lang="nl-NL">
                <a:solidFill>
                  <a:prstClr val="black">
                    <a:tint val="75000"/>
                  </a:prstClr>
                </a:solidFill>
                <a:latin typeface="Times New Roman" panose="02020603050405020304" pitchFamily="18" charset="0"/>
              </a:rPr>
              <a:t>LOB in de Tweede Fase,                         20 en 21 september 2010</a:t>
            </a:r>
          </a:p>
        </p:txBody>
      </p:sp>
      <p:pic>
        <p:nvPicPr>
          <p:cNvPr id="5" name="Afbeelding 4">
            <a:extLst>
              <a:ext uri="{FF2B5EF4-FFF2-40B4-BE49-F238E27FC236}">
                <a16:creationId xmlns:a16="http://schemas.microsoft.com/office/drawing/2014/main" id="{7180ADEA-7FCF-C9E5-D4E3-D1CB6ECB5BB0}"/>
              </a:ext>
            </a:extLst>
          </p:cNvPr>
          <p:cNvPicPr>
            <a:picLocks noChangeAspect="1"/>
          </p:cNvPicPr>
          <p:nvPr/>
        </p:nvPicPr>
        <p:blipFill rotWithShape="1">
          <a:blip r:embed="rId3"/>
          <a:srcRect l="8410" t="19201" r="11970" b="10751"/>
          <a:stretch/>
        </p:blipFill>
        <p:spPr>
          <a:xfrm>
            <a:off x="1487489" y="0"/>
            <a:ext cx="7219917" cy="3573016"/>
          </a:xfrm>
          <a:prstGeom prst="rect">
            <a:avLst/>
          </a:prstGeom>
        </p:spPr>
      </p:pic>
      <p:pic>
        <p:nvPicPr>
          <p:cNvPr id="7" name="Afbeelding 6">
            <a:extLst>
              <a:ext uri="{FF2B5EF4-FFF2-40B4-BE49-F238E27FC236}">
                <a16:creationId xmlns:a16="http://schemas.microsoft.com/office/drawing/2014/main" id="{DFD35D8C-F143-1052-9CE8-916A5091DF62}"/>
              </a:ext>
            </a:extLst>
          </p:cNvPr>
          <p:cNvPicPr>
            <a:picLocks noChangeAspect="1"/>
          </p:cNvPicPr>
          <p:nvPr/>
        </p:nvPicPr>
        <p:blipFill rotWithShape="1">
          <a:blip r:embed="rId4"/>
          <a:srcRect l="9051" t="22000" r="12201" b="10801"/>
          <a:stretch/>
        </p:blipFill>
        <p:spPr>
          <a:xfrm>
            <a:off x="3467200" y="3429000"/>
            <a:ext cx="7200800" cy="3456384"/>
          </a:xfrm>
          <a:prstGeom prst="rect">
            <a:avLst/>
          </a:prstGeom>
        </p:spPr>
      </p:pic>
    </p:spTree>
    <p:extLst>
      <p:ext uri="{BB962C8B-B14F-4D97-AF65-F5344CB8AC3E}">
        <p14:creationId xmlns:p14="http://schemas.microsoft.com/office/powerpoint/2010/main" val="345087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p:txBody>
          <a:bodyPr/>
          <a:lstStyle/>
          <a:p>
            <a:pPr eaLnBrk="1" hangingPunct="1">
              <a:lnSpc>
                <a:spcPct val="90000"/>
              </a:lnSpc>
            </a:pPr>
            <a:r>
              <a:rPr lang="nl-NL" altLang="nl-NL" dirty="0">
                <a:latin typeface="Arial" panose="020B0604020202020204" pitchFamily="34" charset="0"/>
                <a:cs typeface="Arial" panose="020B0604020202020204" pitchFamily="34" charset="0"/>
              </a:rPr>
              <a:t>www.studiekeuze123.nl</a:t>
            </a:r>
          </a:p>
          <a:p>
            <a:pPr eaLnBrk="1" hangingPunct="1">
              <a:lnSpc>
                <a:spcPct val="90000"/>
              </a:lnSpc>
            </a:pPr>
            <a:r>
              <a:rPr lang="nl-NL" altLang="nl-NL" dirty="0">
                <a:latin typeface="Arial" panose="020B0604020202020204" pitchFamily="34" charset="0"/>
                <a:cs typeface="Arial" panose="020B0604020202020204" pitchFamily="34" charset="0"/>
              </a:rPr>
              <a:t>www.studiekeuzekind.nl</a:t>
            </a:r>
          </a:p>
          <a:p>
            <a:pPr eaLnBrk="1" hangingPunct="1">
              <a:lnSpc>
                <a:spcPct val="90000"/>
              </a:lnSpc>
            </a:pPr>
            <a:r>
              <a:rPr lang="nl-NL" altLang="nl-NL" dirty="0">
                <a:latin typeface="Arial" panose="020B0604020202020204" pitchFamily="34" charset="0"/>
                <a:cs typeface="Arial" panose="020B0604020202020204" pitchFamily="34" charset="0"/>
              </a:rPr>
              <a:t>www.duo.nl.</a:t>
            </a:r>
          </a:p>
          <a:p>
            <a:pPr eaLnBrk="1" hangingPunct="1">
              <a:lnSpc>
                <a:spcPct val="90000"/>
              </a:lnSpc>
            </a:pPr>
            <a:r>
              <a:rPr lang="nl-NL" altLang="nl-NL" dirty="0">
                <a:latin typeface="Arial" panose="020B0604020202020204" pitchFamily="34" charset="0"/>
                <a:cs typeface="Arial" panose="020B0604020202020204" pitchFamily="34" charset="0"/>
              </a:rPr>
              <a:t>www.studeermeteenplan.nl</a:t>
            </a:r>
          </a:p>
          <a:p>
            <a:pPr eaLnBrk="1" hangingPunct="1">
              <a:lnSpc>
                <a:spcPct val="90000"/>
              </a:lnSpc>
            </a:pPr>
            <a:r>
              <a:rPr lang="nl-NL" altLang="nl-NL" dirty="0">
                <a:latin typeface="Arial" panose="020B0604020202020204" pitchFamily="34" charset="0"/>
                <a:cs typeface="Arial" panose="020B0604020202020204" pitchFamily="34" charset="0"/>
              </a:rPr>
              <a:t>www.carriëretijger.nl</a:t>
            </a:r>
          </a:p>
        </p:txBody>
      </p:sp>
      <p:sp>
        <p:nvSpPr>
          <p:cNvPr id="6" name="Rectangle 2">
            <a:extLst>
              <a:ext uri="{FF2B5EF4-FFF2-40B4-BE49-F238E27FC236}">
                <a16:creationId xmlns:a16="http://schemas.microsoft.com/office/drawing/2014/main" id="{17DA4307-100D-4E3E-9DBF-3CB689ACE401}"/>
              </a:ext>
            </a:extLst>
          </p:cNvPr>
          <p:cNvSpPr txBox="1">
            <a:spLocks noChangeArrowheads="1"/>
          </p:cNvSpPr>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err="1">
                <a:solidFill>
                  <a:srgbClr val="F58123"/>
                </a:solidFill>
                <a:latin typeface="Arial" panose="020B0604020202020204" pitchFamily="34" charset="0"/>
                <a:cs typeface="Arial" panose="020B0604020202020204" pitchFamily="34" charset="0"/>
              </a:rPr>
              <a:t>Andere</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handige</a:t>
            </a:r>
            <a:r>
              <a:rPr lang="en-US" altLang="nl-NL" b="1" dirty="0">
                <a:solidFill>
                  <a:srgbClr val="F58123"/>
                </a:solidFill>
                <a:latin typeface="Arial" panose="020B0604020202020204" pitchFamily="34" charset="0"/>
                <a:cs typeface="Arial" panose="020B0604020202020204" pitchFamily="34" charset="0"/>
              </a:rPr>
              <a:t> websites</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609600" y="2325380"/>
            <a:ext cx="10972800" cy="4525963"/>
          </a:xfrm>
        </p:spPr>
        <p:txBody>
          <a:bodyPr/>
          <a:lstStyle/>
          <a:p>
            <a:pPr lvl="1" eaLnBrk="1" hangingPunct="1"/>
            <a:r>
              <a:rPr lang="nl-NL" altLang="nl-NL" sz="3600" dirty="0">
                <a:latin typeface="Arial" panose="020B0604020202020204" pitchFamily="34" charset="0"/>
                <a:cs typeface="Arial" panose="020B0604020202020204" pitchFamily="34" charset="0"/>
              </a:rPr>
              <a:t>de </a:t>
            </a:r>
            <a:r>
              <a:rPr lang="nl-NL" altLang="nl-NL" sz="3600" dirty="0">
                <a:solidFill>
                  <a:srgbClr val="0070C0"/>
                </a:solidFill>
                <a:latin typeface="Arial" panose="020B0604020202020204" pitchFamily="34" charset="0"/>
                <a:cs typeface="Arial" panose="020B0604020202020204" pitchFamily="34" charset="0"/>
              </a:rPr>
              <a:t>mentor</a:t>
            </a:r>
            <a:r>
              <a:rPr lang="nl-NL" altLang="nl-NL" sz="3600" dirty="0">
                <a:solidFill>
                  <a:schemeClr val="tx2"/>
                </a:solidFill>
                <a:latin typeface="Arial" panose="020B0604020202020204" pitchFamily="34" charset="0"/>
                <a:cs typeface="Arial" panose="020B0604020202020204" pitchFamily="34" charset="0"/>
              </a:rPr>
              <a:t> </a:t>
            </a:r>
            <a:r>
              <a:rPr lang="nl-NL" altLang="nl-NL" sz="3600" dirty="0">
                <a:latin typeface="Arial" panose="020B0604020202020204" pitchFamily="34" charset="0"/>
                <a:cs typeface="Arial" panose="020B0604020202020204" pitchFamily="34" charset="0"/>
              </a:rPr>
              <a:t>kan uitsluitend de vorderingen van de eigen leerlingen volgen</a:t>
            </a:r>
          </a:p>
          <a:p>
            <a:pPr eaLnBrk="1" hangingPunct="1"/>
            <a:endParaRPr lang="nl-NL" altLang="nl-NL" sz="2800" dirty="0">
              <a:latin typeface="Arial" panose="020B0604020202020204" pitchFamily="34" charset="0"/>
              <a:cs typeface="Arial" panose="020B0604020202020204" pitchFamily="34" charset="0"/>
            </a:endParaRPr>
          </a:p>
          <a:p>
            <a:pPr lvl="1" eaLnBrk="1" hangingPunct="1"/>
            <a:r>
              <a:rPr lang="nl-NL" altLang="nl-NL" sz="3600" dirty="0">
                <a:latin typeface="Arial" panose="020B0604020202020204" pitchFamily="34" charset="0"/>
                <a:cs typeface="Arial" panose="020B0604020202020204" pitchFamily="34" charset="0"/>
              </a:rPr>
              <a:t>bevoegd om mee te kijken:</a:t>
            </a:r>
          </a:p>
          <a:p>
            <a:pPr lvl="1" eaLnBrk="1" hangingPunct="1">
              <a:buFontTx/>
              <a:buNone/>
            </a:pPr>
            <a:r>
              <a:rPr lang="nl-NL" altLang="nl-NL" sz="3600" dirty="0">
                <a:latin typeface="Arial" panose="020B0604020202020204" pitchFamily="34" charset="0"/>
                <a:cs typeface="Arial" panose="020B0604020202020204" pitchFamily="34" charset="0"/>
              </a:rPr>
              <a:t>	</a:t>
            </a:r>
            <a:r>
              <a:rPr lang="nl-NL" altLang="nl-NL" sz="3600" dirty="0">
                <a:solidFill>
                  <a:srgbClr val="0070C0"/>
                </a:solidFill>
                <a:latin typeface="Arial" panose="020B0604020202020204" pitchFamily="34" charset="0"/>
                <a:cs typeface="Arial" panose="020B0604020202020204" pitchFamily="34" charset="0"/>
              </a:rPr>
              <a:t>beheerder, decaan</a:t>
            </a:r>
          </a:p>
        </p:txBody>
      </p:sp>
      <p:sp>
        <p:nvSpPr>
          <p:cNvPr id="8" name="Rectangle 2">
            <a:extLst>
              <a:ext uri="{FF2B5EF4-FFF2-40B4-BE49-F238E27FC236}">
                <a16:creationId xmlns:a16="http://schemas.microsoft.com/office/drawing/2014/main" id="{1D80347F-9767-4BC4-8CB6-67182938CD6F}"/>
              </a:ext>
            </a:extLst>
          </p:cNvPr>
          <p:cNvSpPr txBox="1">
            <a:spLocks noChangeArrowheads="1"/>
          </p:cNvSpPr>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err="1">
                <a:solidFill>
                  <a:srgbClr val="F58123"/>
                </a:solidFill>
                <a:latin typeface="Arial" panose="020B0604020202020204" pitchFamily="34" charset="0"/>
                <a:cs typeface="Arial" panose="020B0604020202020204" pitchFamily="34" charset="0"/>
              </a:rPr>
              <a:t>Volgsysteem</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Opleiding kiezen? 15 tips tegen studiekeuzestress | Studiekeuze | AD.nl">
            <a:extLst>
              <a:ext uri="{FF2B5EF4-FFF2-40B4-BE49-F238E27FC236}">
                <a16:creationId xmlns:a16="http://schemas.microsoft.com/office/drawing/2014/main" id="{CB784A00-46F4-4CC6-BD46-D21D91D4DD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87"/>
          <a:stretch/>
        </p:blipFill>
        <p:spPr bwMode="auto">
          <a:xfrm>
            <a:off x="452761" y="435006"/>
            <a:ext cx="5405658" cy="46927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Afbeeldingsresultaat voor knot">
            <a:extLst>
              <a:ext uri="{FF2B5EF4-FFF2-40B4-BE49-F238E27FC236}">
                <a16:creationId xmlns:a16="http://schemas.microsoft.com/office/drawing/2014/main" id="{AEEF41E1-5A99-464E-9206-6A0798CA0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286116" y="1583265"/>
            <a:ext cx="4536922" cy="255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3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p:txBody>
          <a:bodyPr/>
          <a:lstStyle/>
          <a:p>
            <a:pPr eaLnBrk="1" hangingPunct="1">
              <a:lnSpc>
                <a:spcPct val="80000"/>
              </a:lnSpc>
              <a:buFontTx/>
              <a:buNone/>
            </a:pPr>
            <a:r>
              <a:rPr lang="en-US" altLang="nl-NL" sz="3600" dirty="0" err="1">
                <a:latin typeface="Arial" panose="020B0604020202020204" pitchFamily="34" charset="0"/>
                <a:cs typeface="Arial" panose="020B0604020202020204" pitchFamily="34" charset="0"/>
              </a:rPr>
              <a:t>uw</a:t>
            </a:r>
            <a:r>
              <a:rPr lang="en-US" altLang="nl-NL" sz="3600" dirty="0">
                <a:latin typeface="Arial" panose="020B0604020202020204" pitchFamily="34" charset="0"/>
                <a:cs typeface="Arial" panose="020B0604020202020204" pitchFamily="34" charset="0"/>
              </a:rPr>
              <a:t> </a:t>
            </a:r>
            <a:r>
              <a:rPr lang="en-US" altLang="nl-NL" sz="3600" dirty="0" err="1">
                <a:latin typeface="Arial" panose="020B0604020202020204" pitchFamily="34" charset="0"/>
                <a:cs typeface="Arial" panose="020B0604020202020204" pitchFamily="34" charset="0"/>
              </a:rPr>
              <a:t>taak</a:t>
            </a:r>
            <a:r>
              <a:rPr lang="en-US" altLang="nl-NL" sz="3600" dirty="0">
                <a:latin typeface="Arial" panose="020B0604020202020204" pitchFamily="34" charset="0"/>
                <a:cs typeface="Arial" panose="020B0604020202020204" pitchFamily="34" charset="0"/>
              </a:rPr>
              <a:t> = de </a:t>
            </a:r>
            <a:r>
              <a:rPr lang="en-US" altLang="nl-NL" sz="3600" dirty="0">
                <a:solidFill>
                  <a:srgbClr val="0070C0"/>
                </a:solidFill>
                <a:latin typeface="Arial" panose="020B0604020202020204" pitchFamily="34" charset="0"/>
                <a:cs typeface="Arial" panose="020B0604020202020204" pitchFamily="34" charset="0"/>
              </a:rPr>
              <a:t>B </a:t>
            </a:r>
            <a:r>
              <a:rPr lang="en-US" altLang="nl-NL" sz="3600" dirty="0">
                <a:latin typeface="Arial" panose="020B0604020202020204" pitchFamily="34" charset="0"/>
                <a:cs typeface="Arial" panose="020B0604020202020204" pitchFamily="34" charset="0"/>
              </a:rPr>
              <a:t>van </a:t>
            </a:r>
            <a:r>
              <a:rPr lang="en-US" altLang="nl-NL" sz="3600" dirty="0">
                <a:solidFill>
                  <a:srgbClr val="0070C0"/>
                </a:solidFill>
                <a:latin typeface="Arial" panose="020B0604020202020204" pitchFamily="34" charset="0"/>
                <a:cs typeface="Arial" panose="020B0604020202020204" pitchFamily="34" charset="0"/>
              </a:rPr>
              <a:t>LOB</a:t>
            </a:r>
          </a:p>
          <a:p>
            <a:pPr eaLnBrk="1" hangingPunct="1">
              <a:lnSpc>
                <a:spcPct val="80000"/>
              </a:lnSpc>
              <a:buFontTx/>
              <a:buNone/>
            </a:pPr>
            <a:endParaRPr lang="en-US" altLang="nl-NL" sz="3600" dirty="0">
              <a:latin typeface="Arial" panose="020B0604020202020204" pitchFamily="34" charset="0"/>
              <a:cs typeface="Arial" panose="020B0604020202020204" pitchFamily="34" charset="0"/>
              <a:sym typeface="Wingdings" panose="05000000000000000000" pitchFamily="2" charset="2"/>
            </a:endParaRPr>
          </a:p>
          <a:p>
            <a:pPr eaLnBrk="1" hangingPunct="1">
              <a:lnSpc>
                <a:spcPct val="80000"/>
              </a:lnSpc>
              <a:buFontTx/>
              <a:buNone/>
            </a:pPr>
            <a:r>
              <a:rPr lang="en-US" altLang="nl-NL" sz="3600" dirty="0" err="1">
                <a:latin typeface="Arial" panose="020B0604020202020204" pitchFamily="34" charset="0"/>
                <a:cs typeface="Arial" panose="020B0604020202020204" pitchFamily="34" charset="0"/>
                <a:sym typeface="Wingdings" panose="05000000000000000000" pitchFamily="2" charset="2"/>
              </a:rPr>
              <a:t>dit</a:t>
            </a:r>
            <a:r>
              <a:rPr lang="en-US" altLang="nl-NL" sz="3600" dirty="0">
                <a:latin typeface="Arial" panose="020B0604020202020204" pitchFamily="34" charset="0"/>
                <a:cs typeface="Arial" panose="020B0604020202020204" pitchFamily="34" charset="0"/>
                <a:sym typeface="Wingdings" panose="05000000000000000000" pitchFamily="2" charset="2"/>
              </a:rPr>
              <a:t> </a:t>
            </a:r>
            <a:r>
              <a:rPr lang="en-US" altLang="nl-NL" sz="3600" dirty="0" err="1">
                <a:latin typeface="Arial" panose="020B0604020202020204" pitchFamily="34" charset="0"/>
                <a:cs typeface="Arial" panose="020B0604020202020204" pitchFamily="34" charset="0"/>
                <a:sym typeface="Wingdings" panose="05000000000000000000" pitchFamily="2" charset="2"/>
              </a:rPr>
              <a:t>betekent</a:t>
            </a:r>
            <a:r>
              <a:rPr lang="en-US" altLang="nl-NL" sz="3600" dirty="0">
                <a:latin typeface="Arial" panose="020B0604020202020204" pitchFamily="34" charset="0"/>
                <a:cs typeface="Arial" panose="020B0604020202020204" pitchFamily="34" charset="0"/>
                <a:sym typeface="Wingdings" panose="05000000000000000000" pitchFamily="2" charset="2"/>
              </a:rPr>
              <a:t>  </a:t>
            </a:r>
            <a:r>
              <a:rPr lang="en-US" altLang="nl-NL" sz="3600" dirty="0" err="1">
                <a:solidFill>
                  <a:srgbClr val="0070C0"/>
                </a:solidFill>
                <a:latin typeface="Arial" panose="020B0604020202020204" pitchFamily="34" charset="0"/>
                <a:cs typeface="Arial" panose="020B0604020202020204" pitchFamily="34" charset="0"/>
              </a:rPr>
              <a:t>b</a:t>
            </a:r>
            <a:r>
              <a:rPr lang="en-US" altLang="nl-NL" sz="3600" dirty="0" err="1">
                <a:latin typeface="Arial" panose="020B0604020202020204" pitchFamily="34" charset="0"/>
                <a:cs typeface="Arial" panose="020B0604020202020204" pitchFamily="34" charset="0"/>
              </a:rPr>
              <a:t>egeleiden</a:t>
            </a:r>
            <a:endParaRPr lang="en-US" altLang="nl-NL" sz="3600" dirty="0">
              <a:latin typeface="Arial" panose="020B0604020202020204" pitchFamily="34" charset="0"/>
              <a:cs typeface="Arial" panose="020B0604020202020204" pitchFamily="34" charset="0"/>
            </a:endParaRPr>
          </a:p>
          <a:p>
            <a:pPr eaLnBrk="1" hangingPunct="1">
              <a:lnSpc>
                <a:spcPct val="80000"/>
              </a:lnSpc>
              <a:buFontTx/>
              <a:buNone/>
            </a:pPr>
            <a:endParaRPr lang="en-US" altLang="nl-NL" sz="3600" dirty="0">
              <a:latin typeface="Arial" panose="020B0604020202020204" pitchFamily="34" charset="0"/>
              <a:cs typeface="Arial" panose="020B0604020202020204" pitchFamily="34" charset="0"/>
            </a:endParaRPr>
          </a:p>
          <a:p>
            <a:pPr eaLnBrk="1" hangingPunct="1">
              <a:lnSpc>
                <a:spcPct val="80000"/>
              </a:lnSpc>
              <a:buFontTx/>
              <a:buNone/>
            </a:pPr>
            <a:r>
              <a:rPr lang="en-US" altLang="nl-NL" sz="3000" dirty="0" err="1">
                <a:latin typeface="Arial" panose="020B0604020202020204" pitchFamily="34" charset="0"/>
                <a:cs typeface="Arial" panose="020B0604020202020204" pitchFamily="34" charset="0"/>
              </a:rPr>
              <a:t>d.w.z</a:t>
            </a:r>
            <a:r>
              <a:rPr lang="en-US" altLang="nl-NL" sz="3000" dirty="0">
                <a:latin typeface="Arial" panose="020B0604020202020204" pitchFamily="34" charset="0"/>
                <a:cs typeface="Arial" panose="020B0604020202020204" pitchFamily="34" charset="0"/>
              </a:rPr>
              <a:t>.:  </a:t>
            </a:r>
            <a:r>
              <a:rPr lang="en-US" altLang="nl-NL" sz="3000" dirty="0" err="1">
                <a:latin typeface="Arial" panose="020B0604020202020204" pitchFamily="34" charset="0"/>
                <a:cs typeface="Arial" panose="020B0604020202020204" pitchFamily="34" charset="0"/>
              </a:rPr>
              <a:t>uw</a:t>
            </a:r>
            <a:r>
              <a:rPr lang="en-US" altLang="nl-NL" sz="3000" dirty="0">
                <a:latin typeface="Arial" panose="020B0604020202020204" pitchFamily="34" charset="0"/>
                <a:cs typeface="Arial" panose="020B0604020202020204" pitchFamily="34" charset="0"/>
              </a:rPr>
              <a:t> kind </a:t>
            </a:r>
            <a:r>
              <a:rPr lang="en-US" altLang="nl-NL" sz="3000" dirty="0" err="1">
                <a:solidFill>
                  <a:srgbClr val="0070C0"/>
                </a:solidFill>
                <a:latin typeface="Arial" panose="020B0604020202020204" pitchFamily="34" charset="0"/>
                <a:cs typeface="Arial" panose="020B0604020202020204" pitchFamily="34" charset="0"/>
              </a:rPr>
              <a:t>helpen</a:t>
            </a:r>
            <a:r>
              <a:rPr lang="en-US" altLang="nl-NL" sz="3000" dirty="0">
                <a:latin typeface="Arial" panose="020B0604020202020204" pitchFamily="34" charset="0"/>
                <a:cs typeface="Arial" panose="020B0604020202020204" pitchFamily="34" charset="0"/>
              </a:rPr>
              <a:t> </a:t>
            </a:r>
            <a:r>
              <a:rPr lang="en-US" altLang="nl-NL" sz="3000" dirty="0" err="1">
                <a:latin typeface="Arial" panose="020B0604020202020204" pitchFamily="34" charset="0"/>
                <a:cs typeface="Arial" panose="020B0604020202020204" pitchFamily="34" charset="0"/>
              </a:rPr>
              <a:t>bij</a:t>
            </a:r>
            <a:r>
              <a:rPr lang="en-US" altLang="nl-NL" sz="3000" dirty="0">
                <a:latin typeface="Arial" panose="020B0604020202020204" pitchFamily="34" charset="0"/>
                <a:cs typeface="Arial" panose="020B0604020202020204" pitchFamily="34" charset="0"/>
              </a:rPr>
              <a:t> het </a:t>
            </a:r>
            <a:r>
              <a:rPr lang="en-US" altLang="nl-NL" sz="3000" dirty="0" err="1">
                <a:latin typeface="Arial" panose="020B0604020202020204" pitchFamily="34" charset="0"/>
                <a:cs typeface="Arial" panose="020B0604020202020204" pitchFamily="34" charset="0"/>
              </a:rPr>
              <a:t>doorlopen</a:t>
            </a:r>
            <a:endParaRPr lang="en-US" altLang="nl-NL" sz="3000" dirty="0">
              <a:latin typeface="Arial" panose="020B0604020202020204" pitchFamily="34" charset="0"/>
              <a:cs typeface="Arial" panose="020B0604020202020204" pitchFamily="34" charset="0"/>
            </a:endParaRPr>
          </a:p>
          <a:p>
            <a:pPr eaLnBrk="1" hangingPunct="1">
              <a:lnSpc>
                <a:spcPct val="80000"/>
              </a:lnSpc>
              <a:buFontTx/>
              <a:buNone/>
            </a:pPr>
            <a:r>
              <a:rPr lang="en-US" altLang="nl-NL" sz="3000" dirty="0">
                <a:latin typeface="Arial" panose="020B0604020202020204" pitchFamily="34" charset="0"/>
                <a:cs typeface="Arial" panose="020B0604020202020204" pitchFamily="34" charset="0"/>
              </a:rPr>
              <a:t>van </a:t>
            </a:r>
            <a:r>
              <a:rPr lang="en-US" altLang="nl-NL" sz="3000" dirty="0" err="1">
                <a:latin typeface="Arial" panose="020B0604020202020204" pitchFamily="34" charset="0"/>
                <a:cs typeface="Arial" panose="020B0604020202020204" pitchFamily="34" charset="0"/>
              </a:rPr>
              <a:t>zijn</a:t>
            </a:r>
            <a:r>
              <a:rPr lang="en-US" altLang="nl-NL" sz="3000" dirty="0">
                <a:latin typeface="Arial" panose="020B0604020202020204" pitchFamily="34" charset="0"/>
                <a:cs typeface="Arial" panose="020B0604020202020204" pitchFamily="34" charset="0"/>
              </a:rPr>
              <a:t> LOB-</a:t>
            </a:r>
            <a:r>
              <a:rPr lang="en-US" altLang="nl-NL" sz="3000" dirty="0" err="1">
                <a:latin typeface="Arial" panose="020B0604020202020204" pitchFamily="34" charset="0"/>
                <a:cs typeface="Arial" panose="020B0604020202020204" pitchFamily="34" charset="0"/>
              </a:rPr>
              <a:t>proces</a:t>
            </a:r>
            <a:r>
              <a:rPr lang="en-US" altLang="nl-NL" sz="3000" dirty="0">
                <a:latin typeface="Arial" panose="020B0604020202020204" pitchFamily="34" charset="0"/>
                <a:cs typeface="Arial" panose="020B0604020202020204" pitchFamily="34" charset="0"/>
              </a:rPr>
              <a:t>.</a:t>
            </a:r>
          </a:p>
          <a:p>
            <a:pPr eaLnBrk="1" hangingPunct="1">
              <a:lnSpc>
                <a:spcPct val="80000"/>
              </a:lnSpc>
              <a:buFontTx/>
              <a:buNone/>
            </a:pPr>
            <a:endParaRPr lang="nl-NL" altLang="nl-NL" sz="3600" dirty="0"/>
          </a:p>
        </p:txBody>
      </p:sp>
      <p:sp>
        <p:nvSpPr>
          <p:cNvPr id="8" name="Rectangle 2">
            <a:extLst>
              <a:ext uri="{FF2B5EF4-FFF2-40B4-BE49-F238E27FC236}">
                <a16:creationId xmlns:a16="http://schemas.microsoft.com/office/drawing/2014/main" id="{E4B49E46-944F-4375-B53E-4172C63A3A69}"/>
              </a:ext>
            </a:extLst>
          </p:cNvPr>
          <p:cNvSpPr txBox="1">
            <a:spLocks noChangeArrowheads="1"/>
          </p:cNvSpPr>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a:solidFill>
                  <a:srgbClr val="F58123"/>
                </a:solidFill>
                <a:latin typeface="Arial" panose="020B0604020202020204" pitchFamily="34" charset="0"/>
                <a:cs typeface="Arial" panose="020B0604020202020204" pitchFamily="34" charset="0"/>
              </a:rPr>
              <a:t>De </a:t>
            </a:r>
            <a:r>
              <a:rPr lang="en-US" altLang="nl-NL" b="1" dirty="0" err="1">
                <a:solidFill>
                  <a:srgbClr val="F58123"/>
                </a:solidFill>
                <a:latin typeface="Arial" panose="020B0604020202020204" pitchFamily="34" charset="0"/>
                <a:cs typeface="Arial" panose="020B0604020202020204" pitchFamily="34" charset="0"/>
              </a:rPr>
              <a:t>ouders</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83A1414A-FB97-4702-9CD5-79950B5ADBE7}"/>
              </a:ext>
            </a:extLst>
          </p:cNvPr>
          <p:cNvSpPr>
            <a:spLocks noGrp="1"/>
          </p:cNvSpPr>
          <p:nvPr>
            <p:ph type="ftr" sz="quarter" idx="11"/>
          </p:nvPr>
        </p:nvSpPr>
        <p:spPr/>
        <p:txBody>
          <a:bodyPr/>
          <a:lstStyle/>
          <a:p>
            <a:pPr fontAlgn="base">
              <a:spcBef>
                <a:spcPct val="0"/>
              </a:spcBef>
              <a:spcAft>
                <a:spcPct val="0"/>
              </a:spcAft>
              <a:defRPr/>
            </a:pPr>
            <a:r>
              <a:rPr lang="nl-NL">
                <a:solidFill>
                  <a:prstClr val="black">
                    <a:tint val="75000"/>
                  </a:prstClr>
                </a:solidFill>
                <a:latin typeface="Times New Roman" panose="02020603050405020304" pitchFamily="18" charset="0"/>
              </a:rPr>
              <a:t>LOB in de Tweede Fase,                         20 en 21 september 2010</a:t>
            </a:r>
          </a:p>
        </p:txBody>
      </p:sp>
      <p:sp>
        <p:nvSpPr>
          <p:cNvPr id="8" name="Tijdelijke aanduiding voor inhoud 7">
            <a:extLst>
              <a:ext uri="{FF2B5EF4-FFF2-40B4-BE49-F238E27FC236}">
                <a16:creationId xmlns:a16="http://schemas.microsoft.com/office/drawing/2014/main" id="{BEE6F83C-6DB1-4827-9A70-B9625FF181D4}"/>
              </a:ext>
            </a:extLst>
          </p:cNvPr>
          <p:cNvSpPr>
            <a:spLocks noGrp="1"/>
          </p:cNvSpPr>
          <p:nvPr>
            <p:ph idx="1"/>
          </p:nvPr>
        </p:nvSpPr>
        <p:spPr/>
        <p:txBody>
          <a:bodyPr/>
          <a:lstStyle/>
          <a:p>
            <a:r>
              <a:rPr lang="nl-NL" dirty="0">
                <a:latin typeface="Arial" panose="020B0604020202020204" pitchFamily="34" charset="0"/>
                <a:cs typeface="Arial" panose="020B0604020202020204" pitchFamily="34" charset="0"/>
              </a:rPr>
              <a:t>Ga naar Droomloopbaan en klik op </a:t>
            </a:r>
            <a:r>
              <a:rPr lang="nl-NL" dirty="0">
                <a:solidFill>
                  <a:schemeClr val="accent1"/>
                </a:solidFill>
                <a:latin typeface="Arial" panose="020B0604020202020204" pitchFamily="34" charset="0"/>
                <a:cs typeface="Arial" panose="020B0604020202020204" pitchFamily="34" charset="0"/>
              </a:rPr>
              <a:t>inloggen</a:t>
            </a:r>
          </a:p>
          <a:p>
            <a:r>
              <a:rPr lang="nl-NL" dirty="0" err="1">
                <a:latin typeface="Arial" panose="020B0604020202020204" pitchFamily="34" charset="0"/>
                <a:cs typeface="Arial" panose="020B0604020202020204" pitchFamily="34" charset="0"/>
              </a:rPr>
              <a:t>Scroll</a:t>
            </a:r>
            <a:r>
              <a:rPr lang="nl-NL" dirty="0">
                <a:latin typeface="Arial" panose="020B0604020202020204" pitchFamily="34" charset="0"/>
                <a:cs typeface="Arial" panose="020B0604020202020204" pitchFamily="34" charset="0"/>
              </a:rPr>
              <a:t> naar beneden naar </a:t>
            </a:r>
            <a:r>
              <a:rPr lang="nl-NL" dirty="0">
                <a:solidFill>
                  <a:schemeClr val="accent1"/>
                </a:solidFill>
                <a:latin typeface="Arial" panose="020B0604020202020204" pitchFamily="34" charset="0"/>
                <a:cs typeface="Arial" panose="020B0604020202020204" pitchFamily="34" charset="0"/>
              </a:rPr>
              <a:t>ouder &amp; verzorger </a:t>
            </a:r>
            <a:r>
              <a:rPr lang="nl-NL" dirty="0">
                <a:latin typeface="Arial" panose="020B0604020202020204" pitchFamily="34" charset="0"/>
                <a:cs typeface="Arial" panose="020B0604020202020204" pitchFamily="34" charset="0"/>
              </a:rPr>
              <a:t>en klik op </a:t>
            </a:r>
            <a:r>
              <a:rPr lang="nl-NL" dirty="0">
                <a:solidFill>
                  <a:schemeClr val="accent1"/>
                </a:solidFill>
                <a:latin typeface="Arial" panose="020B0604020202020204" pitchFamily="34" charset="0"/>
                <a:cs typeface="Arial" panose="020B0604020202020204" pitchFamily="34" charset="0"/>
              </a:rPr>
              <a:t>registreren</a:t>
            </a:r>
          </a:p>
          <a:p>
            <a:r>
              <a:rPr lang="nl-NL" dirty="0">
                <a:latin typeface="Arial" panose="020B0604020202020204" pitchFamily="34" charset="0"/>
                <a:cs typeface="Arial" panose="020B0604020202020204" pitchFamily="34" charset="0"/>
              </a:rPr>
              <a:t>Vul alle gegevens in (naam, e-mailadres)</a:t>
            </a:r>
          </a:p>
          <a:p>
            <a:r>
              <a:rPr lang="nl-NL" dirty="0">
                <a:latin typeface="Arial" panose="020B0604020202020204" pitchFamily="34" charset="0"/>
                <a:cs typeface="Arial" panose="020B0604020202020204" pitchFamily="34" charset="0"/>
              </a:rPr>
              <a:t>De </a:t>
            </a:r>
            <a:r>
              <a:rPr lang="nl-NL" dirty="0">
                <a:solidFill>
                  <a:schemeClr val="accent1"/>
                </a:solidFill>
                <a:latin typeface="Arial" panose="020B0604020202020204" pitchFamily="34" charset="0"/>
                <a:cs typeface="Arial" panose="020B0604020202020204" pitchFamily="34" charset="0"/>
              </a:rPr>
              <a:t>eenmalige code </a:t>
            </a:r>
            <a:r>
              <a:rPr lang="nl-NL" dirty="0">
                <a:latin typeface="Arial" panose="020B0604020202020204" pitchFamily="34" charset="0"/>
                <a:cs typeface="Arial" panose="020B0604020202020204" pitchFamily="34" charset="0"/>
              </a:rPr>
              <a:t>die tot slot nodig is, staat in het account van uw zoon/dochter bij instellingen - privacy</a:t>
            </a:r>
          </a:p>
        </p:txBody>
      </p:sp>
      <p:pic>
        <p:nvPicPr>
          <p:cNvPr id="10" name="Afbeelding 9">
            <a:extLst>
              <a:ext uri="{FF2B5EF4-FFF2-40B4-BE49-F238E27FC236}">
                <a16:creationId xmlns:a16="http://schemas.microsoft.com/office/drawing/2014/main" id="{9B9D077E-174A-4ED1-8251-41DBD119F3D9}"/>
              </a:ext>
            </a:extLst>
          </p:cNvPr>
          <p:cNvPicPr>
            <a:picLocks noChangeAspect="1"/>
          </p:cNvPicPr>
          <p:nvPr/>
        </p:nvPicPr>
        <p:blipFill>
          <a:blip r:embed="rId3"/>
          <a:stretch>
            <a:fillRect/>
          </a:stretch>
        </p:blipFill>
        <p:spPr>
          <a:xfrm>
            <a:off x="1524001" y="1669106"/>
            <a:ext cx="9144000" cy="5144270"/>
          </a:xfrm>
          <a:prstGeom prst="rect">
            <a:avLst/>
          </a:prstGeom>
        </p:spPr>
      </p:pic>
      <p:pic>
        <p:nvPicPr>
          <p:cNvPr id="9" name="Afbeelding 8">
            <a:extLst>
              <a:ext uri="{FF2B5EF4-FFF2-40B4-BE49-F238E27FC236}">
                <a16:creationId xmlns:a16="http://schemas.microsoft.com/office/drawing/2014/main" id="{7026CB30-CA10-47C7-9C72-70F0571E1EFE}"/>
              </a:ext>
            </a:extLst>
          </p:cNvPr>
          <p:cNvPicPr>
            <a:picLocks noChangeAspect="1"/>
          </p:cNvPicPr>
          <p:nvPr/>
        </p:nvPicPr>
        <p:blipFill rotWithShape="1">
          <a:blip r:embed="rId4"/>
          <a:srcRect l="23226" t="19201" r="21650" b="20600"/>
          <a:stretch/>
        </p:blipFill>
        <p:spPr>
          <a:xfrm>
            <a:off x="1981200" y="1669107"/>
            <a:ext cx="8467078" cy="5201205"/>
          </a:xfrm>
          <a:prstGeom prst="rect">
            <a:avLst/>
          </a:prstGeom>
        </p:spPr>
      </p:pic>
      <p:pic>
        <p:nvPicPr>
          <p:cNvPr id="11" name="Afbeelding 10">
            <a:extLst>
              <a:ext uri="{FF2B5EF4-FFF2-40B4-BE49-F238E27FC236}">
                <a16:creationId xmlns:a16="http://schemas.microsoft.com/office/drawing/2014/main" id="{671A3E41-8D97-488F-BD45-16F3B84D7C3A}"/>
              </a:ext>
            </a:extLst>
          </p:cNvPr>
          <p:cNvPicPr>
            <a:picLocks noChangeAspect="1"/>
          </p:cNvPicPr>
          <p:nvPr/>
        </p:nvPicPr>
        <p:blipFill rotWithShape="1">
          <a:blip r:embed="rId5"/>
          <a:srcRect l="17713" t="10895" r="9051" b="9675"/>
          <a:stretch/>
        </p:blipFill>
        <p:spPr>
          <a:xfrm>
            <a:off x="1934434" y="1649860"/>
            <a:ext cx="8513845" cy="5193976"/>
          </a:xfrm>
          <a:prstGeom prst="rect">
            <a:avLst/>
          </a:prstGeom>
        </p:spPr>
      </p:pic>
      <p:sp>
        <p:nvSpPr>
          <p:cNvPr id="13" name="Rectangle 2">
            <a:extLst>
              <a:ext uri="{FF2B5EF4-FFF2-40B4-BE49-F238E27FC236}">
                <a16:creationId xmlns:a16="http://schemas.microsoft.com/office/drawing/2014/main" id="{8A2AADAB-D0C8-4A56-A6A6-9FA9F85690B4}"/>
              </a:ext>
            </a:extLst>
          </p:cNvPr>
          <p:cNvSpPr txBox="1">
            <a:spLocks noChangeArrowheads="1"/>
          </p:cNvSpPr>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err="1">
                <a:solidFill>
                  <a:srgbClr val="F58123"/>
                </a:solidFill>
                <a:latin typeface="Arial" panose="020B0604020202020204" pitchFamily="34" charset="0"/>
                <a:cs typeface="Arial" panose="020B0604020202020204" pitchFamily="34" charset="0"/>
              </a:rPr>
              <a:t>Registreren</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als</a:t>
            </a:r>
            <a:r>
              <a:rPr lang="en-US" altLang="nl-NL" b="1" dirty="0">
                <a:solidFill>
                  <a:srgbClr val="F58123"/>
                </a:solidFill>
                <a:latin typeface="Arial" panose="020B0604020202020204" pitchFamily="34" charset="0"/>
                <a:cs typeface="Arial" panose="020B0604020202020204" pitchFamily="34" charset="0"/>
              </a:rPr>
              <a:t> </a:t>
            </a:r>
            <a:r>
              <a:rPr lang="en-US" altLang="nl-NL" b="1" dirty="0" err="1">
                <a:solidFill>
                  <a:srgbClr val="F58123"/>
                </a:solidFill>
                <a:latin typeface="Arial" panose="020B0604020202020204" pitchFamily="34" charset="0"/>
                <a:cs typeface="Arial" panose="020B0604020202020204" pitchFamily="34" charset="0"/>
              </a:rPr>
              <a:t>ouder</a:t>
            </a:r>
            <a:endParaRPr lang="nl-NL" altLang="nl-NL" b="1" dirty="0">
              <a:solidFill>
                <a:srgbClr val="F5812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56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p:txBody>
          <a:bodyPr/>
          <a:lstStyle/>
          <a:p>
            <a:pPr marL="0" indent="0" eaLnBrk="1" hangingPunct="1">
              <a:spcBef>
                <a:spcPct val="0"/>
              </a:spcBef>
              <a:buNone/>
            </a:pPr>
            <a:r>
              <a:rPr lang="nl-NL" altLang="nl-NL" dirty="0">
                <a:solidFill>
                  <a:prstClr val="black"/>
                </a:solidFill>
                <a:latin typeface="Arial" panose="020B0604020202020204" pitchFamily="34" charset="0"/>
                <a:cs typeface="Arial" panose="020B0604020202020204" pitchFamily="34" charset="0"/>
              </a:rPr>
              <a:t>DUO verwacht  de aanmelding voor de vervolgfase </a:t>
            </a:r>
            <a:r>
              <a:rPr lang="nl-NL" altLang="nl-NL" dirty="0">
                <a:solidFill>
                  <a:srgbClr val="0070C0"/>
                </a:solidFill>
                <a:latin typeface="Arial" panose="020B0604020202020204" pitchFamily="34" charset="0"/>
                <a:cs typeface="Arial" panose="020B0604020202020204" pitchFamily="34" charset="0"/>
              </a:rPr>
              <a:t>HBO</a:t>
            </a:r>
            <a:r>
              <a:rPr lang="nl-NL" altLang="nl-NL" dirty="0">
                <a:solidFill>
                  <a:prstClr val="black"/>
                </a:solidFill>
                <a:latin typeface="Arial" panose="020B0604020202020204" pitchFamily="34" charset="0"/>
                <a:cs typeface="Arial" panose="020B0604020202020204" pitchFamily="34" charset="0"/>
              </a:rPr>
              <a:t>/WO (= de derde fase) </a:t>
            </a:r>
          </a:p>
          <a:p>
            <a:pPr marL="0" indent="0" eaLnBrk="1" hangingPunct="1">
              <a:spcBef>
                <a:spcPct val="0"/>
              </a:spcBef>
              <a:buNone/>
            </a:pPr>
            <a:r>
              <a:rPr lang="nl-NL" altLang="nl-NL" dirty="0">
                <a:solidFill>
                  <a:prstClr val="black"/>
                </a:solidFill>
                <a:latin typeface="Arial" panose="020B0604020202020204" pitchFamily="34" charset="0"/>
                <a:cs typeface="Arial" panose="020B0604020202020204" pitchFamily="34" charset="0"/>
              </a:rPr>
              <a:t>van de </a:t>
            </a:r>
            <a:r>
              <a:rPr lang="nl-NL" altLang="nl-NL" dirty="0">
                <a:solidFill>
                  <a:srgbClr val="0070C0"/>
                </a:solidFill>
                <a:latin typeface="Arial" panose="020B0604020202020204" pitchFamily="34" charset="0"/>
                <a:cs typeface="Arial" panose="020B0604020202020204" pitchFamily="34" charset="0"/>
              </a:rPr>
              <a:t>huidige </a:t>
            </a:r>
            <a:r>
              <a:rPr lang="nl-NL" altLang="nl-NL" dirty="0">
                <a:solidFill>
                  <a:prstClr val="black"/>
                </a:solidFill>
                <a:latin typeface="Arial" panose="020B0604020202020204" pitchFamily="34" charset="0"/>
                <a:cs typeface="Arial" panose="020B0604020202020204" pitchFamily="34" charset="0"/>
              </a:rPr>
              <a:t>havisten klas 4: </a:t>
            </a:r>
          </a:p>
          <a:p>
            <a:pPr marL="0" indent="0" eaLnBrk="1" hangingPunct="1">
              <a:spcBef>
                <a:spcPct val="0"/>
              </a:spcBef>
              <a:buNone/>
            </a:pPr>
            <a:br>
              <a:rPr lang="nl-NL" altLang="nl-NL" dirty="0">
                <a:solidFill>
                  <a:prstClr val="black"/>
                </a:solidFill>
                <a:latin typeface="Arial" panose="020B0604020202020204" pitchFamily="34" charset="0"/>
                <a:cs typeface="Arial" panose="020B0604020202020204" pitchFamily="34" charset="0"/>
              </a:rPr>
            </a:br>
            <a:r>
              <a:rPr lang="nl-NL" altLang="nl-NL" dirty="0">
                <a:solidFill>
                  <a:prstClr val="black"/>
                </a:solidFill>
                <a:latin typeface="Arial" panose="020B0604020202020204" pitchFamily="34" charset="0"/>
                <a:cs typeface="Arial" panose="020B0604020202020204" pitchFamily="34" charset="0"/>
              </a:rPr>
              <a:t>binnen nu en veertien maanden,</a:t>
            </a:r>
          </a:p>
          <a:p>
            <a:pPr marL="0" indent="0" eaLnBrk="1" hangingPunct="1">
              <a:spcBef>
                <a:spcPct val="0"/>
              </a:spcBef>
              <a:buNone/>
            </a:pPr>
            <a:endParaRPr lang="nl-NL" altLang="nl-NL" dirty="0">
              <a:solidFill>
                <a:srgbClr val="1F497D"/>
              </a:solidFill>
              <a:latin typeface="Arial" panose="020B0604020202020204" pitchFamily="34" charset="0"/>
              <a:cs typeface="Arial" panose="020B0604020202020204" pitchFamily="34" charset="0"/>
            </a:endParaRPr>
          </a:p>
          <a:p>
            <a:pPr marL="0" indent="0" eaLnBrk="1" hangingPunct="1">
              <a:spcBef>
                <a:spcPct val="0"/>
              </a:spcBef>
              <a:buNone/>
            </a:pPr>
            <a:r>
              <a:rPr lang="nl-NL" altLang="nl-NL" dirty="0">
                <a:solidFill>
                  <a:srgbClr val="0070C0"/>
                </a:solidFill>
                <a:latin typeface="Arial" panose="020B0604020202020204" pitchFamily="34" charset="0"/>
                <a:cs typeface="Arial" panose="020B0604020202020204" pitchFamily="34" charset="0"/>
              </a:rPr>
              <a:t>let wel : uiterlijk 1 december 2024</a:t>
            </a:r>
          </a:p>
          <a:p>
            <a:pPr marL="0" indent="0">
              <a:buNone/>
            </a:pPr>
            <a:endParaRPr lang="nl-NL" dirty="0"/>
          </a:p>
        </p:txBody>
      </p:sp>
      <p:sp>
        <p:nvSpPr>
          <p:cNvPr id="9" name="Rectangle 2">
            <a:extLst>
              <a:ext uri="{FF2B5EF4-FFF2-40B4-BE49-F238E27FC236}">
                <a16:creationId xmlns:a16="http://schemas.microsoft.com/office/drawing/2014/main" id="{4366B5BA-E7CE-4EC0-A185-1425857E682C}"/>
              </a:ext>
            </a:extLst>
          </p:cNvPr>
          <p:cNvSpPr txBox="1">
            <a:spLocks noChangeArrowheads="1"/>
          </p:cNvSpPr>
          <p:nvPr/>
        </p:nvSpPr>
        <p:spPr bwMode="auto">
          <a:xfrm>
            <a:off x="609600" y="1603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nl-NL" b="1" dirty="0">
                <a:solidFill>
                  <a:srgbClr val="F58123"/>
                </a:solidFill>
                <a:latin typeface="Arial" panose="020B0604020202020204" pitchFamily="34" charset="0"/>
                <a:cs typeface="Arial" panose="020B0604020202020204" pitchFamily="34" charset="0"/>
              </a:rPr>
              <a:t>DUO </a:t>
            </a:r>
            <a:r>
              <a:rPr lang="en-US" altLang="nl-NL" sz="2800" b="1" dirty="0">
                <a:solidFill>
                  <a:srgbClr val="F58123"/>
                </a:solidFill>
                <a:latin typeface="Arial" panose="020B0604020202020204" pitchFamily="34" charset="0"/>
                <a:cs typeface="Arial" panose="020B0604020202020204" pitchFamily="34" charset="0"/>
              </a:rPr>
              <a:t>(</a:t>
            </a:r>
            <a:r>
              <a:rPr lang="en-US" altLang="nl-NL" sz="2800" b="1" dirty="0" err="1">
                <a:solidFill>
                  <a:srgbClr val="F58123"/>
                </a:solidFill>
                <a:latin typeface="Arial" panose="020B0604020202020204" pitchFamily="34" charset="0"/>
                <a:cs typeface="Arial" panose="020B0604020202020204" pitchFamily="34" charset="0"/>
              </a:rPr>
              <a:t>voorheen</a:t>
            </a:r>
            <a:r>
              <a:rPr lang="en-US" altLang="nl-NL" sz="2800" b="1" dirty="0">
                <a:solidFill>
                  <a:srgbClr val="F58123"/>
                </a:solidFill>
                <a:latin typeface="Arial" panose="020B0604020202020204" pitchFamily="34" charset="0"/>
                <a:cs typeface="Arial" panose="020B0604020202020204" pitchFamily="34" charset="0"/>
              </a:rPr>
              <a:t> IBG-</a:t>
            </a:r>
            <a:r>
              <a:rPr lang="en-US" altLang="nl-NL" sz="2800" b="1" dirty="0" err="1">
                <a:solidFill>
                  <a:srgbClr val="F58123"/>
                </a:solidFill>
                <a:latin typeface="Arial" panose="020B0604020202020204" pitchFamily="34" charset="0"/>
                <a:cs typeface="Arial" panose="020B0604020202020204" pitchFamily="34" charset="0"/>
              </a:rPr>
              <a:t>Groep</a:t>
            </a:r>
            <a:r>
              <a:rPr lang="en-US" altLang="nl-NL" sz="2800" b="1" dirty="0">
                <a:solidFill>
                  <a:srgbClr val="F58123"/>
                </a:solidFill>
                <a:latin typeface="Arial" panose="020B0604020202020204" pitchFamily="34" charset="0"/>
                <a:cs typeface="Arial" panose="020B0604020202020204" pitchFamily="34" charset="0"/>
              </a:rPr>
              <a:t>)</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normAutofit fontScale="90000"/>
          </a:bodyPr>
          <a:lstStyle/>
          <a:p>
            <a:pPr eaLnBrk="1" fontAlgn="auto" hangingPunct="1">
              <a:spcAft>
                <a:spcPts val="0"/>
              </a:spcAft>
              <a:defRPr/>
            </a:pPr>
            <a:br>
              <a:rPr lang="nl-NL" dirty="0"/>
            </a:br>
            <a:br>
              <a:rPr lang="nl-NL" dirty="0"/>
            </a:br>
            <a:br>
              <a:rPr lang="nl-NL" dirty="0"/>
            </a:br>
            <a:r>
              <a:rPr lang="nl-NL" sz="4900" b="1" cap="small" dirty="0">
                <a:latin typeface="Arial" panose="020B0604020202020204" pitchFamily="34" charset="0"/>
                <a:cs typeface="Arial" panose="020B0604020202020204" pitchFamily="34" charset="0"/>
              </a:rPr>
              <a:t>Leer van</a:t>
            </a:r>
            <a:br>
              <a:rPr lang="nl-NL" sz="4900" b="1" cap="small" dirty="0">
                <a:latin typeface="Arial" panose="020B0604020202020204" pitchFamily="34" charset="0"/>
                <a:cs typeface="Arial" panose="020B0604020202020204" pitchFamily="34" charset="0"/>
              </a:rPr>
            </a:br>
            <a:r>
              <a:rPr lang="nl-NL" sz="4900" b="1" cap="small" dirty="0">
                <a:latin typeface="Arial" panose="020B0604020202020204" pitchFamily="34" charset="0"/>
                <a:cs typeface="Arial" panose="020B0604020202020204" pitchFamily="34" charset="0"/>
              </a:rPr>
              <a:t>het verleden</a:t>
            </a:r>
            <a:br>
              <a:rPr lang="nl-NL" sz="4900" b="1" cap="small" dirty="0">
                <a:latin typeface="Arial" panose="020B0604020202020204" pitchFamily="34" charset="0"/>
                <a:cs typeface="Arial" panose="020B0604020202020204" pitchFamily="34" charset="0"/>
              </a:rPr>
            </a:br>
            <a:r>
              <a:rPr lang="nl-NL" sz="4900" b="1" cap="small" dirty="0">
                <a:latin typeface="Arial" panose="020B0604020202020204" pitchFamily="34" charset="0"/>
                <a:cs typeface="Arial" panose="020B0604020202020204" pitchFamily="34" charset="0"/>
              </a:rPr>
              <a:t>leef in</a:t>
            </a:r>
            <a:br>
              <a:rPr lang="nl-NL" sz="4900" b="1" cap="small" dirty="0">
                <a:latin typeface="Arial" panose="020B0604020202020204" pitchFamily="34" charset="0"/>
                <a:cs typeface="Arial" panose="020B0604020202020204" pitchFamily="34" charset="0"/>
              </a:rPr>
            </a:br>
            <a:r>
              <a:rPr lang="nl-NL" sz="4900" b="1" cap="small" dirty="0">
                <a:latin typeface="Arial" panose="020B0604020202020204" pitchFamily="34" charset="0"/>
                <a:cs typeface="Arial" panose="020B0604020202020204" pitchFamily="34" charset="0"/>
              </a:rPr>
              <a:t>het heden</a:t>
            </a:r>
            <a:br>
              <a:rPr lang="nl-NL" sz="4900" b="1" cap="small" dirty="0">
                <a:latin typeface="Arial" panose="020B0604020202020204" pitchFamily="34" charset="0"/>
                <a:cs typeface="Arial" panose="020B0604020202020204" pitchFamily="34" charset="0"/>
              </a:rPr>
            </a:br>
            <a:r>
              <a:rPr lang="nl-NL" sz="4900" b="1" cap="small" dirty="0">
                <a:latin typeface="Arial" panose="020B0604020202020204" pitchFamily="34" charset="0"/>
                <a:cs typeface="Arial" panose="020B0604020202020204" pitchFamily="34" charset="0"/>
              </a:rPr>
              <a:t>bereid je voor op</a:t>
            </a:r>
            <a:br>
              <a:rPr lang="nl-NL" sz="4900" b="1" cap="small" dirty="0">
                <a:latin typeface="Arial" panose="020B0604020202020204" pitchFamily="34" charset="0"/>
                <a:cs typeface="Arial" panose="020B0604020202020204" pitchFamily="34" charset="0"/>
              </a:rPr>
            </a:br>
            <a:r>
              <a:rPr lang="nl-NL" sz="4900" b="1" cap="small" dirty="0">
                <a:latin typeface="Arial" panose="020B0604020202020204" pitchFamily="34" charset="0"/>
                <a:cs typeface="Arial" panose="020B0604020202020204" pitchFamily="34" charset="0"/>
              </a:rPr>
              <a:t>de toekomst</a:t>
            </a:r>
            <a:br>
              <a:rPr lang="nl-NL" sz="6000" b="1" cap="small" dirty="0"/>
            </a:br>
            <a:endParaRPr lang="nl-NL" sz="6000" b="1" cap="small"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Belangrijke data</a:t>
            </a:r>
          </a:p>
        </p:txBody>
      </p:sp>
      <p:sp>
        <p:nvSpPr>
          <p:cNvPr id="6" name="Tekstvak 5"/>
          <p:cNvSpPr txBox="1"/>
          <p:nvPr/>
        </p:nvSpPr>
        <p:spPr>
          <a:xfrm>
            <a:off x="1213304" y="2047829"/>
            <a:ext cx="10684056" cy="2088640"/>
          </a:xfrm>
          <a:prstGeom prst="rect">
            <a:avLst/>
          </a:prstGeom>
          <a:noFill/>
        </p:spPr>
        <p:txBody>
          <a:bodyPr wrap="square" lIns="90000" tIns="72000" rtlCol="0">
            <a:spAutoFit/>
          </a:bodyPr>
          <a:lstStyle/>
          <a:p>
            <a:r>
              <a:rPr lang="en-US" altLang="nl-NL" sz="3200" dirty="0">
                <a:latin typeface="Arial" panose="020B0604020202020204" pitchFamily="34" charset="0"/>
                <a:cs typeface="Arial" panose="020B0604020202020204" pitchFamily="34" charset="0"/>
              </a:rPr>
              <a:t>SE-week 1			2/11 – 10/11</a:t>
            </a:r>
          </a:p>
          <a:p>
            <a:r>
              <a:rPr lang="en-US" altLang="nl-NL" sz="3200" dirty="0">
                <a:latin typeface="Arial" panose="020B0604020202020204" pitchFamily="34" charset="0"/>
                <a:cs typeface="Arial" panose="020B0604020202020204" pitchFamily="34" charset="0"/>
              </a:rPr>
              <a:t>SE-week 2			16/1 – 24/1</a:t>
            </a:r>
          </a:p>
          <a:p>
            <a:r>
              <a:rPr lang="en-US" altLang="nl-NL" sz="3200" dirty="0">
                <a:latin typeface="Arial" panose="020B0604020202020204" pitchFamily="34" charset="0"/>
                <a:cs typeface="Arial" panose="020B0604020202020204" pitchFamily="34" charset="0"/>
              </a:rPr>
              <a:t>SE-week 3			20/3 – 28/3 </a:t>
            </a:r>
          </a:p>
          <a:p>
            <a:r>
              <a:rPr lang="en-US" altLang="nl-NL" sz="3200" dirty="0">
                <a:latin typeface="Arial" panose="020B0604020202020204" pitchFamily="34" charset="0"/>
                <a:cs typeface="Arial" panose="020B0604020202020204" pitchFamily="34" charset="0"/>
              </a:rPr>
              <a:t>SE-week 4			20/6 – 27/6 </a:t>
            </a:r>
            <a:endParaRPr lang="nl-NL" sz="3200" baseline="30000" dirty="0">
              <a:solidFill>
                <a:srgbClr val="2D2757"/>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482686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TTO</a:t>
            </a:r>
          </a:p>
        </p:txBody>
      </p:sp>
      <p:sp>
        <p:nvSpPr>
          <p:cNvPr id="6" name="Tekstvak 5"/>
          <p:cNvSpPr txBox="1"/>
          <p:nvPr/>
        </p:nvSpPr>
        <p:spPr>
          <a:xfrm>
            <a:off x="1213305" y="1671909"/>
            <a:ext cx="8835470" cy="3401820"/>
          </a:xfrm>
          <a:prstGeom prst="rect">
            <a:avLst/>
          </a:prstGeom>
          <a:noFill/>
        </p:spPr>
        <p:txBody>
          <a:bodyPr wrap="square" lIns="90000" tIns="72000" rtlCol="0">
            <a:spAutoFit/>
          </a:bodyPr>
          <a:lstStyle/>
          <a:p>
            <a:r>
              <a:rPr lang="nl-NL" altLang="nl-NL" sz="3200" dirty="0">
                <a:latin typeface="Arial" panose="020B0604020202020204" pitchFamily="34" charset="0"/>
                <a:cs typeface="Arial" panose="020B0604020202020204" pitchFamily="34" charset="0"/>
              </a:rPr>
              <a:t>Meer informatie bij coördinatoren TTO:</a:t>
            </a:r>
          </a:p>
          <a:p>
            <a:r>
              <a:rPr lang="nl-NL" altLang="nl-NL" sz="3200" dirty="0">
                <a:latin typeface="Arial" panose="020B0604020202020204" pitchFamily="34" charset="0"/>
                <a:cs typeface="Arial" panose="020B0604020202020204" pitchFamily="34" charset="0"/>
              </a:rPr>
              <a:t>	- mevr. </a:t>
            </a:r>
            <a:r>
              <a:rPr lang="nl-NL" altLang="nl-NL" sz="3200" dirty="0" err="1">
                <a:latin typeface="Arial" panose="020B0604020202020204" pitchFamily="34" charset="0"/>
                <a:cs typeface="Arial" panose="020B0604020202020204" pitchFamily="34" charset="0"/>
              </a:rPr>
              <a:t>Hoebeek</a:t>
            </a:r>
            <a:endParaRPr lang="nl-NL" altLang="nl-NL" sz="3200" dirty="0">
              <a:latin typeface="Arial" panose="020B0604020202020204" pitchFamily="34" charset="0"/>
              <a:cs typeface="Arial" panose="020B0604020202020204" pitchFamily="34" charset="0"/>
            </a:endParaRPr>
          </a:p>
          <a:p>
            <a:r>
              <a:rPr lang="nl-NL" altLang="nl-NL" sz="3200" dirty="0">
                <a:latin typeface="Arial" panose="020B0604020202020204" pitchFamily="34" charset="0"/>
                <a:cs typeface="Arial" panose="020B0604020202020204" pitchFamily="34" charset="0"/>
              </a:rPr>
              <a:t>	- dhr. </a:t>
            </a:r>
            <a:r>
              <a:rPr lang="nl-NL" altLang="nl-NL" sz="3200" dirty="0" err="1">
                <a:latin typeface="Arial" panose="020B0604020202020204" pitchFamily="34" charset="0"/>
                <a:cs typeface="Arial" panose="020B0604020202020204" pitchFamily="34" charset="0"/>
              </a:rPr>
              <a:t>Meek</a:t>
            </a:r>
            <a:endParaRPr lang="nl-NL" altLang="nl-NL" sz="3200" dirty="0">
              <a:latin typeface="Arial" panose="020B0604020202020204" pitchFamily="34" charset="0"/>
              <a:cs typeface="Arial" panose="020B0604020202020204" pitchFamily="34" charset="0"/>
            </a:endParaRPr>
          </a:p>
          <a:p>
            <a:r>
              <a:rPr lang="nl-NL" altLang="nl-NL" sz="3200" dirty="0">
                <a:latin typeface="Arial" panose="020B0604020202020204" pitchFamily="34" charset="0"/>
                <a:cs typeface="Arial" panose="020B0604020202020204" pitchFamily="34" charset="0"/>
              </a:rPr>
              <a:t>	- mevr. </a:t>
            </a:r>
            <a:r>
              <a:rPr lang="nl-NL" altLang="nl-NL" sz="3200" dirty="0" err="1">
                <a:latin typeface="Arial" panose="020B0604020202020204" pitchFamily="34" charset="0"/>
                <a:cs typeface="Arial" panose="020B0604020202020204" pitchFamily="34" charset="0"/>
              </a:rPr>
              <a:t>Njagi</a:t>
            </a:r>
            <a:endParaRPr lang="nl-NL" altLang="nl-NL" sz="3200" dirty="0">
              <a:latin typeface="Arial" panose="020B0604020202020204" pitchFamily="34" charset="0"/>
              <a:cs typeface="Arial" panose="020B0604020202020204" pitchFamily="34" charset="0"/>
            </a:endParaRPr>
          </a:p>
          <a:p>
            <a:r>
              <a:rPr lang="nl-NL" altLang="nl-NL" sz="3200" dirty="0">
                <a:latin typeface="Arial" panose="020B0604020202020204" pitchFamily="34" charset="0"/>
                <a:cs typeface="Arial" panose="020B0604020202020204" pitchFamily="34" charset="0"/>
              </a:rPr>
              <a:t>	- </a:t>
            </a:r>
            <a:r>
              <a:rPr lang="nl-NL" altLang="nl-NL" sz="3200" dirty="0">
                <a:latin typeface="Arial" panose="020B0604020202020204" pitchFamily="34" charset="0"/>
                <a:cs typeface="Arial" panose="020B0604020202020204" pitchFamily="34" charset="0"/>
                <a:hlinkClick r:id="rId3"/>
              </a:rPr>
              <a:t>tto@csvvg.eu</a:t>
            </a:r>
            <a:endParaRPr lang="nl-NL" altLang="nl-NL" sz="3200" dirty="0">
              <a:latin typeface="Arial" panose="020B0604020202020204" pitchFamily="34" charset="0"/>
              <a:cs typeface="Arial" panose="020B0604020202020204" pitchFamily="34" charset="0"/>
            </a:endParaRPr>
          </a:p>
          <a:p>
            <a:endParaRPr lang="nl-NL" sz="3200" baseline="30000" dirty="0">
              <a:solidFill>
                <a:srgbClr val="2D2757"/>
              </a:solidFill>
              <a:latin typeface="Arial" panose="020B0604020202020204" pitchFamily="34" charset="0"/>
              <a:ea typeface="Arial" charset="0"/>
              <a:cs typeface="Arial" panose="020B0604020202020204" pitchFamily="34" charset="0"/>
            </a:endParaRPr>
          </a:p>
          <a:p>
            <a:r>
              <a:rPr lang="nl-NL" altLang="nl-NL" sz="3200" dirty="0">
                <a:latin typeface="Arial" panose="020B0604020202020204" pitchFamily="34" charset="0"/>
                <a:cs typeface="Arial" panose="020B0604020202020204" pitchFamily="34" charset="0"/>
              </a:rPr>
              <a:t>Let op: </a:t>
            </a:r>
            <a:r>
              <a:rPr lang="nl-NL" altLang="nl-NL" sz="3200" dirty="0" err="1">
                <a:latin typeface="Arial" panose="020B0604020202020204" pitchFamily="34" charset="0"/>
                <a:cs typeface="Arial" panose="020B0604020202020204" pitchFamily="34" charset="0"/>
              </a:rPr>
              <a:t>Exam</a:t>
            </a:r>
            <a:r>
              <a:rPr lang="nl-NL" altLang="nl-NL" sz="3200" dirty="0">
                <a:latin typeface="Arial" panose="020B0604020202020204" pitchFamily="34" charset="0"/>
                <a:cs typeface="Arial" panose="020B0604020202020204" pitchFamily="34" charset="0"/>
              </a:rPr>
              <a:t> IGCSE 8 mei</a:t>
            </a:r>
            <a:endParaRPr lang="nl-NL" sz="3200" baseline="30000" dirty="0">
              <a:solidFill>
                <a:srgbClr val="2D2757"/>
              </a:solidFill>
              <a:latin typeface="Arial" panose="020B0604020202020204" pitchFamily="34" charset="0"/>
              <a:ea typeface="Arial" charset="0"/>
              <a:cs typeface="Arial" panose="020B0604020202020204" pitchFamily="34" charset="0"/>
            </a:endParaRPr>
          </a:p>
        </p:txBody>
      </p:sp>
      <p:pic>
        <p:nvPicPr>
          <p:cNvPr id="7" name="Afbeelding 1">
            <a:extLst>
              <a:ext uri="{FF2B5EF4-FFF2-40B4-BE49-F238E27FC236}">
                <a16:creationId xmlns:a16="http://schemas.microsoft.com/office/drawing/2014/main" id="{DA79250B-B985-4469-9034-0908A56900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58775"/>
            <a:ext cx="3236912"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s://attachments.office.net/owa/LEMN%40csvvg.eu/service.svc/s/GetAttachmentThumbnail?id=AAMkADExYzkxNzEyLTZjYmQtNGI5ZC1hN2M3LWViOTdiZDEyYTEyOQBGAAAAAAD%2F3luoVynlQqSxGDosSUTyBwCu11S%2F3DSxRpCTFlomgURcAAAAAAEMAACu11S%2F3DSxRpCTFlomgURcAAAgLF2mAAABEgAQAERY7FSl3sZGu9WljejxkP0%3D&amp;thumbnailType=2&amp;token=eyJhbGciOiJSUzI1NiIsImtpZCI6IjMwODE3OUNFNUY0QjUyRTc4QjJEQjg5NjZCQUY0RUNDMzcyN0FFRUUiLCJ0eXAiOiJKV1QiLCJ4NXQiOiJNSUY1emw5TFV1ZUxMYmlXYTY5T3pEY25ydTQifQ.eyJvcmlnaW4iOiJodHRwczovL291dGxvb2sub2ZmaWNlLmNvbSIsInVjIjoiMDJhMzUxM2E1MjE4NDRmNWIzNDlmYTM5NDA0NDFhZWYiLCJzaWduaW5fc3RhdGUiOiJbXCJrbXNpXCJdIiwidmVyIjoiRXhjaGFuZ2UuQ2FsbGJhY2suVjEiLCJhcHBjdHhzZW5kZXIiOiJPd2FEb3dubG9hZEBmOTAxYzU0ZS00ZjM3LTRkYmItYWE5MC1hNTRhYzBhN2I5YjAiLCJpc3NyaW5nIjoiV1ciLCJhcHBjdHgiOiJ7XCJtc2V4Y2hwcm90XCI6XCJvd2FcIixcInB1aWRcIjpcIjExNTM4MDExMTk5MTg4NzQ1NTBcIixcInNjb3BlXCI6XCJPd2FEb3dubG9hZFwiLFwib2lkXCI6XCI3OTVkZGZlZC02ODc2LTRhOWMtYjllMy01M2FhMmJkZWY2NDZcIixcInByaW1hcnlzaWRcIjpcIlMtMS01LTIxLTM3Nzc4NjA2ODYtMTc4MTI5ODgwMS0zMDQ2MDIyNDIxLTM5NDMwMjMyXCJ9IiwibmJmIjoxNjMyNjkxNDIxLCJleHAiOjE2MzI2OTIwMjEsImlzcyI6IjAwMDAwMDAyLTAwMDAtMGZmMS1jZTAwLTAwMDAwMDAwMDAwMEBmOTAxYzU0ZS00ZjM3LTRkYmItYWE5MC1hNTRhYzBhN2I5YjAiLCJhdWQiOiIwMDAwMDAwMi0wMDAwLTBmZjEtY2UwMC0wMDAwMDAwMDAwMDAvYXR0YWNobWVudHMub2ZmaWNlLm5ldEBmOTAxYzU0ZS00ZjM3LTRkYmItYWE5MC1hNTRhYzBhN2I5YjAiLCJoYXBwIjoib3dhIn0.aCJ_SlrH01BEz-d4-D26uBsC-BBUNFt3Hw24Vo450H44wi5ZDuXj8BSBXwsWkBxgyGXgKywjz7sDuDQFZqRhXcMglCjA3_YJNdF76O-Mm7T8CCAvbvPedbS385MUj69Lbs3jKQvXWA0QWczFy9JBdW5ChT48Us-b6HMXYXsvMEOigbl3EvDldM_txXGBiR0FdivPXotcSWbRckVdFGazLVW2Dtm6KGqpBjaYKXRAIX-L6kEXdJ-zxa_zmO5K-ehOQUAJQEuILf5IprrrUmGyJq88FgUFYeoipWKiku29ZDq_63KGlFLFWvQh3CKELSEPMTRAhABhVW4pn5wneGcLQQ&amp;X-OWA-CANARY=ujH_xwg8IU-6_q5SH2dUPiCf61w0gdkY_Tt7DwY7mMFsINaY8ywjsBjk5YJMtNZOii7GUt7atlk.&amp;owa=outlook.office.com&amp;scriptVer=20210920004.05&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487" y="2332355"/>
            <a:ext cx="3152775"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056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Contact</a:t>
            </a:r>
          </a:p>
        </p:txBody>
      </p:sp>
      <p:sp>
        <p:nvSpPr>
          <p:cNvPr id="6" name="Tekstvak 5"/>
          <p:cNvSpPr txBox="1"/>
          <p:nvPr/>
        </p:nvSpPr>
        <p:spPr>
          <a:xfrm>
            <a:off x="1010104" y="1265509"/>
            <a:ext cx="10948216" cy="4490003"/>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en-GB" sz="3200" baseline="30000" dirty="0">
                <a:solidFill>
                  <a:srgbClr val="2D2757"/>
                </a:solidFill>
                <a:latin typeface="Arial" charset="0"/>
                <a:ea typeface="Arial" charset="0"/>
                <a:cs typeface="Arial" charset="0"/>
              </a:rPr>
              <a:t>Mentor </a:t>
            </a:r>
          </a:p>
          <a:p>
            <a:pPr marL="457200" indent="-457200">
              <a:lnSpc>
                <a:spcPct val="150000"/>
              </a:lnSpc>
              <a:buFont typeface="Wingdings" panose="05000000000000000000" pitchFamily="2" charset="2"/>
              <a:buChar char="Ø"/>
            </a:pPr>
            <a:r>
              <a:rPr lang="en-GB" sz="3200" baseline="30000" dirty="0">
                <a:solidFill>
                  <a:srgbClr val="2D2757"/>
                </a:solidFill>
                <a:latin typeface="Arial" charset="0"/>
                <a:ea typeface="Arial" charset="0"/>
                <a:cs typeface="Arial" charset="0"/>
              </a:rPr>
              <a:t>Website </a:t>
            </a:r>
            <a:r>
              <a:rPr lang="en-GB" sz="3200" baseline="30000" dirty="0" err="1">
                <a:solidFill>
                  <a:srgbClr val="2D2757"/>
                </a:solidFill>
                <a:latin typeface="Arial" charset="0"/>
                <a:ea typeface="Arial" charset="0"/>
                <a:cs typeface="Arial" charset="0"/>
              </a:rPr>
              <a:t>voor</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documenten</a:t>
            </a:r>
            <a:r>
              <a:rPr lang="en-GB" sz="3200" baseline="30000" dirty="0">
                <a:solidFill>
                  <a:srgbClr val="2D2757"/>
                </a:solidFill>
                <a:latin typeface="Arial" charset="0"/>
                <a:ea typeface="Arial" charset="0"/>
                <a:cs typeface="Arial" charset="0"/>
              </a:rPr>
              <a:t> (downloads &amp; </a:t>
            </a:r>
            <a:r>
              <a:rPr lang="en-GB" sz="3200" baseline="30000" dirty="0" err="1">
                <a:solidFill>
                  <a:srgbClr val="2D2757"/>
                </a:solidFill>
                <a:latin typeface="Arial" charset="0"/>
                <a:ea typeface="Arial" charset="0"/>
                <a:cs typeface="Arial" charset="0"/>
              </a:rPr>
              <a:t>protocollen</a:t>
            </a:r>
            <a:r>
              <a:rPr lang="en-GB" sz="3200" baseline="30000" dirty="0">
                <a:solidFill>
                  <a:srgbClr val="2D2757"/>
                </a:solidFill>
                <a:latin typeface="Arial" charset="0"/>
                <a:ea typeface="Arial" charset="0"/>
                <a:cs typeface="Arial" charset="0"/>
              </a:rPr>
              <a:t>)</a:t>
            </a: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Somtoday</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voor</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cijfers</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absentie</a:t>
            </a: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Zeefdruk</a:t>
            </a: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Belangstelling voor de ouderraad?</a:t>
            </a:r>
            <a:br>
              <a:rPr lang="nl-NL" sz="3200" baseline="30000" dirty="0">
                <a:solidFill>
                  <a:srgbClr val="2D2757"/>
                </a:solidFill>
                <a:latin typeface="Arial" charset="0"/>
                <a:ea typeface="Arial" charset="0"/>
                <a:cs typeface="Arial" charset="0"/>
              </a:rPr>
            </a:br>
            <a:r>
              <a:rPr lang="nl-NL" sz="3200" baseline="30000" dirty="0">
                <a:solidFill>
                  <a:srgbClr val="2D2757"/>
                </a:solidFill>
                <a:latin typeface="Arial" charset="0"/>
                <a:ea typeface="Arial" charset="0"/>
                <a:cs typeface="Arial" charset="0"/>
              </a:rPr>
              <a:t>Informatie via mevrouw G. Hemmes-</a:t>
            </a:r>
            <a:r>
              <a:rPr lang="nl-NL" sz="3200" baseline="30000" dirty="0" err="1">
                <a:solidFill>
                  <a:srgbClr val="2D2757"/>
                </a:solidFill>
                <a:latin typeface="Arial" charset="0"/>
                <a:ea typeface="Arial" charset="0"/>
                <a:cs typeface="Arial" charset="0"/>
              </a:rPr>
              <a:t>Brandtner</a:t>
            </a:r>
            <a:r>
              <a:rPr lang="nl-NL" sz="3200" baseline="30000" dirty="0">
                <a:solidFill>
                  <a:srgbClr val="2D2757"/>
                </a:solidFill>
                <a:latin typeface="Arial" charset="0"/>
                <a:ea typeface="Arial" charset="0"/>
                <a:cs typeface="Arial" charset="0"/>
              </a:rPr>
              <a:t> (brgy@csvvg.eu)</a:t>
            </a:r>
          </a:p>
          <a:p>
            <a:pPr marL="457200" indent="-457200">
              <a:lnSpc>
                <a:spcPct val="150000"/>
              </a:lnSpc>
              <a:buFont typeface="Wingdings" panose="05000000000000000000" pitchFamily="2" charset="2"/>
              <a:buChar char="Ø"/>
            </a:pP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Vragen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n.a.v</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presentatie</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3"/>
              </a:rPr>
              <a:t>m.lutke@csvvg.eu</a:t>
            </a:r>
            <a:r>
              <a:rPr lang="en-GB" sz="3200" baseline="30000" dirty="0">
                <a:solidFill>
                  <a:srgbClr val="2D2757"/>
                </a:solidFill>
                <a:latin typeface="Arial" charset="0"/>
                <a:ea typeface="Arial" charset="0"/>
                <a:cs typeface="Arial" charset="0"/>
              </a:rPr>
              <a:t> </a:t>
            </a:r>
          </a:p>
        </p:txBody>
      </p:sp>
    </p:spTree>
    <p:extLst>
      <p:ext uri="{BB962C8B-B14F-4D97-AF65-F5344CB8AC3E}">
        <p14:creationId xmlns:p14="http://schemas.microsoft.com/office/powerpoint/2010/main" val="2309787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Lokaalindeling sessie 1</a:t>
            </a:r>
          </a:p>
        </p:txBody>
      </p:sp>
      <p:sp>
        <p:nvSpPr>
          <p:cNvPr id="3" name="Tekstvak 2">
            <a:extLst>
              <a:ext uri="{FF2B5EF4-FFF2-40B4-BE49-F238E27FC236}">
                <a16:creationId xmlns:a16="http://schemas.microsoft.com/office/drawing/2014/main" id="{D7F9A7C1-1C33-44C4-B5A7-48C06EE4533A}"/>
              </a:ext>
            </a:extLst>
          </p:cNvPr>
          <p:cNvSpPr txBox="1"/>
          <p:nvPr/>
        </p:nvSpPr>
        <p:spPr>
          <a:xfrm>
            <a:off x="1449144" y="1633491"/>
            <a:ext cx="8831198" cy="5262979"/>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Dhr. Feenstra				Lokaal 0.02</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Koers				Lokaal 0.04</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Dhr. Belgraver				Lokaal 0.07</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Van den Akker-Helder	Lokaal 1.02</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Dijkstra-Overzet		Lokaal 1.03</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Schoonbeek			Lokaal 1.05 </a:t>
            </a:r>
          </a:p>
          <a:p>
            <a:r>
              <a:rPr lang="nl-NL" sz="3200" dirty="0">
                <a:latin typeface="Arial" panose="020B0604020202020204" pitchFamily="34" charset="0"/>
                <a:cs typeface="Arial" panose="020B0604020202020204" pitchFamily="34" charset="0"/>
              </a:rPr>
              <a:t> </a:t>
            </a:r>
          </a:p>
          <a:p>
            <a:endParaRPr lang="nl-NL" sz="1600" dirty="0">
              <a:latin typeface="Arial" panose="020B0604020202020204" pitchFamily="34" charset="0"/>
              <a:cs typeface="Arial" panose="020B0604020202020204" pitchFamily="34" charset="0"/>
            </a:endParaRPr>
          </a:p>
          <a:p>
            <a:endParaRPr lang="nl-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9045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Lokaalindeling sessie 2</a:t>
            </a:r>
          </a:p>
        </p:txBody>
      </p:sp>
      <p:sp>
        <p:nvSpPr>
          <p:cNvPr id="7" name="Tekstvak 6">
            <a:extLst>
              <a:ext uri="{FF2B5EF4-FFF2-40B4-BE49-F238E27FC236}">
                <a16:creationId xmlns:a16="http://schemas.microsoft.com/office/drawing/2014/main" id="{01B1E94C-9AC5-403A-ADA7-F9D19C1B15FC}"/>
              </a:ext>
            </a:extLst>
          </p:cNvPr>
          <p:cNvSpPr txBox="1"/>
          <p:nvPr/>
        </p:nvSpPr>
        <p:spPr>
          <a:xfrm>
            <a:off x="1449144" y="1828800"/>
            <a:ext cx="8304456" cy="3785652"/>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Mevr. </a:t>
            </a:r>
            <a:r>
              <a:rPr lang="nl-NL" sz="3200" dirty="0" err="1">
                <a:latin typeface="Arial" panose="020B0604020202020204" pitchFamily="34" charset="0"/>
                <a:cs typeface="Arial" panose="020B0604020202020204" pitchFamily="34" charset="0"/>
              </a:rPr>
              <a:t>Locht-Kwakman</a:t>
            </a:r>
            <a:r>
              <a:rPr lang="nl-NL" sz="3200" dirty="0">
                <a:latin typeface="Arial" panose="020B0604020202020204" pitchFamily="34" charset="0"/>
                <a:cs typeface="Arial" panose="020B0604020202020204" pitchFamily="34" charset="0"/>
              </a:rPr>
              <a:t>		Lokaal 0.02</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Kippers-van Lint		Lokaal 2.02</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van Zwol				Lokaal 2.09</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Blank				Lokaal 2.07</a:t>
            </a:r>
          </a:p>
          <a:p>
            <a:endParaRPr lang="nl-NL" sz="1600" dirty="0">
              <a:latin typeface="Arial" panose="020B0604020202020204" pitchFamily="34" charset="0"/>
              <a:cs typeface="Arial" panose="020B0604020202020204" pitchFamily="34" charset="0"/>
            </a:endParaRPr>
          </a:p>
          <a:p>
            <a:r>
              <a:rPr lang="nl-NL" sz="3200" dirty="0">
                <a:latin typeface="Arial" panose="020B0604020202020204" pitchFamily="34" charset="0"/>
                <a:cs typeface="Arial" panose="020B0604020202020204" pitchFamily="34" charset="0"/>
              </a:rPr>
              <a:t>Mevr. </a:t>
            </a:r>
            <a:r>
              <a:rPr lang="nl-NL" sz="3200" dirty="0" err="1">
                <a:latin typeface="Arial" panose="020B0604020202020204" pitchFamily="34" charset="0"/>
                <a:cs typeface="Arial" panose="020B0604020202020204" pitchFamily="34" charset="0"/>
              </a:rPr>
              <a:t>Njagi</a:t>
            </a:r>
            <a:r>
              <a:rPr lang="nl-NL" sz="3200" dirty="0">
                <a:latin typeface="Arial" panose="020B0604020202020204" pitchFamily="34" charset="0"/>
                <a:cs typeface="Arial" panose="020B0604020202020204" pitchFamily="34" charset="0"/>
              </a:rPr>
              <a:t>-Bakker			Lokaal 2.16</a:t>
            </a:r>
            <a:endParaRPr lang="nl-NL" sz="1600" dirty="0">
              <a:latin typeface="Arial" panose="020B0604020202020204" pitchFamily="34" charset="0"/>
              <a:cs typeface="Arial" panose="020B0604020202020204" pitchFamily="34" charset="0"/>
            </a:endParaRPr>
          </a:p>
          <a:p>
            <a:endParaRPr lang="nl-NL"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621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Organisatie</a:t>
            </a:r>
          </a:p>
        </p:txBody>
      </p:sp>
      <p:sp>
        <p:nvSpPr>
          <p:cNvPr id="6" name="Tekstvak 5"/>
          <p:cNvSpPr txBox="1"/>
          <p:nvPr/>
        </p:nvSpPr>
        <p:spPr>
          <a:xfrm>
            <a:off x="1213305" y="1136596"/>
            <a:ext cx="7930695" cy="5043295"/>
          </a:xfrm>
          <a:prstGeom prst="rect">
            <a:avLst/>
          </a:prstGeom>
          <a:noFill/>
        </p:spPr>
        <p:txBody>
          <a:bodyPr wrap="square" lIns="90000" tIns="72000" rtlCol="0">
            <a:spAutoFit/>
          </a:bodyPr>
          <a:lstStyle/>
          <a:p>
            <a:pPr marL="457200" indent="-457200">
              <a:buFont typeface="Wingdings" panose="05000000000000000000" pitchFamily="2" charset="2"/>
              <a:buChar char="Ø"/>
            </a:pPr>
            <a:r>
              <a:rPr lang="en-GB" sz="3200" baseline="30000" dirty="0">
                <a:solidFill>
                  <a:srgbClr val="2D2757"/>
                </a:solidFill>
                <a:latin typeface="Arial" charset="0"/>
                <a:ea typeface="Arial" charset="0"/>
                <a:cs typeface="Arial" charset="0"/>
              </a:rPr>
              <a:t>Mentor:</a:t>
            </a:r>
            <a:r>
              <a:rPr lang="en-GB" sz="32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eerste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aanspreekpunt</a:t>
            </a:r>
            <a:endParaRPr lang="en-GB" sz="3200" baseline="30000" dirty="0">
              <a:solidFill>
                <a:srgbClr val="2D2757"/>
              </a:solidFill>
              <a:latin typeface="Arial" charset="0"/>
              <a:ea typeface="Arial" charset="0"/>
              <a:cs typeface="Arial" charset="0"/>
            </a:endParaRPr>
          </a:p>
          <a:p>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Decaan</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Mevr</a:t>
            </a:r>
            <a:r>
              <a:rPr lang="en-GB" sz="3200" baseline="30000" dirty="0">
                <a:solidFill>
                  <a:srgbClr val="2D2757"/>
                </a:solidFill>
                <a:latin typeface="Arial" charset="0"/>
                <a:ea typeface="Arial" charset="0"/>
                <a:cs typeface="Arial" charset="0"/>
              </a:rPr>
              <a:t>. B. </a:t>
            </a:r>
            <a:r>
              <a:rPr lang="en-GB" sz="3200" baseline="30000" dirty="0" err="1">
                <a:solidFill>
                  <a:srgbClr val="2D2757"/>
                </a:solidFill>
                <a:latin typeface="Arial" charset="0"/>
                <a:ea typeface="Arial" charset="0"/>
                <a:cs typeface="Arial" charset="0"/>
              </a:rPr>
              <a:t>Oostlander-Blokzijl</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3"/>
              </a:rPr>
              <a:t>old@csvvg.eu</a:t>
            </a:r>
            <a:r>
              <a:rPr lang="en-GB" sz="3200" baseline="30000" dirty="0">
                <a:solidFill>
                  <a:srgbClr val="2D2757"/>
                </a:solidFill>
                <a:latin typeface="Arial" charset="0"/>
                <a:ea typeface="Arial" charset="0"/>
                <a:cs typeface="Arial" charset="0"/>
              </a:rPr>
              <a:t>) </a:t>
            </a:r>
            <a:endParaRPr lang="en-GB" sz="32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Studiekeuze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vakkenpakketten</a:t>
            </a:r>
            <a:endParaRPr lang="en-GB" sz="3200" baseline="30000" dirty="0">
              <a:solidFill>
                <a:srgbClr val="2D2757"/>
              </a:solidFill>
              <a:latin typeface="Arial" charset="0"/>
              <a:ea typeface="Arial" charset="0"/>
              <a:cs typeface="Arial" charset="0"/>
            </a:endParaRPr>
          </a:p>
          <a:p>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Coördinator</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leerlingzaken</a:t>
            </a:r>
            <a:r>
              <a:rPr lang="en-GB" sz="3200" baseline="30000" dirty="0">
                <a:solidFill>
                  <a:srgbClr val="2D2757"/>
                </a:solidFill>
                <a:latin typeface="Arial" charset="0"/>
                <a:ea typeface="Arial" charset="0"/>
                <a:cs typeface="Arial" charset="0"/>
              </a:rPr>
              <a:t> </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Mevr</a:t>
            </a:r>
            <a:r>
              <a:rPr lang="en-GB" sz="3200" baseline="30000" dirty="0">
                <a:solidFill>
                  <a:srgbClr val="2D2757"/>
                </a:solidFill>
                <a:latin typeface="Arial" charset="0"/>
                <a:ea typeface="Arial" charset="0"/>
                <a:cs typeface="Arial" charset="0"/>
              </a:rPr>
              <a:t>. W. </a:t>
            </a:r>
            <a:r>
              <a:rPr lang="en-GB" sz="3200" baseline="30000" dirty="0" err="1">
                <a:solidFill>
                  <a:srgbClr val="2D2757"/>
                </a:solidFill>
                <a:latin typeface="Arial" charset="0"/>
                <a:ea typeface="Arial" charset="0"/>
                <a:cs typeface="Arial" charset="0"/>
              </a:rPr>
              <a:t>Muusers-Elting</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4"/>
              </a:rPr>
              <a:t>havo345@csvvg.eu</a:t>
            </a:r>
            <a:r>
              <a:rPr lang="en-GB" sz="3200" baseline="30000" dirty="0">
                <a:solidFill>
                  <a:srgbClr val="2D2757"/>
                </a:solidFill>
                <a:latin typeface="Arial" charset="0"/>
                <a:ea typeface="Arial" charset="0"/>
                <a:cs typeface="Arial" charset="0"/>
              </a:rPr>
              <a:t>)</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Verbinding</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leerling</a:t>
            </a:r>
            <a:r>
              <a:rPr lang="en-GB" sz="3200" baseline="30000" dirty="0">
                <a:solidFill>
                  <a:srgbClr val="2D2757"/>
                </a:solidFill>
                <a:latin typeface="Arial" charset="0"/>
                <a:ea typeface="Arial" charset="0"/>
                <a:cs typeface="Arial" charset="0"/>
              </a:rPr>
              <a:t>-mentor-</a:t>
            </a:r>
            <a:r>
              <a:rPr lang="en-GB" sz="3200" baseline="30000" dirty="0" err="1">
                <a:solidFill>
                  <a:srgbClr val="2D2757"/>
                </a:solidFill>
                <a:latin typeface="Arial" charset="0"/>
                <a:ea typeface="Arial" charset="0"/>
                <a:cs typeface="Arial" charset="0"/>
              </a:rPr>
              <a:t>ondersteuning</a:t>
            </a:r>
            <a:r>
              <a:rPr lang="en-GB" sz="3200" baseline="30000" dirty="0">
                <a:solidFill>
                  <a:srgbClr val="2D2757"/>
                </a:solidFill>
                <a:latin typeface="Arial" charset="0"/>
                <a:ea typeface="Arial" charset="0"/>
                <a:cs typeface="Arial" charset="0"/>
              </a:rPr>
              <a:t> </a:t>
            </a:r>
          </a:p>
          <a:p>
            <a:pPr lvl="1"/>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Teamleider</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Dhr</a:t>
            </a:r>
            <a:r>
              <a:rPr lang="en-GB" sz="3200" baseline="30000" dirty="0">
                <a:solidFill>
                  <a:srgbClr val="2D2757"/>
                </a:solidFill>
                <a:latin typeface="Arial" charset="0"/>
                <a:ea typeface="Arial" charset="0"/>
                <a:cs typeface="Arial" charset="0"/>
              </a:rPr>
              <a:t>. M. </a:t>
            </a:r>
            <a:r>
              <a:rPr lang="en-GB" sz="3200" baseline="30000" dirty="0" err="1">
                <a:solidFill>
                  <a:srgbClr val="2D2757"/>
                </a:solidFill>
                <a:latin typeface="Arial" charset="0"/>
                <a:ea typeface="Arial" charset="0"/>
                <a:cs typeface="Arial" charset="0"/>
              </a:rPr>
              <a:t>Lutke</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5"/>
              </a:rPr>
              <a:t>m.lutke@csvvg.eu</a:t>
            </a:r>
            <a:r>
              <a:rPr lang="en-GB" sz="3200" baseline="30000" dirty="0">
                <a:solidFill>
                  <a:srgbClr val="2D2757"/>
                </a:solidFill>
                <a:latin typeface="Arial" charset="0"/>
                <a:ea typeface="Arial" charset="0"/>
                <a:cs typeface="Arial" charset="0"/>
              </a:rPr>
              <a:t>) </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Personeel</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onderwijs</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organisatie</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endParaRPr lang="en-GB" sz="3200" baseline="30000" dirty="0">
              <a:solidFill>
                <a:srgbClr val="2D2757"/>
              </a:solidFill>
              <a:latin typeface="Arial" charset="0"/>
              <a:ea typeface="Arial" charset="0"/>
              <a:cs typeface="Arial" charset="0"/>
            </a:endParaRPr>
          </a:p>
        </p:txBody>
      </p:sp>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558" y="3288725"/>
            <a:ext cx="830441" cy="1245663"/>
          </a:xfrm>
          <a:prstGeom prst="rect">
            <a:avLst/>
          </a:prstGeom>
        </p:spPr>
      </p:pic>
      <p:pic>
        <p:nvPicPr>
          <p:cNvPr id="13" name="Afbeelding 12">
            <a:extLst>
              <a:ext uri="{FF2B5EF4-FFF2-40B4-BE49-F238E27FC236}">
                <a16:creationId xmlns:a16="http://schemas.microsoft.com/office/drawing/2014/main" id="{93BADD83-3D72-46DF-A557-F05B85BE02D0}"/>
              </a:ext>
            </a:extLst>
          </p:cNvPr>
          <p:cNvPicPr>
            <a:picLocks noChangeAspect="1"/>
          </p:cNvPicPr>
          <p:nvPr/>
        </p:nvPicPr>
        <p:blipFill>
          <a:blip r:embed="rId7"/>
          <a:stretch>
            <a:fillRect/>
          </a:stretch>
        </p:blipFill>
        <p:spPr>
          <a:xfrm>
            <a:off x="8613572" y="2168750"/>
            <a:ext cx="822301" cy="1245663"/>
          </a:xfrm>
          <a:prstGeom prst="rect">
            <a:avLst/>
          </a:prstGeom>
        </p:spPr>
      </p:pic>
      <p:pic>
        <p:nvPicPr>
          <p:cNvPr id="3" name="Afbeelding 2">
            <a:extLst>
              <a:ext uri="{FF2B5EF4-FFF2-40B4-BE49-F238E27FC236}">
                <a16:creationId xmlns:a16="http://schemas.microsoft.com/office/drawing/2014/main" id="{D214E9DE-B7C7-4BB6-9DD2-70BA66783F61}"/>
              </a:ext>
            </a:extLst>
          </p:cNvPr>
          <p:cNvPicPr>
            <a:picLocks noChangeAspect="1"/>
          </p:cNvPicPr>
          <p:nvPr/>
        </p:nvPicPr>
        <p:blipFill>
          <a:blip r:embed="rId8"/>
          <a:stretch>
            <a:fillRect/>
          </a:stretch>
        </p:blipFill>
        <p:spPr>
          <a:xfrm>
            <a:off x="10946336" y="4534388"/>
            <a:ext cx="872495" cy="1404773"/>
          </a:xfrm>
          <a:prstGeom prst="rect">
            <a:avLst/>
          </a:prstGeom>
        </p:spPr>
      </p:pic>
    </p:spTree>
    <p:extLst>
      <p:ext uri="{BB962C8B-B14F-4D97-AF65-F5344CB8AC3E}">
        <p14:creationId xmlns:p14="http://schemas.microsoft.com/office/powerpoint/2010/main" val="16741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246827"/>
            <a:ext cx="8111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8123"/>
                </a:solidFill>
                <a:effectLst/>
                <a:uLnTx/>
                <a:uFillTx/>
                <a:latin typeface="Arial" charset="0"/>
                <a:ea typeface="Arial" charset="0"/>
                <a:cs typeface="Arial" charset="0"/>
              </a:rPr>
              <a:t>Ondersteuning</a:t>
            </a:r>
          </a:p>
        </p:txBody>
      </p:sp>
      <p:sp>
        <p:nvSpPr>
          <p:cNvPr id="6" name="Tekstvak 5"/>
          <p:cNvSpPr txBox="1"/>
          <p:nvPr/>
        </p:nvSpPr>
        <p:spPr>
          <a:xfrm>
            <a:off x="664665" y="944059"/>
            <a:ext cx="8835470" cy="4243781"/>
          </a:xfrm>
          <a:prstGeom prst="rect">
            <a:avLst/>
          </a:prstGeom>
          <a:noFill/>
        </p:spPr>
        <p:txBody>
          <a:bodyPr wrap="square" lIns="90000" tIns="72000" rtlCol="0">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nl-NL" sz="1600" b="0" i="0" u="none" strike="noStrike" kern="1200" cap="none" spc="0" normalizeH="0" baseline="30000" noProof="0" dirty="0">
              <a:ln>
                <a:noFill/>
              </a:ln>
              <a:solidFill>
                <a:srgbClr val="2D2757"/>
              </a:solidFill>
              <a:effectLst/>
              <a:uLnTx/>
              <a:uFillTx/>
              <a:latin typeface="Arial" charset="0"/>
              <a:ea typeface="Arial" charset="0"/>
              <a:cs typeface="Arial"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Mentoruur</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Huiswerkklas</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Iedere middag op school</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Steunles wiskunde en studievaardigheden</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Leerlingen met grote ondersteuningsbehoefte</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Via Atelier</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nl-NL" sz="3200" baseline="30000" dirty="0">
                <a:solidFill>
                  <a:srgbClr val="2D2757"/>
                </a:solidFill>
                <a:latin typeface="Arial" charset="0"/>
                <a:ea typeface="Arial" charset="0"/>
                <a:cs typeface="Arial" charset="0"/>
              </a:rPr>
              <a:t>Informatie volgt over ondersteuning bij </a:t>
            </a:r>
          </a:p>
          <a:p>
            <a:pPr marR="0" lvl="1" algn="l" defTabSz="914400" rtl="0" eaLnBrk="1" fontAlgn="auto" latinLnBrk="0" hangingPunct="1">
              <a:lnSpc>
                <a:spcPct val="150000"/>
              </a:lnSpc>
              <a:spcBef>
                <a:spcPts val="0"/>
              </a:spcBef>
              <a:spcAft>
                <a:spcPts val="0"/>
              </a:spcAft>
              <a:buClrTx/>
              <a:buSzTx/>
              <a:tabLst/>
              <a:defRPr/>
            </a:pPr>
            <a:r>
              <a:rPr lang="nl-NL" sz="3200" baseline="30000" dirty="0">
                <a:solidFill>
                  <a:srgbClr val="2D2757"/>
                </a:solidFill>
                <a:latin typeface="Arial" charset="0"/>
                <a:ea typeface="Arial" charset="0"/>
                <a:cs typeface="Arial" charset="0"/>
              </a:rPr>
              <a:t>      (school)examens</a:t>
            </a:r>
            <a:endPar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endParaRPr>
          </a:p>
        </p:txBody>
      </p:sp>
      <p:sp>
        <p:nvSpPr>
          <p:cNvPr id="2" name="AutoShape 2" descr="https://euc-powerpoint.officeapps.live.com/pods/GetClipboardImage.ashx?Id=41e35829-e10b-4c48-ac11-2f38b8ab0e4a&amp;DC=GEU2&amp;pkey=9bdc00ea-29fd-48bb-84e9-d8d4381dea9a&amp;wdwaccluster=GEU2">
            <a:extLst>
              <a:ext uri="{FF2B5EF4-FFF2-40B4-BE49-F238E27FC236}">
                <a16:creationId xmlns:a16="http://schemas.microsoft.com/office/drawing/2014/main" id="{B93E5826-27B6-4B05-BF8D-D080CCFD2D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4" descr="https://euc-powerpoint.officeapps.live.com/pods/GetClipboardImage.ashx?Id=ac662d8f-73c1-4a34-9d66-d64e63c18ced&amp;DC=GEU2&amp;pkey=dfb25323-6839-457b-8ef1-2b2f49cd443d&amp;wdwaccluster=GEU2">
            <a:extLst>
              <a:ext uri="{FF2B5EF4-FFF2-40B4-BE49-F238E27FC236}">
                <a16:creationId xmlns:a16="http://schemas.microsoft.com/office/drawing/2014/main" id="{EA3B69DF-45F3-4062-8CC6-C4AC3781175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ondersteuning -">
            <a:extLst>
              <a:ext uri="{FF2B5EF4-FFF2-40B4-BE49-F238E27FC236}">
                <a16:creationId xmlns:a16="http://schemas.microsoft.com/office/drawing/2014/main" id="{0D9BA2E4-434C-4F5E-816D-F6B4F7D9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462" y="2401867"/>
            <a:ext cx="5309139" cy="26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07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246827"/>
            <a:ext cx="8111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err="1">
                <a:ln>
                  <a:noFill/>
                </a:ln>
                <a:solidFill>
                  <a:srgbClr val="F58123"/>
                </a:solidFill>
                <a:effectLst/>
                <a:uLnTx/>
                <a:uFillTx/>
                <a:latin typeface="Arial" charset="0"/>
                <a:ea typeface="Arial" charset="0"/>
                <a:cs typeface="Arial" charset="0"/>
              </a:rPr>
              <a:t>Driehoeksgesprekken</a:t>
            </a:r>
            <a:endParaRPr kumimoji="0" lang="nl-NL" sz="4000" b="1" i="0" u="none" strike="noStrike" kern="1200" cap="none" spc="0" normalizeH="0" baseline="0" noProof="0" dirty="0">
              <a:ln>
                <a:noFill/>
              </a:ln>
              <a:solidFill>
                <a:srgbClr val="F58123"/>
              </a:solidFill>
              <a:effectLst/>
              <a:uLnTx/>
              <a:uFillTx/>
              <a:latin typeface="Arial" charset="0"/>
              <a:ea typeface="Arial" charset="0"/>
              <a:cs typeface="Arial" charset="0"/>
            </a:endParaRPr>
          </a:p>
        </p:txBody>
      </p:sp>
      <p:sp>
        <p:nvSpPr>
          <p:cNvPr id="6" name="Tekstvak 5"/>
          <p:cNvSpPr txBox="1"/>
          <p:nvPr/>
        </p:nvSpPr>
        <p:spPr>
          <a:xfrm>
            <a:off x="780075" y="1649592"/>
            <a:ext cx="8835470" cy="2274011"/>
          </a:xfrm>
          <a:prstGeom prst="rect">
            <a:avLst/>
          </a:prstGeom>
          <a:noFill/>
        </p:spPr>
        <p:txBody>
          <a:bodyPr wrap="square" lIns="90000" tIns="72000" rtlCol="0">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nl-NL" sz="1600" b="0" i="0" u="none" strike="noStrike" kern="1200" cap="none" spc="0" normalizeH="0" baseline="30000" noProof="0" dirty="0">
              <a:ln>
                <a:noFill/>
              </a:ln>
              <a:solidFill>
                <a:srgbClr val="2D2757"/>
              </a:solidFill>
              <a:effectLst/>
              <a:uLnTx/>
              <a:uFillTx/>
              <a:latin typeface="Arial" charset="0"/>
              <a:ea typeface="Arial" charset="0"/>
              <a:cs typeface="Arial"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nl-NL" sz="3200" baseline="30000" dirty="0">
                <a:solidFill>
                  <a:srgbClr val="2D2757"/>
                </a:solidFill>
                <a:latin typeface="Arial" charset="0"/>
                <a:ea typeface="Arial" charset="0"/>
                <a:cs typeface="Arial" charset="0"/>
              </a:rPr>
              <a:t>Reflectie, kwaliteiten, interesses, studiekeuze</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nl-NL" sz="3200" baseline="30000" dirty="0">
                <a:solidFill>
                  <a:srgbClr val="2D2757"/>
                </a:solidFill>
                <a:latin typeface="Arial" charset="0"/>
                <a:ea typeface="Arial" charset="0"/>
                <a:cs typeface="Arial" charset="0"/>
              </a:rPr>
              <a:t>Eerste gesprek: na periode 1</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nl-NL" sz="3200" baseline="30000" dirty="0">
                <a:solidFill>
                  <a:srgbClr val="2D2757"/>
                </a:solidFill>
                <a:latin typeface="Arial" charset="0"/>
                <a:ea typeface="Arial" charset="0"/>
                <a:cs typeface="Arial" charset="0"/>
              </a:rPr>
              <a:t>Tweede gesprek: week 14-17</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nl-NL" sz="3200" baseline="30000" dirty="0">
                <a:solidFill>
                  <a:srgbClr val="2D2757"/>
                </a:solidFill>
                <a:latin typeface="Arial" charset="0"/>
                <a:ea typeface="Arial" charset="0"/>
                <a:cs typeface="Arial" charset="0"/>
              </a:rPr>
              <a:t>Uitnodiging volgt via mail </a:t>
            </a:r>
            <a:endPar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endParaRPr>
          </a:p>
        </p:txBody>
      </p:sp>
      <p:sp>
        <p:nvSpPr>
          <p:cNvPr id="2" name="AutoShape 2" descr="https://euc-powerpoint.officeapps.live.com/pods/GetClipboardImage.ashx?Id=41e35829-e10b-4c48-ac11-2f38b8ab0e4a&amp;DC=GEU2&amp;pkey=9bdc00ea-29fd-48bb-84e9-d8d4381dea9a&amp;wdwaccluster=GEU2">
            <a:extLst>
              <a:ext uri="{FF2B5EF4-FFF2-40B4-BE49-F238E27FC236}">
                <a16:creationId xmlns:a16="http://schemas.microsoft.com/office/drawing/2014/main" id="{B93E5826-27B6-4B05-BF8D-D080CCFD2D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4" descr="https://euc-powerpoint.officeapps.live.com/pods/GetClipboardImage.ashx?Id=ac662d8f-73c1-4a34-9d66-d64e63c18ced&amp;DC=GEU2&amp;pkey=dfb25323-6839-457b-8ef1-2b2f49cd443d&amp;wdwaccluster=GEU2">
            <a:extLst>
              <a:ext uri="{FF2B5EF4-FFF2-40B4-BE49-F238E27FC236}">
                <a16:creationId xmlns:a16="http://schemas.microsoft.com/office/drawing/2014/main" id="{EA3B69DF-45F3-4062-8CC6-C4AC3781175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descr="Hoe kom je tot een driehoeksgesprek?">
            <a:extLst>
              <a:ext uri="{FF2B5EF4-FFF2-40B4-BE49-F238E27FC236}">
                <a16:creationId xmlns:a16="http://schemas.microsoft.com/office/drawing/2014/main" id="{BE2E8064-B29D-4033-A434-FA9C0FD64E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85"/>
          <a:stretch/>
        </p:blipFill>
        <p:spPr bwMode="auto">
          <a:xfrm>
            <a:off x="5609118" y="2357677"/>
            <a:ext cx="4555682" cy="308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2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xfrm>
            <a:off x="1992313" y="908722"/>
            <a:ext cx="8229600" cy="4824535"/>
          </a:xfrm>
        </p:spPr>
        <p:txBody>
          <a:bodyPr rtlCol="0">
            <a:normAutofit lnSpcReduction="10000"/>
          </a:bodyPr>
          <a:lstStyle/>
          <a:p>
            <a:pPr eaLnBrk="1" fontAlgn="auto" hangingPunct="1">
              <a:lnSpc>
                <a:spcPct val="80000"/>
              </a:lnSpc>
              <a:spcAft>
                <a:spcPts val="0"/>
              </a:spcAft>
              <a:buNone/>
              <a:defRPr/>
            </a:pPr>
            <a:r>
              <a:rPr lang="nl-NL" altLang="nl-NL" sz="6000" dirty="0">
                <a:solidFill>
                  <a:schemeClr val="tx2"/>
                </a:solidFill>
              </a:rPr>
              <a:t>			</a:t>
            </a:r>
            <a:r>
              <a:rPr lang="nl-NL" altLang="nl-NL" sz="6000" b="1" dirty="0">
                <a:solidFill>
                  <a:srgbClr val="0070C0"/>
                </a:solidFill>
              </a:rPr>
              <a:t>L</a:t>
            </a:r>
            <a:r>
              <a:rPr lang="nl-NL" altLang="nl-NL" sz="6000" b="1" dirty="0"/>
              <a:t>oopbaan</a:t>
            </a:r>
          </a:p>
          <a:p>
            <a:pPr eaLnBrk="1" fontAlgn="auto" hangingPunct="1">
              <a:lnSpc>
                <a:spcPct val="80000"/>
              </a:lnSpc>
              <a:spcAft>
                <a:spcPts val="0"/>
              </a:spcAft>
              <a:buNone/>
              <a:defRPr/>
            </a:pPr>
            <a:r>
              <a:rPr lang="nl-NL" altLang="nl-NL" sz="6000" b="1" dirty="0">
                <a:solidFill>
                  <a:schemeClr val="tx2"/>
                </a:solidFill>
              </a:rPr>
              <a:t>			</a:t>
            </a:r>
            <a:r>
              <a:rPr lang="nl-NL" altLang="nl-NL" sz="6000" b="1" dirty="0">
                <a:solidFill>
                  <a:srgbClr val="0070C0"/>
                </a:solidFill>
              </a:rPr>
              <a:t>O</a:t>
            </a:r>
            <a:r>
              <a:rPr lang="nl-NL" altLang="nl-NL" sz="6000" b="1" dirty="0"/>
              <a:t>riëntatie en</a:t>
            </a:r>
          </a:p>
          <a:p>
            <a:pPr eaLnBrk="1" fontAlgn="auto" hangingPunct="1">
              <a:lnSpc>
                <a:spcPct val="80000"/>
              </a:lnSpc>
              <a:spcAft>
                <a:spcPts val="0"/>
              </a:spcAft>
              <a:buNone/>
              <a:defRPr/>
            </a:pPr>
            <a:r>
              <a:rPr lang="nl-NL" altLang="nl-NL" sz="6000" b="1" dirty="0">
                <a:solidFill>
                  <a:schemeClr val="tx2"/>
                </a:solidFill>
              </a:rPr>
              <a:t>			</a:t>
            </a:r>
            <a:r>
              <a:rPr lang="nl-NL" altLang="nl-NL" sz="6000" b="1" dirty="0">
                <a:solidFill>
                  <a:srgbClr val="0070C0"/>
                </a:solidFill>
              </a:rPr>
              <a:t>B</a:t>
            </a:r>
            <a:r>
              <a:rPr lang="nl-NL" altLang="nl-NL" sz="6000" b="1" dirty="0"/>
              <a:t>egeleiding</a:t>
            </a:r>
            <a:r>
              <a:rPr lang="nl-NL" altLang="nl-NL" sz="5400" b="1" dirty="0"/>
              <a:t> </a:t>
            </a:r>
            <a:endParaRPr lang="en-US" altLang="nl-NL" sz="5400" b="1" dirty="0"/>
          </a:p>
          <a:p>
            <a:pPr algn="ctr" eaLnBrk="1" fontAlgn="auto" hangingPunct="1">
              <a:lnSpc>
                <a:spcPct val="80000"/>
              </a:lnSpc>
              <a:spcAft>
                <a:spcPts val="0"/>
              </a:spcAft>
              <a:buNone/>
              <a:defRPr/>
            </a:pPr>
            <a:endParaRPr lang="nl-NL" altLang="nl-NL" sz="5400" dirty="0"/>
          </a:p>
          <a:p>
            <a:pPr algn="ctr" eaLnBrk="1" fontAlgn="auto" hangingPunct="1">
              <a:lnSpc>
                <a:spcPct val="80000"/>
              </a:lnSpc>
              <a:spcAft>
                <a:spcPts val="0"/>
              </a:spcAft>
              <a:buNone/>
              <a:defRPr/>
            </a:pPr>
            <a:r>
              <a:rPr lang="nl-NL" altLang="nl-NL" b="1" dirty="0">
                <a:solidFill>
                  <a:srgbClr val="0070C0"/>
                </a:solidFill>
              </a:rPr>
              <a:t>verplicht</a:t>
            </a:r>
            <a:r>
              <a:rPr lang="nl-NL" altLang="nl-NL" b="1" dirty="0"/>
              <a:t> </a:t>
            </a:r>
            <a:r>
              <a:rPr lang="nl-NL" altLang="nl-NL" dirty="0"/>
              <a:t>onderdeel in de 4 profielen </a:t>
            </a:r>
          </a:p>
          <a:p>
            <a:pPr algn="ctr" eaLnBrk="1" fontAlgn="auto" hangingPunct="1">
              <a:lnSpc>
                <a:spcPct val="80000"/>
              </a:lnSpc>
              <a:spcAft>
                <a:spcPts val="0"/>
              </a:spcAft>
              <a:buNone/>
              <a:defRPr/>
            </a:pPr>
            <a:r>
              <a:rPr lang="nl-NL" altLang="nl-NL" dirty="0"/>
              <a:t>van de Tweede Fase binnen </a:t>
            </a:r>
          </a:p>
          <a:p>
            <a:pPr algn="ctr" eaLnBrk="1" fontAlgn="auto" hangingPunct="1">
              <a:lnSpc>
                <a:spcPct val="80000"/>
              </a:lnSpc>
              <a:spcAft>
                <a:spcPts val="0"/>
              </a:spcAft>
              <a:buNone/>
              <a:defRPr/>
            </a:pPr>
            <a:r>
              <a:rPr lang="nl-NL" altLang="nl-NL" dirty="0" err="1"/>
              <a:t>cs</a:t>
            </a:r>
            <a:r>
              <a:rPr lang="nl-NL" altLang="nl-NL" dirty="0"/>
              <a:t> Vincent van Gogh</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r>
              <a:rPr lang="en-US" altLang="nl-NL" b="1" dirty="0">
                <a:solidFill>
                  <a:srgbClr val="F58123"/>
                </a:solidFill>
              </a:rPr>
              <a:t>LOB: </a:t>
            </a:r>
            <a:r>
              <a:rPr lang="en-US" altLang="nl-NL" sz="4000" b="1" dirty="0" err="1">
                <a:solidFill>
                  <a:srgbClr val="F58123"/>
                </a:solidFill>
                <a:latin typeface="Arial" panose="020B0604020202020204" pitchFamily="34" charset="0"/>
                <a:cs typeface="Arial" panose="020B0604020202020204" pitchFamily="34" charset="0"/>
              </a:rPr>
              <a:t>Examenvak</a:t>
            </a:r>
            <a:r>
              <a:rPr lang="en-US" altLang="nl-NL" b="1" dirty="0">
                <a:solidFill>
                  <a:srgbClr val="F58123"/>
                </a:solidFill>
              </a:rPr>
              <a:t>?</a:t>
            </a:r>
            <a:endParaRPr lang="nl-NL" altLang="nl-NL" b="1" dirty="0">
              <a:solidFill>
                <a:srgbClr val="F58123"/>
              </a:solidFill>
            </a:endParaRPr>
          </a:p>
        </p:txBody>
      </p:sp>
      <p:sp>
        <p:nvSpPr>
          <p:cNvPr id="6147" name="Rectangle 3"/>
          <p:cNvSpPr>
            <a:spLocks noGrp="1" noChangeArrowheads="1"/>
          </p:cNvSpPr>
          <p:nvPr>
            <p:ph idx="1"/>
          </p:nvPr>
        </p:nvSpPr>
        <p:spPr>
          <a:xfrm>
            <a:off x="609600" y="1600201"/>
            <a:ext cx="9951720" cy="4525963"/>
          </a:xfrm>
        </p:spPr>
        <p:txBody>
          <a:bodyPr/>
          <a:lstStyle/>
          <a:p>
            <a:pPr eaLnBrk="1" hangingPunct="1">
              <a:lnSpc>
                <a:spcPct val="90000"/>
              </a:lnSpc>
            </a:pPr>
            <a:r>
              <a:rPr lang="nl-NL" altLang="nl-NL" sz="2400" dirty="0">
                <a:latin typeface="Arial" panose="020B0604020202020204" pitchFamily="34" charset="0"/>
                <a:cs typeface="Arial" panose="020B0604020202020204" pitchFamily="34" charset="0"/>
              </a:rPr>
              <a:t>LOB is een verplicht “vak” en wordt daarom ook op het rapport vermeld</a:t>
            </a:r>
          </a:p>
          <a:p>
            <a:pPr eaLnBrk="1" hangingPunct="1">
              <a:lnSpc>
                <a:spcPct val="90000"/>
              </a:lnSpc>
            </a:pPr>
            <a:endParaRPr lang="nl-NL" altLang="nl-NL" sz="2400" dirty="0">
              <a:latin typeface="Arial" panose="020B0604020202020204" pitchFamily="34" charset="0"/>
              <a:cs typeface="Arial" panose="020B0604020202020204" pitchFamily="34" charset="0"/>
            </a:endParaRPr>
          </a:p>
          <a:p>
            <a:pPr eaLnBrk="1" hangingPunct="1">
              <a:lnSpc>
                <a:spcPct val="90000"/>
              </a:lnSpc>
            </a:pPr>
            <a:r>
              <a:rPr lang="en-US" altLang="nl-NL" sz="2400" dirty="0">
                <a:latin typeface="Arial" panose="020B0604020202020204" pitchFamily="34" charset="0"/>
                <a:cs typeface="Arial" panose="020B0604020202020204" pitchFamily="34" charset="0"/>
              </a:rPr>
              <a:t>LOB </a:t>
            </a:r>
            <a:r>
              <a:rPr lang="en-US" altLang="nl-NL" sz="2400" dirty="0" err="1">
                <a:latin typeface="Arial" panose="020B0604020202020204" pitchFamily="34" charset="0"/>
                <a:cs typeface="Arial" panose="020B0604020202020204" pitchFamily="34" charset="0"/>
              </a:rPr>
              <a:t>moet</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naar</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behoren</a:t>
            </a:r>
            <a:r>
              <a:rPr lang="en-US" altLang="nl-NL" sz="2400" dirty="0">
                <a:latin typeface="Arial" panose="020B0604020202020204" pitchFamily="34" charset="0"/>
                <a:cs typeface="Arial" panose="020B0604020202020204" pitchFamily="34" charset="0"/>
              </a:rPr>
              <a:t>” (= </a:t>
            </a:r>
            <a:r>
              <a:rPr lang="en-US" altLang="nl-NL" sz="2400" dirty="0" err="1">
                <a:latin typeface="Arial" panose="020B0604020202020204" pitchFamily="34" charset="0"/>
                <a:cs typeface="Arial" panose="020B0604020202020204" pitchFamily="34" charset="0"/>
              </a:rPr>
              <a:t>nb</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zijn</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afgerond</a:t>
            </a:r>
            <a:r>
              <a:rPr lang="en-US" altLang="nl-NL" sz="2400" dirty="0">
                <a:latin typeface="Arial" panose="020B0604020202020204" pitchFamily="34" charset="0"/>
                <a:cs typeface="Arial" panose="020B0604020202020204" pitchFamily="34" charset="0"/>
              </a:rPr>
              <a:t> om </a:t>
            </a:r>
            <a:r>
              <a:rPr lang="en-US" altLang="nl-NL" sz="2400" dirty="0" err="1">
                <a:latin typeface="Arial" panose="020B0604020202020204" pitchFamily="34" charset="0"/>
                <a:cs typeface="Arial" panose="020B0604020202020204" pitchFamily="34" charset="0"/>
              </a:rPr>
              <a:t>examen</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te</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kunnen</a:t>
            </a:r>
            <a:r>
              <a:rPr lang="en-US" altLang="nl-NL" sz="2400" dirty="0">
                <a:latin typeface="Arial" panose="020B0604020202020204" pitchFamily="34" charset="0"/>
                <a:cs typeface="Arial" panose="020B0604020202020204" pitchFamily="34" charset="0"/>
              </a:rPr>
              <a:t> </a:t>
            </a:r>
            <a:r>
              <a:rPr lang="en-US" altLang="nl-NL" sz="2400" dirty="0" err="1">
                <a:latin typeface="Arial" panose="020B0604020202020204" pitchFamily="34" charset="0"/>
                <a:cs typeface="Arial" panose="020B0604020202020204" pitchFamily="34" charset="0"/>
              </a:rPr>
              <a:t>doen</a:t>
            </a:r>
            <a:endParaRPr lang="en-US" altLang="nl-NL" sz="2400" dirty="0">
              <a:latin typeface="Arial" panose="020B0604020202020204" pitchFamily="34" charset="0"/>
              <a:cs typeface="Arial" panose="020B0604020202020204" pitchFamily="34" charset="0"/>
            </a:endParaRPr>
          </a:p>
          <a:p>
            <a:pPr eaLnBrk="1" hangingPunct="1">
              <a:lnSpc>
                <a:spcPct val="90000"/>
              </a:lnSpc>
              <a:buFontTx/>
              <a:buNone/>
            </a:pPr>
            <a:endParaRPr lang="en-US" altLang="nl-NL" sz="2400" dirty="0">
              <a:latin typeface="Arial" panose="020B0604020202020204" pitchFamily="34" charset="0"/>
              <a:cs typeface="Arial" panose="020B0604020202020204" pitchFamily="34" charset="0"/>
            </a:endParaRPr>
          </a:p>
          <a:p>
            <a:pPr eaLnBrk="1" hangingPunct="1">
              <a:lnSpc>
                <a:spcPct val="90000"/>
              </a:lnSpc>
            </a:pPr>
            <a:r>
              <a:rPr lang="en-US" altLang="nl-NL" sz="2400" dirty="0">
                <a:latin typeface="Arial" panose="020B0604020202020204" pitchFamily="34" charset="0"/>
                <a:cs typeface="Arial" panose="020B0604020202020204" pitchFamily="34" charset="0"/>
              </a:rPr>
              <a:t>De </a:t>
            </a:r>
            <a:r>
              <a:rPr lang="nl-NL" altLang="nl-NL" sz="2400" dirty="0">
                <a:solidFill>
                  <a:srgbClr val="0070C0"/>
                </a:solidFill>
                <a:latin typeface="Arial" panose="020B0604020202020204" pitchFamily="34" charset="0"/>
                <a:cs typeface="Arial" panose="020B0604020202020204" pitchFamily="34" charset="0"/>
              </a:rPr>
              <a:t>mentor</a:t>
            </a:r>
            <a:r>
              <a:rPr lang="nl-NL" altLang="nl-NL" sz="2400" dirty="0">
                <a:latin typeface="Arial" panose="020B0604020202020204" pitchFamily="34" charset="0"/>
                <a:cs typeface="Arial" panose="020B0604020202020204" pitchFamily="34" charset="0"/>
              </a:rPr>
              <a:t> werkt in de 1</a:t>
            </a:r>
            <a:r>
              <a:rPr lang="nl-NL" altLang="nl-NL" sz="2400" baseline="30000" dirty="0">
                <a:latin typeface="Arial" panose="020B0604020202020204" pitchFamily="34" charset="0"/>
                <a:cs typeface="Arial" panose="020B0604020202020204" pitchFamily="34" charset="0"/>
              </a:rPr>
              <a:t>e</a:t>
            </a:r>
            <a:r>
              <a:rPr lang="nl-NL" altLang="nl-NL" sz="2400" dirty="0">
                <a:latin typeface="Arial" panose="020B0604020202020204" pitchFamily="34" charset="0"/>
                <a:cs typeface="Arial" panose="020B0604020202020204" pitchFamily="34" charset="0"/>
              </a:rPr>
              <a:t> lijn en beoordeelt of LOB naar behoren is gedaan</a:t>
            </a:r>
          </a:p>
          <a:p>
            <a:pPr eaLnBrk="1" fontAlgn="auto" hangingPunct="1">
              <a:lnSpc>
                <a:spcPct val="80000"/>
              </a:lnSpc>
              <a:spcAft>
                <a:spcPts val="0"/>
              </a:spcAft>
              <a:defRPr/>
            </a:pPr>
            <a:endParaRPr lang="nl-NL" altLang="nl-NL" sz="2400" dirty="0">
              <a:latin typeface="Arial" panose="020B0604020202020204" pitchFamily="34" charset="0"/>
              <a:cs typeface="Arial" panose="020B0604020202020204" pitchFamily="34" charset="0"/>
            </a:endParaRPr>
          </a:p>
          <a:p>
            <a:pPr eaLnBrk="1" fontAlgn="auto" hangingPunct="1">
              <a:lnSpc>
                <a:spcPct val="80000"/>
              </a:lnSpc>
              <a:spcAft>
                <a:spcPts val="0"/>
              </a:spcAft>
              <a:defRPr/>
            </a:pPr>
            <a:r>
              <a:rPr lang="nl-NL" altLang="nl-NL" sz="2400" dirty="0">
                <a:latin typeface="Arial" panose="020B0604020202020204" pitchFamily="34" charset="0"/>
                <a:cs typeface="Arial" panose="020B0604020202020204" pitchFamily="34" charset="0"/>
              </a:rPr>
              <a:t>De </a:t>
            </a:r>
            <a:r>
              <a:rPr lang="nl-NL" altLang="nl-NL" sz="2400" dirty="0">
                <a:solidFill>
                  <a:srgbClr val="0070C0"/>
                </a:solidFill>
                <a:latin typeface="Arial" panose="020B0604020202020204" pitchFamily="34" charset="0"/>
                <a:cs typeface="Arial" panose="020B0604020202020204" pitchFamily="34" charset="0"/>
              </a:rPr>
              <a:t>decaan</a:t>
            </a:r>
            <a:r>
              <a:rPr lang="nl-NL" altLang="nl-NL" sz="2400" dirty="0">
                <a:latin typeface="Arial" panose="020B0604020202020204" pitchFamily="34" charset="0"/>
                <a:cs typeface="Arial" panose="020B0604020202020204" pitchFamily="34" charset="0"/>
              </a:rPr>
              <a:t> werkt in de 2e lijn</a:t>
            </a:r>
          </a:p>
          <a:p>
            <a:pPr eaLnBrk="1" hangingPunct="1">
              <a:lnSpc>
                <a:spcPct val="90000"/>
              </a:lnSpc>
            </a:pPr>
            <a:endParaRPr lang="nl-NL" altLang="nl-NL" sz="2400" b="1" dirty="0"/>
          </a:p>
          <a:p>
            <a:pPr eaLnBrk="1" hangingPunct="1">
              <a:lnSpc>
                <a:spcPct val="90000"/>
              </a:lnSpc>
              <a:buFontTx/>
              <a:buNone/>
            </a:pPr>
            <a:r>
              <a:rPr lang="nl-NL" altLang="nl-NL" sz="2400" dirty="0"/>
              <a:t>	</a:t>
            </a:r>
          </a:p>
          <a:p>
            <a:pPr eaLnBrk="1" hangingPunct="1">
              <a:lnSpc>
                <a:spcPct val="90000"/>
              </a:lnSpc>
            </a:pPr>
            <a:endParaRPr lang="nl-NL" altLang="nl-NL" sz="2400" dirty="0"/>
          </a:p>
        </p:txBody>
      </p:sp>
    </p:spTree>
    <p:extLst>
      <p:ext uri="{BB962C8B-B14F-4D97-AF65-F5344CB8AC3E}">
        <p14:creationId xmlns:p14="http://schemas.microsoft.com/office/powerpoint/2010/main" val="194791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pPr marL="0" indent="0" eaLnBrk="1" hangingPunct="1">
              <a:buNone/>
            </a:pPr>
            <a:r>
              <a:rPr lang="en-US" altLang="nl-NL" sz="4000" dirty="0">
                <a:latin typeface="Arial" panose="020B0604020202020204" pitchFamily="34" charset="0"/>
                <a:cs typeface="Arial" panose="020B0604020202020204" pitchFamily="34" charset="0"/>
              </a:rPr>
              <a:t>40 SLU </a:t>
            </a:r>
            <a:r>
              <a:rPr lang="en-US" altLang="nl-NL" sz="4000" dirty="0" err="1">
                <a:latin typeface="Arial" panose="020B0604020202020204" pitchFamily="34" charset="0"/>
                <a:cs typeface="Arial" panose="020B0604020202020204" pitchFamily="34" charset="0"/>
              </a:rPr>
              <a:t>totaal</a:t>
            </a:r>
            <a:r>
              <a:rPr lang="en-US" altLang="nl-NL" sz="4000" dirty="0">
                <a:latin typeface="Arial" panose="020B0604020202020204" pitchFamily="34" charset="0"/>
                <a:cs typeface="Arial" panose="020B0604020202020204" pitchFamily="34" charset="0"/>
              </a:rPr>
              <a:t>:</a:t>
            </a:r>
          </a:p>
          <a:p>
            <a:pPr eaLnBrk="1" hangingPunct="1"/>
            <a:r>
              <a:rPr lang="en-US" altLang="nl-NL" sz="4000" dirty="0">
                <a:latin typeface="Arial" panose="020B0604020202020204" pitchFamily="34" charset="0"/>
                <a:cs typeface="Arial" panose="020B0604020202020204" pitchFamily="34" charset="0"/>
              </a:rPr>
              <a:t>H4: 20 </a:t>
            </a:r>
            <a:r>
              <a:rPr lang="en-US" altLang="nl-NL" sz="4000" dirty="0" err="1">
                <a:latin typeface="Arial" panose="020B0604020202020204" pitchFamily="34" charset="0"/>
                <a:cs typeface="Arial" panose="020B0604020202020204" pitchFamily="34" charset="0"/>
              </a:rPr>
              <a:t>slu</a:t>
            </a:r>
            <a:endParaRPr lang="en-US" altLang="nl-NL" sz="4000" dirty="0">
              <a:latin typeface="Arial" panose="020B0604020202020204" pitchFamily="34" charset="0"/>
              <a:cs typeface="Arial" panose="020B0604020202020204" pitchFamily="34" charset="0"/>
            </a:endParaRPr>
          </a:p>
          <a:p>
            <a:pPr eaLnBrk="1" hangingPunct="1"/>
            <a:r>
              <a:rPr lang="en-US" altLang="nl-NL" sz="4000" dirty="0">
                <a:latin typeface="Arial" panose="020B0604020202020204" pitchFamily="34" charset="0"/>
                <a:cs typeface="Arial" panose="020B0604020202020204" pitchFamily="34" charset="0"/>
              </a:rPr>
              <a:t>H5: 20 </a:t>
            </a:r>
            <a:r>
              <a:rPr lang="en-US" altLang="nl-NL" sz="4000" dirty="0" err="1">
                <a:latin typeface="Arial" panose="020B0604020202020204" pitchFamily="34" charset="0"/>
                <a:cs typeface="Arial" panose="020B0604020202020204" pitchFamily="34" charset="0"/>
              </a:rPr>
              <a:t>slu</a:t>
            </a:r>
            <a:endParaRPr lang="en-US" altLang="nl-NL" sz="4000" dirty="0">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28B16617-E467-0339-65D5-C67989514834}"/>
              </a:ext>
            </a:extLst>
          </p:cNvPr>
          <p:cNvSpPr txBox="1"/>
          <p:nvPr/>
        </p:nvSpPr>
        <p:spPr>
          <a:xfrm>
            <a:off x="2135561" y="3912873"/>
            <a:ext cx="7848871" cy="1384995"/>
          </a:xfrm>
          <a:prstGeom prst="rect">
            <a:avLst/>
          </a:prstGeom>
          <a:solidFill>
            <a:schemeClr val="accent6">
              <a:lumMod val="20000"/>
              <a:lumOff val="80000"/>
            </a:schemeClr>
          </a:solidFill>
        </p:spPr>
        <p:txBody>
          <a:bodyPr wrap="square" rtlCol="0">
            <a:spAutoFit/>
          </a:bodyPr>
          <a:lstStyle/>
          <a:p>
            <a:pPr eaLnBrk="0" fontAlgn="base" hangingPunct="0">
              <a:spcBef>
                <a:spcPct val="0"/>
              </a:spcBef>
              <a:spcAft>
                <a:spcPct val="0"/>
              </a:spcAft>
            </a:pPr>
            <a:r>
              <a:rPr lang="en-US" altLang="nl-NL" sz="2800" dirty="0">
                <a:solidFill>
                  <a:prstClr val="black"/>
                </a:solidFill>
                <a:latin typeface="Arial" panose="020B0604020202020204" pitchFamily="34" charset="0"/>
                <a:cs typeface="Arial" panose="020B0604020202020204" pitchFamily="34" charset="0"/>
              </a:rPr>
              <a:t>Hoe </a:t>
            </a:r>
            <a:r>
              <a:rPr lang="en-US" altLang="nl-NL" sz="2800" dirty="0" err="1">
                <a:solidFill>
                  <a:prstClr val="black"/>
                </a:solidFill>
                <a:latin typeface="Arial" panose="020B0604020202020204" pitchFamily="34" charset="0"/>
                <a:cs typeface="Arial" panose="020B0604020202020204" pitchFamily="34" charset="0"/>
              </a:rPr>
              <a:t>meer</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informatie</a:t>
            </a:r>
            <a:r>
              <a:rPr lang="en-US" altLang="nl-NL" sz="2800" dirty="0">
                <a:solidFill>
                  <a:prstClr val="black"/>
                </a:solidFill>
                <a:latin typeface="Arial" panose="020B0604020202020204" pitchFamily="34" charset="0"/>
                <a:cs typeface="Arial" panose="020B0604020202020204" pitchFamily="34" charset="0"/>
              </a:rPr>
              <a:t> je over </a:t>
            </a:r>
            <a:r>
              <a:rPr lang="en-US" altLang="nl-NL" sz="2800" dirty="0" err="1">
                <a:solidFill>
                  <a:prstClr val="black"/>
                </a:solidFill>
                <a:latin typeface="Arial" panose="020B0604020202020204" pitchFamily="34" charset="0"/>
                <a:cs typeface="Arial" panose="020B0604020202020204" pitchFamily="34" charset="0"/>
              </a:rPr>
              <a:t>vervolgopleidingen</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en</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beroepen</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verzamelt</a:t>
            </a:r>
            <a:r>
              <a:rPr lang="en-US" altLang="nl-NL" sz="2800" dirty="0">
                <a:solidFill>
                  <a:prstClr val="black"/>
                </a:solidFill>
                <a:latin typeface="Arial" panose="020B0604020202020204" pitchFamily="34" charset="0"/>
                <a:cs typeface="Arial" panose="020B0604020202020204" pitchFamily="34" charset="0"/>
              </a:rPr>
              <a:t>, hoe </a:t>
            </a:r>
            <a:r>
              <a:rPr lang="en-US" altLang="nl-NL" sz="2800" dirty="0" err="1">
                <a:solidFill>
                  <a:prstClr val="black"/>
                </a:solidFill>
                <a:latin typeface="Arial" panose="020B0604020202020204" pitchFamily="34" charset="0"/>
                <a:cs typeface="Arial" panose="020B0604020202020204" pitchFamily="34" charset="0"/>
              </a:rPr>
              <a:t>meer</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slu’s</a:t>
            </a:r>
            <a:r>
              <a:rPr lang="en-US" altLang="nl-NL" sz="2800" dirty="0">
                <a:solidFill>
                  <a:prstClr val="black"/>
                </a:solidFill>
                <a:latin typeface="Arial" panose="020B0604020202020204" pitchFamily="34" charset="0"/>
                <a:cs typeface="Arial" panose="020B0604020202020204" pitchFamily="34" charset="0"/>
              </a:rPr>
              <a:t> je </a:t>
            </a:r>
            <a:r>
              <a:rPr lang="en-US" altLang="nl-NL" sz="2800" dirty="0" err="1">
                <a:solidFill>
                  <a:prstClr val="black"/>
                </a:solidFill>
                <a:latin typeface="Arial" panose="020B0604020202020204" pitchFamily="34" charset="0"/>
                <a:cs typeface="Arial" panose="020B0604020202020204" pitchFamily="34" charset="0"/>
              </a:rPr>
              <a:t>haalt</a:t>
            </a:r>
            <a:r>
              <a:rPr lang="en-US" altLang="nl-NL" sz="2800" dirty="0">
                <a:solidFill>
                  <a:prstClr val="black"/>
                </a:solidFill>
                <a:latin typeface="Arial" panose="020B0604020202020204" pitchFamily="34" charset="0"/>
                <a:cs typeface="Arial" panose="020B0604020202020204" pitchFamily="34" charset="0"/>
              </a:rPr>
              <a:t> </a:t>
            </a:r>
            <a:r>
              <a:rPr lang="en-US" altLang="nl-NL" sz="2800" dirty="0" err="1">
                <a:solidFill>
                  <a:prstClr val="black"/>
                </a:solidFill>
                <a:latin typeface="Arial" panose="020B0604020202020204" pitchFamily="34" charset="0"/>
                <a:cs typeface="Arial" panose="020B0604020202020204" pitchFamily="34" charset="0"/>
              </a:rPr>
              <a:t>èn</a:t>
            </a:r>
            <a:r>
              <a:rPr lang="en-US" altLang="nl-NL" sz="2800" dirty="0">
                <a:solidFill>
                  <a:prstClr val="black"/>
                </a:solidFill>
                <a:latin typeface="Arial" panose="020B0604020202020204" pitchFamily="34" charset="0"/>
                <a:cs typeface="Arial" panose="020B0604020202020204" pitchFamily="34" charset="0"/>
              </a:rPr>
              <a:t> </a:t>
            </a:r>
            <a:r>
              <a:rPr lang="en-US" altLang="nl-NL" sz="2800" b="1" dirty="0">
                <a:solidFill>
                  <a:prstClr val="black"/>
                </a:solidFill>
                <a:latin typeface="Arial" panose="020B0604020202020204" pitchFamily="34" charset="0"/>
                <a:cs typeface="Arial" panose="020B0604020202020204" pitchFamily="34" charset="0"/>
              </a:rPr>
              <a:t>hoe </a:t>
            </a:r>
            <a:r>
              <a:rPr lang="en-US" altLang="nl-NL" sz="2800" b="1" dirty="0" err="1">
                <a:solidFill>
                  <a:prstClr val="black"/>
                </a:solidFill>
                <a:latin typeface="Arial" panose="020B0604020202020204" pitchFamily="34" charset="0"/>
                <a:cs typeface="Arial" panose="020B0604020202020204" pitchFamily="34" charset="0"/>
              </a:rPr>
              <a:t>groter</a:t>
            </a:r>
            <a:r>
              <a:rPr lang="en-US" altLang="nl-NL" sz="2800" b="1" dirty="0">
                <a:solidFill>
                  <a:prstClr val="black"/>
                </a:solidFill>
                <a:latin typeface="Arial" panose="020B0604020202020204" pitchFamily="34" charset="0"/>
                <a:cs typeface="Arial" panose="020B0604020202020204" pitchFamily="34" charset="0"/>
              </a:rPr>
              <a:t> de </a:t>
            </a:r>
            <a:r>
              <a:rPr lang="en-US" altLang="nl-NL" sz="2800" b="1" dirty="0" err="1">
                <a:solidFill>
                  <a:prstClr val="black"/>
                </a:solidFill>
                <a:latin typeface="Arial" panose="020B0604020202020204" pitchFamily="34" charset="0"/>
                <a:cs typeface="Arial" panose="020B0604020202020204" pitchFamily="34" charset="0"/>
              </a:rPr>
              <a:t>kans</a:t>
            </a:r>
            <a:r>
              <a:rPr lang="en-US" altLang="nl-NL" sz="2800" b="1" dirty="0">
                <a:solidFill>
                  <a:prstClr val="black"/>
                </a:solidFill>
                <a:latin typeface="Arial" panose="020B0604020202020204" pitchFamily="34" charset="0"/>
                <a:cs typeface="Arial" panose="020B0604020202020204" pitchFamily="34" charset="0"/>
              </a:rPr>
              <a:t> </a:t>
            </a:r>
            <a:r>
              <a:rPr lang="en-US" altLang="nl-NL" sz="2800" b="1" dirty="0" err="1">
                <a:solidFill>
                  <a:prstClr val="black"/>
                </a:solidFill>
                <a:latin typeface="Arial" panose="020B0604020202020204" pitchFamily="34" charset="0"/>
                <a:cs typeface="Arial" panose="020B0604020202020204" pitchFamily="34" charset="0"/>
              </a:rPr>
              <a:t>dat</a:t>
            </a:r>
            <a:r>
              <a:rPr lang="en-US" altLang="nl-NL" sz="2800" b="1" dirty="0">
                <a:solidFill>
                  <a:prstClr val="black"/>
                </a:solidFill>
                <a:latin typeface="Arial" panose="020B0604020202020204" pitchFamily="34" charset="0"/>
                <a:cs typeface="Arial" panose="020B0604020202020204" pitchFamily="34" charset="0"/>
              </a:rPr>
              <a:t> je </a:t>
            </a:r>
            <a:r>
              <a:rPr lang="en-US" altLang="nl-NL" sz="2800" b="1" dirty="0" err="1">
                <a:solidFill>
                  <a:prstClr val="black"/>
                </a:solidFill>
                <a:latin typeface="Arial" panose="020B0604020202020204" pitchFamily="34" charset="0"/>
                <a:cs typeface="Arial" panose="020B0604020202020204" pitchFamily="34" charset="0"/>
              </a:rPr>
              <a:t>goed</a:t>
            </a:r>
            <a:r>
              <a:rPr lang="en-US" altLang="nl-NL" sz="2800" b="1" dirty="0">
                <a:solidFill>
                  <a:prstClr val="black"/>
                </a:solidFill>
                <a:latin typeface="Arial" panose="020B0604020202020204" pitchFamily="34" charset="0"/>
                <a:cs typeface="Arial" panose="020B0604020202020204" pitchFamily="34" charset="0"/>
              </a:rPr>
              <a:t> </a:t>
            </a:r>
            <a:r>
              <a:rPr lang="en-US" altLang="nl-NL" sz="2800" b="1" dirty="0" err="1">
                <a:solidFill>
                  <a:prstClr val="black"/>
                </a:solidFill>
                <a:latin typeface="Arial" panose="020B0604020202020204" pitchFamily="34" charset="0"/>
                <a:cs typeface="Arial" panose="020B0604020202020204" pitchFamily="34" charset="0"/>
              </a:rPr>
              <a:t>kiest</a:t>
            </a:r>
            <a:r>
              <a:rPr lang="en-US" altLang="nl-NL" sz="2800" b="1" dirty="0">
                <a:solidFill>
                  <a:prstClr val="black"/>
                </a:solidFill>
                <a:latin typeface="Arial" panose="020B0604020202020204" pitchFamily="34" charset="0"/>
                <a:cs typeface="Arial" panose="020B0604020202020204" pitchFamily="34" charset="0"/>
              </a:rPr>
              <a:t>!</a:t>
            </a:r>
            <a:endParaRPr lang="nl-NL" sz="2800" b="1" dirty="0">
              <a:solidFill>
                <a:prstClr val="black"/>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5425B6A9-6164-67E8-41EB-A0E0EEF6A058}"/>
              </a:ext>
            </a:extLst>
          </p:cNvPr>
          <p:cNvSpPr txBox="1"/>
          <p:nvPr/>
        </p:nvSpPr>
        <p:spPr>
          <a:xfrm rot="21128818">
            <a:off x="4919930" y="2374006"/>
            <a:ext cx="3650333" cy="954107"/>
          </a:xfrm>
          <a:prstGeom prst="rect">
            <a:avLst/>
          </a:prstGeom>
          <a:solidFill>
            <a:schemeClr val="bg1">
              <a:lumMod val="95000"/>
            </a:schemeClr>
          </a:solidFill>
        </p:spPr>
        <p:txBody>
          <a:bodyPr wrap="square" rtlCol="0">
            <a:spAutoFit/>
          </a:bodyPr>
          <a:lstStyle/>
          <a:p>
            <a:pPr eaLnBrk="0" fontAlgn="base" hangingPunct="0">
              <a:spcBef>
                <a:spcPct val="0"/>
              </a:spcBef>
              <a:spcAft>
                <a:spcPct val="0"/>
              </a:spcAft>
            </a:pPr>
            <a:r>
              <a:rPr lang="en-US" sz="2800" dirty="0" err="1">
                <a:solidFill>
                  <a:prstClr val="black"/>
                </a:solidFill>
                <a:latin typeface="Arial" panose="020B0604020202020204" pitchFamily="34" charset="0"/>
                <a:cs typeface="Arial" panose="020B0604020202020204" pitchFamily="34" charset="0"/>
              </a:rPr>
              <a:t>bij</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verschillende</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activiteiten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te</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behalen</a:t>
            </a:r>
            <a:endParaRPr lang="nl-NL" sz="2800" dirty="0">
              <a:solidFill>
                <a:prstClr val="black"/>
              </a:solidFill>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6B9156FD-CBBE-4DB6-98D3-0A9384BE5DDC}"/>
              </a:ext>
            </a:extLst>
          </p:cNvPr>
          <p:cNvSpPr>
            <a:spLocks noGrp="1" noChangeArrowheads="1"/>
          </p:cNvSpPr>
          <p:nvPr>
            <p:ph type="title"/>
          </p:nvPr>
        </p:nvSpPr>
        <p:spPr>
          <a:xfrm>
            <a:off x="609600" y="274638"/>
            <a:ext cx="10972800" cy="1143000"/>
          </a:xfrm>
        </p:spPr>
        <p:txBody>
          <a:bodyPr/>
          <a:lstStyle/>
          <a:p>
            <a:pPr algn="l" eaLnBrk="1" hangingPunct="1"/>
            <a:r>
              <a:rPr lang="en-US" altLang="nl-NL" b="1" dirty="0">
                <a:solidFill>
                  <a:srgbClr val="F58123"/>
                </a:solidFill>
                <a:latin typeface="Arial" panose="020B0604020202020204" pitchFamily="34" charset="0"/>
                <a:cs typeface="Arial" panose="020B0604020202020204" pitchFamily="34" charset="0"/>
              </a:rPr>
              <a:t>LOB: </a:t>
            </a:r>
            <a:r>
              <a:rPr lang="en-US" altLang="nl-NL" sz="4000" b="1" dirty="0" err="1">
                <a:solidFill>
                  <a:srgbClr val="F58123"/>
                </a:solidFill>
                <a:latin typeface="Arial" panose="020B0604020202020204" pitchFamily="34" charset="0"/>
                <a:cs typeface="Arial" panose="020B0604020202020204" pitchFamily="34" charset="0"/>
              </a:rPr>
              <a:t>studielast</a:t>
            </a:r>
            <a:endParaRPr lang="nl-NL" altLang="nl-NL" b="1" dirty="0">
              <a:solidFill>
                <a:srgbClr val="F58123"/>
              </a:solidFill>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2160</Words>
  <Application>Microsoft Office PowerPoint</Application>
  <PresentationFormat>Breedbeeld</PresentationFormat>
  <Paragraphs>293</Paragraphs>
  <Slides>38</Slides>
  <Notes>29</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38</vt:i4>
      </vt:variant>
    </vt:vector>
  </HeadingPairs>
  <TitlesOfParts>
    <vt:vector size="49" baseType="lpstr">
      <vt:lpstr>Arial</vt:lpstr>
      <vt:lpstr>Calibri</vt:lpstr>
      <vt:lpstr>Calibri Light</vt:lpstr>
      <vt:lpstr>Google Sans</vt:lpstr>
      <vt:lpstr>Lato</vt:lpstr>
      <vt:lpstr>Neue Helvetica W02</vt:lpstr>
      <vt:lpstr>Open Sans</vt:lpstr>
      <vt:lpstr>Times New Roman</vt:lpstr>
      <vt:lpstr>Wingdings</vt:lpstr>
      <vt:lpstr>Office-thema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LOB: Examenvak?</vt:lpstr>
      <vt:lpstr>LOB: studielast</vt:lpstr>
      <vt:lpstr>LOB: betrokkenen</vt:lpstr>
      <vt:lpstr>LOB: verplichtingen</vt:lpstr>
      <vt:lpstr>Openingsscherm Droomloopbaan klik rechtsboven op inloggen</vt:lpstr>
      <vt:lpstr>PowerPoint-presentatie</vt:lpstr>
      <vt:lpstr>Kies na te zijn ingelogd op het dashboard voor Route</vt:lpstr>
      <vt:lpstr>PowerPoint-presentatie</vt:lpstr>
      <vt:lpstr>PowerPoint-presentatie</vt:lpstr>
      <vt:lpstr>PowerPoint-presentatie</vt:lpstr>
      <vt:lpstr>PowerPoint-presentatie</vt:lpstr>
      <vt:lpstr>LOB: keuze-activiteiten (1)</vt:lpstr>
      <vt:lpstr>LOB: keuze-activiteiten (2)</vt:lpstr>
      <vt:lpstr>Mijn profiel bevat:</vt:lpstr>
      <vt:lpstr>PowerPoint-presentatie</vt:lpstr>
      <vt:lpstr>PowerPoint-presentatie</vt:lpstr>
      <vt:lpstr>PowerPoint-presentatie</vt:lpstr>
      <vt:lpstr>Studielastenuren op een rij</vt:lpstr>
      <vt:lpstr>PowerPoint-presentatie</vt:lpstr>
      <vt:lpstr>PowerPoint-presentatie</vt:lpstr>
      <vt:lpstr>PowerPoint-presentatie</vt:lpstr>
      <vt:lpstr>PowerPoint-presentatie</vt:lpstr>
      <vt:lpstr>PowerPoint-presentatie</vt:lpstr>
      <vt:lpstr>PowerPoint-presentatie</vt:lpstr>
      <vt:lpstr>PowerPoint-presentatie</vt:lpstr>
      <vt:lpstr>   Leer van het verleden leef in het heden bereid je voor op de toekomst </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Dr.P Creatief communiceren</dc:creator>
  <cp:lastModifiedBy>Martin Lutke</cp:lastModifiedBy>
  <cp:revision>137</cp:revision>
  <dcterms:created xsi:type="dcterms:W3CDTF">2017-05-29T10:29:24Z</dcterms:created>
  <dcterms:modified xsi:type="dcterms:W3CDTF">2023-10-03T18:39:30Z</dcterms:modified>
</cp:coreProperties>
</file>