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313" r:id="rId2"/>
    <p:sldId id="257" r:id="rId3"/>
    <p:sldId id="312" r:id="rId4"/>
    <p:sldId id="260" r:id="rId5"/>
    <p:sldId id="274" r:id="rId6"/>
    <p:sldId id="307" r:id="rId7"/>
    <p:sldId id="314" r:id="rId8"/>
    <p:sldId id="309" r:id="rId9"/>
    <p:sldId id="306" r:id="rId10"/>
    <p:sldId id="277" r:id="rId11"/>
    <p:sldId id="310" r:id="rId1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8123"/>
    <a:srgbClr val="2D2757"/>
    <a:srgbClr val="483179"/>
    <a:srgbClr val="362868"/>
    <a:srgbClr val="A523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9"/>
    <p:restoredTop sz="94617"/>
  </p:normalViewPr>
  <p:slideViewPr>
    <p:cSldViewPr snapToGrid="0" snapToObjects="1">
      <p:cViewPr varScale="1">
        <p:scale>
          <a:sx n="63" d="100"/>
          <a:sy n="63" d="100"/>
        </p:scale>
        <p:origin x="7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D2E57B-5FE8-C54D-893C-1C66EDEDF762}" type="datetimeFigureOut">
              <a:rPr lang="nl-NL" smtClean="0"/>
              <a:t>25-9-2023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ABEB22-F22F-A34B-B82D-25668A87C61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8899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BEB22-F22F-A34B-B82D-25668A87C61F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5969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BEB22-F22F-A34B-B82D-25668A87C61F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1773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BEB22-F22F-A34B-B82D-25668A87C61F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2860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BEB22-F22F-A34B-B82D-25668A87C61F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4602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BEB22-F22F-A34B-B82D-25668A87C61F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7332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739E-E346-E641-9B33-BB9BA1D68ECD}" type="datetimeFigureOut">
              <a:rPr lang="nl-NL" smtClean="0"/>
              <a:t>25-9-2023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0FF45-3BC8-E14E-81AE-BD98285A268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4308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739E-E346-E641-9B33-BB9BA1D68ECD}" type="datetimeFigureOut">
              <a:rPr lang="nl-NL" smtClean="0"/>
              <a:t>25-9-2023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0FF45-3BC8-E14E-81AE-BD98285A268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688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739E-E346-E641-9B33-BB9BA1D68ECD}" type="datetimeFigureOut">
              <a:rPr lang="nl-NL" smtClean="0"/>
              <a:t>25-9-2023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0FF45-3BC8-E14E-81AE-BD98285A268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800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739E-E346-E641-9B33-BB9BA1D68ECD}" type="datetimeFigureOut">
              <a:rPr lang="nl-NL" smtClean="0"/>
              <a:t>25-9-2023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0FF45-3BC8-E14E-81AE-BD98285A268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4150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739E-E346-E641-9B33-BB9BA1D68ECD}" type="datetimeFigureOut">
              <a:rPr lang="nl-NL" smtClean="0"/>
              <a:t>25-9-2023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0FF45-3BC8-E14E-81AE-BD98285A268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8562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739E-E346-E641-9B33-BB9BA1D68ECD}" type="datetimeFigureOut">
              <a:rPr lang="nl-NL" smtClean="0"/>
              <a:t>25-9-2023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0FF45-3BC8-E14E-81AE-BD98285A268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7627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739E-E346-E641-9B33-BB9BA1D68ECD}" type="datetimeFigureOut">
              <a:rPr lang="nl-NL" smtClean="0"/>
              <a:t>25-9-2023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0FF45-3BC8-E14E-81AE-BD98285A268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3273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739E-E346-E641-9B33-BB9BA1D68ECD}" type="datetimeFigureOut">
              <a:rPr lang="nl-NL" smtClean="0"/>
              <a:t>25-9-2023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0FF45-3BC8-E14E-81AE-BD98285A268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87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739E-E346-E641-9B33-BB9BA1D68ECD}" type="datetimeFigureOut">
              <a:rPr lang="nl-NL" smtClean="0"/>
              <a:t>25-9-2023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0FF45-3BC8-E14E-81AE-BD98285A268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195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739E-E346-E641-9B33-BB9BA1D68ECD}" type="datetimeFigureOut">
              <a:rPr lang="nl-NL" smtClean="0"/>
              <a:t>25-9-2023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0FF45-3BC8-E14E-81AE-BD98285A268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377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739E-E346-E641-9B33-BB9BA1D68ECD}" type="datetimeFigureOut">
              <a:rPr lang="nl-NL" smtClean="0"/>
              <a:t>25-9-2023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0FF45-3BC8-E14E-81AE-BD98285A268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1951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2A739E-E346-E641-9B33-BB9BA1D68ECD}" type="datetimeFigureOut">
              <a:rPr lang="nl-NL" smtClean="0"/>
              <a:t>25-9-2023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0FF45-3BC8-E14E-81AE-BD98285A268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2916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m.lutke@csvvg.eu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hyperlink" Target="mailto:old@csvvg.eu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hyperlink" Target="mailto:m.lutke@csvvg.eu" TargetMode="External"/><Relationship Id="rId4" Type="http://schemas.openxmlformats.org/officeDocument/2006/relationships/hyperlink" Target="mailto:havo345@csvvg.e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tto@csvvg.eu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615324" y="3415250"/>
            <a:ext cx="67130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Hier komt de titel van de presentatie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87C077D-BE0C-F54B-99F4-19C54FADC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" y="0"/>
            <a:ext cx="12191139" cy="6857999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AD36F577-5AA1-40F2-BC7E-7254583555DC}"/>
              </a:ext>
            </a:extLst>
          </p:cNvPr>
          <p:cNvSpPr txBox="1"/>
          <p:nvPr/>
        </p:nvSpPr>
        <p:spPr>
          <a:xfrm>
            <a:off x="1673147" y="4197086"/>
            <a:ext cx="732503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000" b="1" dirty="0">
                <a:solidFill>
                  <a:schemeClr val="bg1"/>
                </a:solidFill>
                <a:latin typeface="Arial" charset="0"/>
                <a:ea typeface="Verdana" panose="020B0604030504040204" pitchFamily="34" charset="0"/>
                <a:cs typeface="Arial" charset="0"/>
              </a:rPr>
              <a:t>			Welkom</a:t>
            </a:r>
          </a:p>
          <a:p>
            <a:endParaRPr lang="nl-NL" sz="5000" b="1" dirty="0">
              <a:solidFill>
                <a:schemeClr val="bg1"/>
              </a:solidFill>
              <a:latin typeface="Arial" charset="0"/>
              <a:ea typeface="Verdana" panose="020B0604030504040204" pitchFamily="34" charset="0"/>
              <a:cs typeface="Arial" charset="0"/>
            </a:endParaRPr>
          </a:p>
          <a:p>
            <a:r>
              <a:rPr lang="nl-NL" sz="5000" b="1" dirty="0">
                <a:solidFill>
                  <a:schemeClr val="bg1"/>
                </a:solidFill>
                <a:latin typeface="Arial" charset="0"/>
                <a:ea typeface="Verdana" panose="020B0604030504040204" pitchFamily="34" charset="0"/>
                <a:cs typeface="Arial" charset="0"/>
              </a:rPr>
              <a:t>Informatieavond havo 3</a:t>
            </a:r>
          </a:p>
        </p:txBody>
      </p:sp>
    </p:spTree>
    <p:extLst>
      <p:ext uri="{BB962C8B-B14F-4D97-AF65-F5344CB8AC3E}">
        <p14:creationId xmlns:p14="http://schemas.microsoft.com/office/powerpoint/2010/main" val="38693621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3C2BFD5-692F-9B44-B571-DE1FB7080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213305" y="428710"/>
            <a:ext cx="8111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rgbClr val="F58123"/>
                </a:solidFill>
                <a:latin typeface="Arial" charset="0"/>
                <a:ea typeface="Arial" charset="0"/>
                <a:cs typeface="Arial" charset="0"/>
              </a:rPr>
              <a:t>Contact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1010104" y="1265509"/>
            <a:ext cx="10948216" cy="4490003"/>
          </a:xfrm>
          <a:prstGeom prst="rect">
            <a:avLst/>
          </a:prstGeom>
          <a:noFill/>
        </p:spPr>
        <p:txBody>
          <a:bodyPr wrap="square" lIns="90000" tIns="72000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32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Mentor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32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Website </a:t>
            </a:r>
            <a:r>
              <a:rPr lang="en-GB" sz="3200" baseline="30000" dirty="0" err="1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voor</a:t>
            </a:r>
            <a:r>
              <a:rPr lang="en-GB" sz="32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3200" baseline="30000" dirty="0" err="1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documenten</a:t>
            </a:r>
            <a:r>
              <a:rPr lang="en-GB" sz="32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 (downloads &amp; </a:t>
            </a:r>
            <a:r>
              <a:rPr lang="en-GB" sz="3200" baseline="30000" dirty="0" err="1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protocollen</a:t>
            </a:r>
            <a:r>
              <a:rPr lang="en-GB" sz="32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3200" baseline="30000" dirty="0" err="1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Somtoday</a:t>
            </a:r>
            <a:r>
              <a:rPr lang="en-GB" sz="32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3200" baseline="30000" dirty="0" err="1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voor</a:t>
            </a:r>
            <a:r>
              <a:rPr lang="en-GB" sz="32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3200" baseline="30000" dirty="0" err="1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cijfers</a:t>
            </a:r>
            <a:r>
              <a:rPr lang="en-GB" sz="32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3200" baseline="30000" dirty="0" err="1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en</a:t>
            </a:r>
            <a:r>
              <a:rPr lang="en-GB" sz="32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3200" baseline="30000" dirty="0" err="1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absentie</a:t>
            </a:r>
            <a:endParaRPr lang="en-GB" sz="3200" baseline="30000" dirty="0">
              <a:solidFill>
                <a:srgbClr val="2D2757"/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3200" baseline="30000" dirty="0" err="1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Zeefdruk</a:t>
            </a:r>
            <a:endParaRPr lang="en-GB" sz="3200" baseline="30000" dirty="0">
              <a:solidFill>
                <a:srgbClr val="2D2757"/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GB" sz="3200" baseline="30000" dirty="0">
              <a:solidFill>
                <a:srgbClr val="2D2757"/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nl-NL" sz="32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Belangstelling voor de ouderraad?</a:t>
            </a:r>
            <a:br>
              <a:rPr lang="nl-NL" sz="32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nl-NL" sz="32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Informatie via mevrouw G. Hemmes-</a:t>
            </a:r>
            <a:r>
              <a:rPr lang="nl-NL" sz="3200" baseline="30000" dirty="0" err="1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Brandtner</a:t>
            </a:r>
            <a:r>
              <a:rPr lang="nl-NL" sz="32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 (brgy@csvvg.eu)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GB" sz="3200" baseline="30000" dirty="0">
              <a:solidFill>
                <a:srgbClr val="2D2757"/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3200" baseline="30000" dirty="0" err="1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Vragen</a:t>
            </a:r>
            <a:r>
              <a:rPr lang="en-GB" sz="32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3200" baseline="30000" dirty="0" err="1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n.a.v</a:t>
            </a:r>
            <a:r>
              <a:rPr lang="en-GB" sz="32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GB" sz="3200" baseline="30000" dirty="0" err="1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presentatie</a:t>
            </a:r>
            <a:r>
              <a:rPr lang="en-GB" sz="32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GB" sz="32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  <a:hlinkClick r:id="rId3"/>
              </a:rPr>
              <a:t>m.lutke@csvvg.eu</a:t>
            </a:r>
            <a:r>
              <a:rPr lang="en-GB" sz="32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09787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3C2BFD5-692F-9B44-B571-DE1FB7080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213305" y="428710"/>
            <a:ext cx="8111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rgbClr val="F58123"/>
                </a:solidFill>
                <a:latin typeface="Arial" charset="0"/>
                <a:ea typeface="Arial" charset="0"/>
                <a:cs typeface="Arial" charset="0"/>
              </a:rPr>
              <a:t>Lokaalindeling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1213304" y="1671908"/>
            <a:ext cx="10267496" cy="3320452"/>
          </a:xfrm>
          <a:prstGeom prst="rect">
            <a:avLst/>
          </a:prstGeom>
          <a:noFill/>
        </p:spPr>
        <p:txBody>
          <a:bodyPr wrap="square" lIns="90000" tIns="72000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36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H3A	</a:t>
            </a:r>
            <a:r>
              <a:rPr lang="en-GB" sz="3600" baseline="30000" dirty="0" err="1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dhr</a:t>
            </a:r>
            <a:r>
              <a:rPr lang="en-GB" sz="36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. Viet		</a:t>
            </a:r>
            <a:r>
              <a:rPr lang="en-GB" sz="3600" baseline="30000" dirty="0" err="1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Lokaal</a:t>
            </a:r>
            <a:r>
              <a:rPr lang="en-GB" sz="36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 0.05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36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H3B	</a:t>
            </a:r>
            <a:r>
              <a:rPr lang="en-GB" sz="3600" baseline="30000" dirty="0" err="1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dhr</a:t>
            </a:r>
            <a:r>
              <a:rPr lang="en-GB" sz="36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GB" sz="3600" baseline="30000" dirty="0" err="1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Tempel</a:t>
            </a:r>
            <a:r>
              <a:rPr lang="en-GB" sz="36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		</a:t>
            </a:r>
            <a:r>
              <a:rPr lang="en-GB" sz="3600" baseline="30000" dirty="0" err="1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Lokaal</a:t>
            </a:r>
            <a:r>
              <a:rPr lang="en-GB" sz="36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 1.01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36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H3C	</a:t>
            </a:r>
            <a:r>
              <a:rPr lang="en-GB" sz="3600" baseline="30000" dirty="0" err="1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mevr</a:t>
            </a:r>
            <a:r>
              <a:rPr lang="en-GB" sz="36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GB" sz="3600" baseline="30000" dirty="0" err="1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Rijpma</a:t>
            </a:r>
            <a:r>
              <a:rPr lang="en-GB" sz="36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		</a:t>
            </a:r>
            <a:r>
              <a:rPr lang="en-GB" sz="3600" baseline="30000" dirty="0" err="1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Lokaal</a:t>
            </a:r>
            <a:r>
              <a:rPr lang="en-GB" sz="36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 1.19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36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H3D	</a:t>
            </a:r>
            <a:r>
              <a:rPr lang="en-GB" sz="3600" baseline="30000" dirty="0" err="1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dhr</a:t>
            </a:r>
            <a:r>
              <a:rPr lang="en-GB" sz="36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GB" sz="3600" baseline="30000" dirty="0" err="1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Liefheid</a:t>
            </a:r>
            <a:r>
              <a:rPr lang="en-GB" sz="36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		</a:t>
            </a:r>
            <a:r>
              <a:rPr lang="en-GB" sz="3600" baseline="30000" dirty="0" err="1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Lokaal</a:t>
            </a:r>
            <a:r>
              <a:rPr lang="en-GB" sz="36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 1.03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36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P3A	</a:t>
            </a:r>
            <a:r>
              <a:rPr lang="en-GB" sz="3600" baseline="30000" dirty="0" err="1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mevr</a:t>
            </a:r>
            <a:r>
              <a:rPr lang="en-GB" sz="36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. Verkade	</a:t>
            </a:r>
            <a:r>
              <a:rPr lang="en-GB" sz="3600" baseline="30000" dirty="0" err="1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Lokaal</a:t>
            </a:r>
            <a:r>
              <a:rPr lang="en-GB" sz="36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 1.13</a:t>
            </a:r>
          </a:p>
          <a:p>
            <a:pPr>
              <a:lnSpc>
                <a:spcPct val="150000"/>
              </a:lnSpc>
            </a:pPr>
            <a:endParaRPr lang="en-GB" sz="3200" baseline="30000" dirty="0">
              <a:solidFill>
                <a:srgbClr val="2D2757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621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3C2BFD5-692F-9B44-B571-DE1FB7080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2" descr="Houten potloden van verschillende blauwe tinten op lichtblauwe achtergrond  | Premium Foto">
            <a:extLst>
              <a:ext uri="{FF2B5EF4-FFF2-40B4-BE49-F238E27FC236}">
                <a16:creationId xmlns:a16="http://schemas.microsoft.com/office/drawing/2014/main" id="{EEB1840F-44EF-455B-A734-0D37E6C31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411849"/>
            <a:ext cx="7495893" cy="499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01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3C2BFD5-692F-9B44-B571-DE1FB7080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8" name="Picture 10" descr="Bruynzeel Teens 12 kleurpotloden">
            <a:extLst>
              <a:ext uri="{FF2B5EF4-FFF2-40B4-BE49-F238E27FC236}">
                <a16:creationId xmlns:a16="http://schemas.microsoft.com/office/drawing/2014/main" id="{B1F8B81F-8904-4F16-9731-15BA3754A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21920"/>
            <a:ext cx="5545783" cy="554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9021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3C2BFD5-692F-9B44-B571-DE1FB7080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213305" y="428710"/>
            <a:ext cx="8111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rgbClr val="F58123"/>
                </a:solidFill>
                <a:latin typeface="Arial" charset="0"/>
                <a:ea typeface="Arial" charset="0"/>
                <a:cs typeface="Arial" charset="0"/>
              </a:rPr>
              <a:t>Organisatie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1213305" y="1136596"/>
            <a:ext cx="7930695" cy="5043295"/>
          </a:xfrm>
          <a:prstGeom prst="rect">
            <a:avLst/>
          </a:prstGeom>
          <a:noFill/>
        </p:spPr>
        <p:txBody>
          <a:bodyPr wrap="square" lIns="90000" tIns="72000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2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Mentor:</a:t>
            </a:r>
            <a:r>
              <a:rPr lang="en-GB" sz="32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3200" baseline="30000" dirty="0" err="1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eerste</a:t>
            </a:r>
            <a:r>
              <a:rPr lang="en-GB" sz="32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3200" baseline="30000" dirty="0" err="1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aanspreekpunt</a:t>
            </a:r>
            <a:endParaRPr lang="en-GB" sz="3200" baseline="30000" dirty="0">
              <a:solidFill>
                <a:srgbClr val="2D2757"/>
              </a:solidFill>
              <a:latin typeface="Arial" charset="0"/>
              <a:ea typeface="Arial" charset="0"/>
              <a:cs typeface="Arial" charset="0"/>
            </a:endParaRPr>
          </a:p>
          <a:p>
            <a:pPr lvl="1"/>
            <a:endParaRPr lang="en-GB" sz="3200" baseline="30000" dirty="0">
              <a:solidFill>
                <a:srgbClr val="2D2757"/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200" baseline="30000" dirty="0" err="1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Decaan</a:t>
            </a:r>
            <a:endParaRPr lang="en-GB" sz="3200" baseline="30000" dirty="0">
              <a:solidFill>
                <a:srgbClr val="2D2757"/>
              </a:solidFill>
              <a:latin typeface="Arial" charset="0"/>
              <a:ea typeface="Arial" charset="0"/>
              <a:cs typeface="Arial" charset="0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GB" sz="3200" baseline="30000" dirty="0" err="1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Mevr</a:t>
            </a:r>
            <a:r>
              <a:rPr lang="en-GB" sz="32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. B. </a:t>
            </a:r>
            <a:r>
              <a:rPr lang="en-GB" sz="3200" baseline="30000" dirty="0" err="1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Oostlander-Blokzijl</a:t>
            </a:r>
            <a:r>
              <a:rPr lang="en-GB" sz="32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 (</a:t>
            </a:r>
            <a:r>
              <a:rPr lang="en-GB" sz="32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  <a:hlinkClick r:id="rId3"/>
              </a:rPr>
              <a:t>old@csvvg.eu</a:t>
            </a:r>
            <a:r>
              <a:rPr lang="en-GB" sz="32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) </a:t>
            </a:r>
            <a:endParaRPr lang="en-GB" sz="3200" dirty="0">
              <a:solidFill>
                <a:srgbClr val="2D2757"/>
              </a:solidFill>
              <a:latin typeface="Arial" charset="0"/>
              <a:ea typeface="Arial" charset="0"/>
              <a:cs typeface="Arial" charset="0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GB" sz="3200" baseline="30000" dirty="0" err="1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Studiekeuze</a:t>
            </a:r>
            <a:r>
              <a:rPr lang="en-GB" sz="32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GB" sz="3200" baseline="30000" dirty="0" err="1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vakkenpakketten</a:t>
            </a:r>
            <a:endParaRPr lang="en-GB" sz="3200" baseline="30000" dirty="0">
              <a:solidFill>
                <a:srgbClr val="2D2757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GB" sz="3200" baseline="30000" dirty="0">
              <a:solidFill>
                <a:srgbClr val="2D2757"/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200" baseline="30000" dirty="0" err="1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Coördinator</a:t>
            </a:r>
            <a:r>
              <a:rPr lang="en-GB" sz="32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3200" baseline="30000" dirty="0" err="1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leerlingzaken</a:t>
            </a:r>
            <a:r>
              <a:rPr lang="en-GB" sz="32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GB" sz="3200" baseline="30000" dirty="0" err="1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Mevr</a:t>
            </a:r>
            <a:r>
              <a:rPr lang="en-GB" sz="32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. W. </a:t>
            </a:r>
            <a:r>
              <a:rPr lang="en-GB" sz="3200" baseline="30000" dirty="0" err="1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Muusers-Elting</a:t>
            </a:r>
            <a:r>
              <a:rPr lang="en-GB" sz="32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 (</a:t>
            </a:r>
            <a:r>
              <a:rPr lang="en-GB" sz="32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havo345@csvvg.eu</a:t>
            </a:r>
            <a:r>
              <a:rPr lang="en-GB" sz="32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GB" sz="3200" baseline="30000" dirty="0" err="1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Verbinding</a:t>
            </a:r>
            <a:r>
              <a:rPr lang="en-GB" sz="32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3200" baseline="30000" dirty="0" err="1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leerling</a:t>
            </a:r>
            <a:r>
              <a:rPr lang="en-GB" sz="32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-mentor-</a:t>
            </a:r>
            <a:r>
              <a:rPr lang="en-GB" sz="3200" baseline="30000" dirty="0" err="1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ondersteuning</a:t>
            </a:r>
            <a:r>
              <a:rPr lang="en-GB" sz="32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lvl="1"/>
            <a:endParaRPr lang="en-GB" sz="3200" baseline="30000" dirty="0">
              <a:solidFill>
                <a:srgbClr val="2D2757"/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200" baseline="30000" dirty="0" err="1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Teamleider</a:t>
            </a:r>
            <a:endParaRPr lang="en-GB" sz="3200" baseline="30000" dirty="0">
              <a:solidFill>
                <a:srgbClr val="2D2757"/>
              </a:solidFill>
              <a:latin typeface="Arial" charset="0"/>
              <a:ea typeface="Arial" charset="0"/>
              <a:cs typeface="Arial" charset="0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GB" sz="3200" baseline="30000" dirty="0" err="1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Dhr</a:t>
            </a:r>
            <a:r>
              <a:rPr lang="en-GB" sz="32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. M. </a:t>
            </a:r>
            <a:r>
              <a:rPr lang="en-GB" sz="3200" baseline="30000" dirty="0" err="1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Lutke</a:t>
            </a:r>
            <a:r>
              <a:rPr lang="en-GB" sz="32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 (</a:t>
            </a:r>
            <a:r>
              <a:rPr lang="en-GB" sz="32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m.lutke@csvvg.eu</a:t>
            </a:r>
            <a:r>
              <a:rPr lang="en-GB" sz="32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) 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GB" sz="3200" baseline="30000" dirty="0" err="1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Personeel</a:t>
            </a:r>
            <a:r>
              <a:rPr lang="en-GB" sz="32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GB" sz="3200" baseline="30000" dirty="0" err="1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onderwijs</a:t>
            </a:r>
            <a:r>
              <a:rPr lang="en-GB" sz="32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3200" baseline="30000" dirty="0" err="1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en</a:t>
            </a:r>
            <a:r>
              <a:rPr lang="en-GB" sz="32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3200" baseline="30000" dirty="0" err="1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organisatie</a:t>
            </a:r>
            <a:endParaRPr lang="en-GB" sz="3200" baseline="30000" dirty="0">
              <a:solidFill>
                <a:srgbClr val="2D2757"/>
              </a:solidFill>
              <a:latin typeface="Arial" charset="0"/>
              <a:ea typeface="Arial" charset="0"/>
              <a:cs typeface="Arial" charset="0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en-GB" sz="3200" baseline="30000" dirty="0">
              <a:solidFill>
                <a:srgbClr val="2D2757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558" y="3288725"/>
            <a:ext cx="830441" cy="124566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93BADD83-3D72-46DF-A557-F05B85BE02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3572" y="2168750"/>
            <a:ext cx="822301" cy="1245663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D214E9DE-B7C7-4BB6-9DD2-70BA66783F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46336" y="4534388"/>
            <a:ext cx="872495" cy="140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352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3C2BFD5-692F-9B44-B571-DE1FB7080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213305" y="428710"/>
            <a:ext cx="8111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rgbClr val="F58123"/>
                </a:solidFill>
                <a:latin typeface="Arial" charset="0"/>
                <a:ea typeface="Arial" charset="0"/>
                <a:cs typeface="Arial" charset="0"/>
              </a:rPr>
              <a:t>Ondersteuning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664665" y="1638103"/>
            <a:ext cx="8835470" cy="2520233"/>
          </a:xfrm>
          <a:prstGeom prst="rect">
            <a:avLst/>
          </a:prstGeom>
          <a:noFill/>
        </p:spPr>
        <p:txBody>
          <a:bodyPr wrap="square" lIns="90000" tIns="72000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nl-NL" sz="32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Mentoruur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nl-NL" sz="32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Huiswerkklas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32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Iedere middag op school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nl-NL" sz="32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Leerlingen met grote ondersteuningsbehoefte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32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Via Atelier</a:t>
            </a:r>
          </a:p>
        </p:txBody>
      </p:sp>
      <p:sp>
        <p:nvSpPr>
          <p:cNvPr id="2" name="AutoShape 2" descr="https://euc-powerpoint.officeapps.live.com/pods/GetClipboardImage.ashx?Id=41e35829-e10b-4c48-ac11-2f38b8ab0e4a&amp;DC=GEU2&amp;pkey=9bdc00ea-29fd-48bb-84e9-d8d4381dea9a&amp;wdwaccluster=GEU2">
            <a:extLst>
              <a:ext uri="{FF2B5EF4-FFF2-40B4-BE49-F238E27FC236}">
                <a16:creationId xmlns:a16="http://schemas.microsoft.com/office/drawing/2014/main" id="{B93E5826-27B6-4B05-BF8D-D080CCFD2D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3" name="AutoShape 4" descr="https://euc-powerpoint.officeapps.live.com/pods/GetClipboardImage.ashx?Id=ac662d8f-73c1-4a34-9d66-d64e63c18ced&amp;DC=GEU2&amp;pkey=dfb25323-6839-457b-8ef1-2b2f49cd443d&amp;wdwaccluster=GEU2">
            <a:extLst>
              <a:ext uri="{FF2B5EF4-FFF2-40B4-BE49-F238E27FC236}">
                <a16:creationId xmlns:a16="http://schemas.microsoft.com/office/drawing/2014/main" id="{EA3B69DF-45F3-4062-8CC6-C4AC3781175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026" name="Picture 2" descr="ondersteuning -">
            <a:extLst>
              <a:ext uri="{FF2B5EF4-FFF2-40B4-BE49-F238E27FC236}">
                <a16:creationId xmlns:a16="http://schemas.microsoft.com/office/drawing/2014/main" id="{0D9BA2E4-434C-4F5E-816D-F6B4F7D9E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462" y="2554267"/>
            <a:ext cx="5309139" cy="266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983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C238DD-73BB-9110-CB14-749E46804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E490FEF-EE02-2AB2-340B-8017801DA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grpSp>
        <p:nvGrpSpPr>
          <p:cNvPr id="13" name="Groep 12">
            <a:extLst>
              <a:ext uri="{FF2B5EF4-FFF2-40B4-BE49-F238E27FC236}">
                <a16:creationId xmlns:a16="http://schemas.microsoft.com/office/drawing/2014/main" id="{4DFA93A5-BF7A-4FA3-28B0-AA9B1FB8DC0B}"/>
              </a:ext>
            </a:extLst>
          </p:cNvPr>
          <p:cNvGrpSpPr/>
          <p:nvPr/>
        </p:nvGrpSpPr>
        <p:grpSpPr>
          <a:xfrm>
            <a:off x="0" y="0"/>
            <a:ext cx="12192000" cy="6897989"/>
            <a:chOff x="25138" y="0"/>
            <a:chExt cx="12157639" cy="6897989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D8FEDA69-6B0F-78C3-11B5-CBB3CCAF54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9930" r="412" b="12302"/>
            <a:stretch/>
          </p:blipFill>
          <p:spPr>
            <a:xfrm>
              <a:off x="25138" y="0"/>
              <a:ext cx="12141724" cy="6897989"/>
            </a:xfrm>
            <a:prstGeom prst="rect">
              <a:avLst/>
            </a:prstGeom>
          </p:spPr>
        </p:pic>
        <p:grpSp>
          <p:nvGrpSpPr>
            <p:cNvPr id="12" name="Groep 11">
              <a:extLst>
                <a:ext uri="{FF2B5EF4-FFF2-40B4-BE49-F238E27FC236}">
                  <a16:creationId xmlns:a16="http://schemas.microsoft.com/office/drawing/2014/main" id="{32FF6A3C-B1B1-4829-9B2D-279791E18333}"/>
                </a:ext>
              </a:extLst>
            </p:cNvPr>
            <p:cNvGrpSpPr/>
            <p:nvPr/>
          </p:nvGrpSpPr>
          <p:grpSpPr>
            <a:xfrm>
              <a:off x="1934780" y="0"/>
              <a:ext cx="10247997" cy="1597844"/>
              <a:chOff x="1902368" y="-1"/>
              <a:chExt cx="10247997" cy="1597844"/>
            </a:xfrm>
          </p:grpSpPr>
          <p:pic>
            <p:nvPicPr>
              <p:cNvPr id="8" name="Afbeelding 7">
                <a:extLst>
                  <a:ext uri="{FF2B5EF4-FFF2-40B4-BE49-F238E27FC236}">
                    <a16:creationId xmlns:a16="http://schemas.microsoft.com/office/drawing/2014/main" id="{69501F4B-8626-91D4-A585-FB647D985A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456" b="31570"/>
              <a:stretch/>
            </p:blipFill>
            <p:spPr bwMode="auto">
              <a:xfrm>
                <a:off x="2799761" y="0"/>
                <a:ext cx="7773971" cy="1597843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9" name="Afbeelding 8">
                <a:extLst>
                  <a:ext uri="{FF2B5EF4-FFF2-40B4-BE49-F238E27FC236}">
                    <a16:creationId xmlns:a16="http://schemas.microsoft.com/office/drawing/2014/main" id="{362623E8-018D-708F-12DB-C221B46DB0F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167" t="24456" b="31570"/>
              <a:stretch/>
            </p:blipFill>
            <p:spPr bwMode="auto">
              <a:xfrm>
                <a:off x="11308237" y="0"/>
                <a:ext cx="842128" cy="1597843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0" name="Afbeelding 9">
                <a:extLst>
                  <a:ext uri="{FF2B5EF4-FFF2-40B4-BE49-F238E27FC236}">
                    <a16:creationId xmlns:a16="http://schemas.microsoft.com/office/drawing/2014/main" id="{4B249A16-28EA-8323-3A02-8169368379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167" t="24456" b="31570"/>
              <a:stretch/>
            </p:blipFill>
            <p:spPr bwMode="auto">
              <a:xfrm>
                <a:off x="10519921" y="-1"/>
                <a:ext cx="842128" cy="1597843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1" name="Afbeelding 10">
                <a:extLst>
                  <a:ext uri="{FF2B5EF4-FFF2-40B4-BE49-F238E27FC236}">
                    <a16:creationId xmlns:a16="http://schemas.microsoft.com/office/drawing/2014/main" id="{414E59A1-D23F-3C67-8943-46364A4BD2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456" r="86361" b="31570"/>
              <a:stretch/>
            </p:blipFill>
            <p:spPr bwMode="auto">
              <a:xfrm>
                <a:off x="1902368" y="0"/>
                <a:ext cx="1060281" cy="1597843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805769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2C70B08E-0907-49D9-AF9C-098CF8C5E9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931" b="7942"/>
          <a:stretch/>
        </p:blipFill>
        <p:spPr>
          <a:xfrm>
            <a:off x="-1" y="681036"/>
            <a:ext cx="12447037" cy="617696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CBECE4E-96E6-C60A-84A7-38890D16AF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19" b="31570"/>
          <a:stretch/>
        </p:blipFill>
        <p:spPr bwMode="auto">
          <a:xfrm>
            <a:off x="-241109" y="-93145"/>
            <a:ext cx="13595000" cy="13008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4A226BDC-2A2F-D92D-7FF4-9A6A5495AE1E}"/>
              </a:ext>
            </a:extLst>
          </p:cNvPr>
          <p:cNvSpPr/>
          <p:nvPr/>
        </p:nvSpPr>
        <p:spPr>
          <a:xfrm>
            <a:off x="4229987" y="1022261"/>
            <a:ext cx="5415906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7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Kwaliteiten</a:t>
            </a:r>
          </a:p>
          <a:p>
            <a:pPr algn="ctr"/>
            <a:r>
              <a:rPr lang="nl-NL" sz="7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interesses,</a:t>
            </a:r>
          </a:p>
          <a:p>
            <a:pPr algn="ctr"/>
            <a:r>
              <a:rPr lang="nl-NL" sz="7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g</a:t>
            </a:r>
            <a:r>
              <a:rPr lang="nl-NL" sz="7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esprekken, onderzoek profielen</a:t>
            </a:r>
          </a:p>
        </p:txBody>
      </p:sp>
    </p:spTree>
    <p:extLst>
      <p:ext uri="{BB962C8B-B14F-4D97-AF65-F5344CB8AC3E}">
        <p14:creationId xmlns:p14="http://schemas.microsoft.com/office/powerpoint/2010/main" val="1576817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3C2BFD5-692F-9B44-B571-DE1FB7080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118586" y="428710"/>
            <a:ext cx="92387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rgbClr val="F58123"/>
                </a:solidFill>
                <a:latin typeface="Arial" charset="0"/>
                <a:ea typeface="Arial" charset="0"/>
                <a:cs typeface="Arial" charset="0"/>
              </a:rPr>
              <a:t>Belangrijke data voor de profielkeuze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1213305" y="1671909"/>
            <a:ext cx="7930695" cy="5699885"/>
          </a:xfrm>
          <a:prstGeom prst="rect">
            <a:avLst/>
          </a:prstGeom>
          <a:noFill/>
        </p:spPr>
        <p:txBody>
          <a:bodyPr wrap="square" lIns="90000" tIns="72000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32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De </a:t>
            </a:r>
            <a:r>
              <a:rPr lang="en-GB" sz="3200" baseline="30000" dirty="0" err="1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decaan</a:t>
            </a:r>
            <a:r>
              <a:rPr lang="en-GB" sz="32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3200" baseline="30000" dirty="0" err="1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havo</a:t>
            </a:r>
            <a:r>
              <a:rPr lang="en-GB" sz="32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3200" baseline="30000" dirty="0" err="1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informeert</a:t>
            </a:r>
            <a:r>
              <a:rPr lang="en-GB" sz="32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 de </a:t>
            </a:r>
            <a:r>
              <a:rPr lang="en-GB" sz="3200" baseline="30000" dirty="0" err="1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leerlingen</a:t>
            </a:r>
            <a:r>
              <a:rPr lang="en-GB" sz="32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 via de </a:t>
            </a:r>
            <a:r>
              <a:rPr lang="en-GB" sz="3200" baseline="30000" dirty="0" err="1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schoolmail</a:t>
            </a:r>
            <a:endParaRPr lang="en-GB" sz="3200" baseline="30000" dirty="0">
              <a:solidFill>
                <a:srgbClr val="2D2757"/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GB" sz="3200" baseline="30000" dirty="0">
              <a:solidFill>
                <a:srgbClr val="2D2757"/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3200" baseline="30000" dirty="0" err="1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Onderwijsbeurs</a:t>
            </a:r>
            <a:r>
              <a:rPr lang="en-GB" sz="32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3200" baseline="30000" dirty="0" err="1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Noordoost</a:t>
            </a:r>
            <a:r>
              <a:rPr lang="en-GB" sz="32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: 6 </a:t>
            </a:r>
            <a:r>
              <a:rPr lang="en-GB" sz="3200" baseline="30000" dirty="0" err="1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en</a:t>
            </a:r>
            <a:r>
              <a:rPr lang="en-GB" sz="32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 7 </a:t>
            </a:r>
            <a:r>
              <a:rPr lang="en-GB" sz="3200" baseline="30000" dirty="0" err="1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oktober</a:t>
            </a:r>
            <a:r>
              <a:rPr lang="en-GB" sz="32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 2023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3200" baseline="30000" dirty="0" err="1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Profielkeuzeworkshop</a:t>
            </a:r>
            <a:r>
              <a:rPr lang="en-GB" sz="32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 door de Hanze: 2 November 2023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3200" baseline="30000" dirty="0" err="1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Informatieavond</a:t>
            </a:r>
            <a:r>
              <a:rPr lang="en-GB" sz="32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3200" baseline="30000" dirty="0" err="1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profielkeuze</a:t>
            </a:r>
            <a:r>
              <a:rPr lang="en-GB" sz="32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: 8 </a:t>
            </a:r>
            <a:r>
              <a:rPr lang="en-GB" sz="3200" baseline="30000" dirty="0" err="1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januari</a:t>
            </a:r>
            <a:r>
              <a:rPr lang="en-GB" sz="32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 2024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3200" baseline="30000" dirty="0" err="1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Vakkenmarkt</a:t>
            </a:r>
            <a:r>
              <a:rPr lang="en-GB" sz="32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: 15 </a:t>
            </a:r>
            <a:r>
              <a:rPr lang="en-GB" sz="3200" baseline="30000" dirty="0" err="1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januari</a:t>
            </a:r>
            <a:r>
              <a:rPr lang="en-GB" sz="32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 2024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3200" baseline="30000" dirty="0" err="1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Voorlopige</a:t>
            </a:r>
            <a:r>
              <a:rPr lang="en-GB" sz="32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3200" baseline="30000" dirty="0" err="1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profielkeuze</a:t>
            </a:r>
            <a:r>
              <a:rPr lang="en-GB" sz="32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: 1 </a:t>
            </a:r>
            <a:r>
              <a:rPr lang="en-GB" sz="3200" baseline="30000" dirty="0" err="1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februari</a:t>
            </a:r>
            <a:r>
              <a:rPr lang="en-GB" sz="32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 2024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3200" baseline="30000" dirty="0" err="1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Definitieve</a:t>
            </a:r>
            <a:r>
              <a:rPr lang="en-GB" sz="32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3200" baseline="30000" dirty="0" err="1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profielkeuze</a:t>
            </a:r>
            <a:r>
              <a:rPr lang="en-GB" sz="32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: 1 </a:t>
            </a:r>
            <a:r>
              <a:rPr lang="en-GB" sz="3200" baseline="30000" dirty="0" err="1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april</a:t>
            </a:r>
            <a:r>
              <a:rPr lang="en-GB" sz="3200" baseline="30000" dirty="0">
                <a:solidFill>
                  <a:srgbClr val="2D2757"/>
                </a:solidFill>
                <a:latin typeface="Arial" charset="0"/>
                <a:ea typeface="Arial" charset="0"/>
                <a:cs typeface="Arial" charset="0"/>
              </a:rPr>
              <a:t> 2024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GB" sz="3200" baseline="30000" dirty="0">
              <a:solidFill>
                <a:srgbClr val="2D2757"/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GB" sz="1600" baseline="30000" dirty="0">
              <a:solidFill>
                <a:srgbClr val="2D2757"/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GB" sz="1600" baseline="30000" dirty="0">
              <a:solidFill>
                <a:srgbClr val="2D2757"/>
              </a:solidFill>
              <a:latin typeface="Arial" charset="0"/>
              <a:ea typeface="Arial" charset="0"/>
              <a:cs typeface="Arial" charset="0"/>
            </a:endParaRPr>
          </a:p>
          <a:p>
            <a:pPr lvl="1"/>
            <a:endParaRPr lang="en-GB" sz="3200" baseline="30000" dirty="0">
              <a:solidFill>
                <a:srgbClr val="2D2757"/>
              </a:solidFill>
              <a:latin typeface="Arial" charset="0"/>
              <a:ea typeface="Arial" charset="0"/>
              <a:cs typeface="Arial" charset="0"/>
            </a:endParaRPr>
          </a:p>
          <a:p>
            <a:pPr lvl="1"/>
            <a:endParaRPr lang="en-GB" sz="3200" baseline="30000" dirty="0">
              <a:solidFill>
                <a:srgbClr val="2D2757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051" name="Picture 3" descr="Gerelateerde afbeeld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" t="2557" r="2390" b="4027"/>
          <a:stretch>
            <a:fillRect/>
          </a:stretch>
        </p:blipFill>
        <p:spPr bwMode="auto">
          <a:xfrm>
            <a:off x="8696960" y="3108960"/>
            <a:ext cx="2854245" cy="1844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1416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3C2BFD5-692F-9B44-B571-DE1FB7080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213305" y="428710"/>
            <a:ext cx="8111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rgbClr val="F58123"/>
                </a:solidFill>
                <a:latin typeface="Arial" charset="0"/>
                <a:ea typeface="Arial" charset="0"/>
                <a:cs typeface="Arial" charset="0"/>
              </a:rPr>
              <a:t>TTO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1213305" y="1671909"/>
            <a:ext cx="8835470" cy="3401820"/>
          </a:xfrm>
          <a:prstGeom prst="rect">
            <a:avLst/>
          </a:prstGeom>
          <a:noFill/>
        </p:spPr>
        <p:txBody>
          <a:bodyPr wrap="square" lIns="90000" tIns="72000" rtlCol="0">
            <a:spAutoFit/>
          </a:bodyPr>
          <a:lstStyle/>
          <a:p>
            <a:r>
              <a:rPr lang="nl-NL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Meer informatie bij coördinatoren TTO:</a:t>
            </a:r>
          </a:p>
          <a:p>
            <a:r>
              <a:rPr lang="nl-NL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	- mevr. </a:t>
            </a:r>
            <a:r>
              <a:rPr lang="nl-NL" alt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Hoebeek</a:t>
            </a:r>
            <a:endParaRPr lang="nl-NL" alt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	- dhr. </a:t>
            </a:r>
            <a:r>
              <a:rPr lang="nl-NL" alt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Meek</a:t>
            </a:r>
            <a:endParaRPr lang="nl-NL" alt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	- mevr. </a:t>
            </a:r>
            <a:r>
              <a:rPr lang="nl-NL" alt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Njagi</a:t>
            </a:r>
            <a:endParaRPr lang="nl-NL" alt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nl-NL" altLang="nl-NL" sz="32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tto@csvvg.eu</a:t>
            </a:r>
            <a:endParaRPr lang="nl-NL" alt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3200" baseline="30000" dirty="0">
              <a:solidFill>
                <a:srgbClr val="2D2757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nl-NL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Let op: </a:t>
            </a:r>
            <a:r>
              <a:rPr lang="nl-NL" alt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Exam</a:t>
            </a:r>
            <a:r>
              <a:rPr lang="nl-NL" alt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IGCSE 8 + 23 mei</a:t>
            </a:r>
            <a:endParaRPr lang="nl-NL" sz="3200" baseline="30000" dirty="0">
              <a:solidFill>
                <a:srgbClr val="2D2757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7" name="Afbeelding 1">
            <a:extLst>
              <a:ext uri="{FF2B5EF4-FFF2-40B4-BE49-F238E27FC236}">
                <a16:creationId xmlns:a16="http://schemas.microsoft.com/office/drawing/2014/main" id="{DA79250B-B985-4469-9034-0908A56900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58775"/>
            <a:ext cx="3236912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s://attachments.office.net/owa/LEMN%40csvvg.eu/service.svc/s/GetAttachmentThumbnail?id=AAMkADExYzkxNzEyLTZjYmQtNGI5ZC1hN2M3LWViOTdiZDEyYTEyOQBGAAAAAAD%2F3luoVynlQqSxGDosSUTyBwCu11S%2F3DSxRpCTFlomgURcAAAAAAEMAACu11S%2F3DSxRpCTFlomgURcAAAgLF2mAAABEgAQAERY7FSl3sZGu9WljejxkP0%3D&amp;thumbnailType=2&amp;token=eyJhbGciOiJSUzI1NiIsImtpZCI6IjMwODE3OUNFNUY0QjUyRTc4QjJEQjg5NjZCQUY0RUNDMzcyN0FFRUUiLCJ0eXAiOiJKV1QiLCJ4NXQiOiJNSUY1emw5TFV1ZUxMYmlXYTY5T3pEY25ydTQifQ.eyJvcmlnaW4iOiJodHRwczovL291dGxvb2sub2ZmaWNlLmNvbSIsInVjIjoiMDJhMzUxM2E1MjE4NDRmNWIzNDlmYTM5NDA0NDFhZWYiLCJzaWduaW5fc3RhdGUiOiJbXCJrbXNpXCJdIiwidmVyIjoiRXhjaGFuZ2UuQ2FsbGJhY2suVjEiLCJhcHBjdHhzZW5kZXIiOiJPd2FEb3dubG9hZEBmOTAxYzU0ZS00ZjM3LTRkYmItYWE5MC1hNTRhYzBhN2I5YjAiLCJpc3NyaW5nIjoiV1ciLCJhcHBjdHgiOiJ7XCJtc2V4Y2hwcm90XCI6XCJvd2FcIixcInB1aWRcIjpcIjExNTM4MDExMTk5MTg4NzQ1NTBcIixcInNjb3BlXCI6XCJPd2FEb3dubG9hZFwiLFwib2lkXCI6XCI3OTVkZGZlZC02ODc2LTRhOWMtYjllMy01M2FhMmJkZWY2NDZcIixcInByaW1hcnlzaWRcIjpcIlMtMS01LTIxLTM3Nzc4NjA2ODYtMTc4MTI5ODgwMS0zMDQ2MDIyNDIxLTM5NDMwMjMyXCJ9IiwibmJmIjoxNjMyNjkxNDIxLCJleHAiOjE2MzI2OTIwMjEsImlzcyI6IjAwMDAwMDAyLTAwMDAtMGZmMS1jZTAwLTAwMDAwMDAwMDAwMEBmOTAxYzU0ZS00ZjM3LTRkYmItYWE5MC1hNTRhYzBhN2I5YjAiLCJhdWQiOiIwMDAwMDAwMi0wMDAwLTBmZjEtY2UwMC0wMDAwMDAwMDAwMDAvYXR0YWNobWVudHMub2ZmaWNlLm5ldEBmOTAxYzU0ZS00ZjM3LTRkYmItYWE5MC1hNTRhYzBhN2I5YjAiLCJoYXBwIjoib3dhIn0.aCJ_SlrH01BEz-d4-D26uBsC-BBUNFt3Hw24Vo450H44wi5ZDuXj8BSBXwsWkBxgyGXgKywjz7sDuDQFZqRhXcMglCjA3_YJNdF76O-Mm7T8CCAvbvPedbS385MUj69Lbs3jKQvXWA0QWczFy9JBdW5ChT48Us-b6HMXYXsvMEOigbl3EvDldM_txXGBiR0FdivPXotcSWbRckVdFGazLVW2Dtm6KGqpBjaYKXRAIX-L6kEXdJ-zxa_zmO5K-ehOQUAJQEuILf5IprrrUmGyJq88FgUFYeoipWKiku29ZDq_63KGlFLFWvQh3CKELSEPMTRAhABhVW4pn5wneGcLQQ&amp;X-OWA-CANARY=ujH_xwg8IU-6_q5SH2dUPiCf61w0gdkY_Tt7DwY7mMFsINaY8ywjsBjk5YJMtNZOii7GUt7atlk.&amp;owa=outlook.office.com&amp;scriptVer=20210920004.05&amp;animation=tru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487" y="2332355"/>
            <a:ext cx="3152775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4486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</TotalTime>
  <Words>284</Words>
  <Application>Microsoft Office PowerPoint</Application>
  <PresentationFormat>Breedbeeld</PresentationFormat>
  <Paragraphs>68</Paragraphs>
  <Slides>11</Slides>
  <Notes>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Wingdings</vt:lpstr>
      <vt:lpstr>Office-thema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Dr.P Creatief communiceren</dc:creator>
  <cp:lastModifiedBy>Martin Lutke</cp:lastModifiedBy>
  <cp:revision>97</cp:revision>
  <dcterms:created xsi:type="dcterms:W3CDTF">2017-05-29T10:29:24Z</dcterms:created>
  <dcterms:modified xsi:type="dcterms:W3CDTF">2023-09-25T13:37:23Z</dcterms:modified>
</cp:coreProperties>
</file>