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0" r:id="rId2"/>
    <p:sldId id="275" r:id="rId3"/>
    <p:sldId id="294" r:id="rId4"/>
    <p:sldId id="319" r:id="rId5"/>
    <p:sldId id="300" r:id="rId6"/>
    <p:sldId id="281" r:id="rId7"/>
    <p:sldId id="279" r:id="rId8"/>
    <p:sldId id="317" r:id="rId9"/>
    <p:sldId id="318" r:id="rId10"/>
    <p:sldId id="301" r:id="rId11"/>
    <p:sldId id="284" r:id="rId12"/>
  </p:sldIdLst>
  <p:sldSz cx="12192000" cy="6858000"/>
  <p:notesSz cx="6808788" cy="99409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757"/>
    <a:srgbClr val="F58123"/>
    <a:srgbClr val="483179"/>
    <a:srgbClr val="A52383"/>
    <a:srgbClr val="362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93" autoAdjust="0"/>
    <p:restoredTop sz="79883" autoAdjust="0"/>
  </p:normalViewPr>
  <p:slideViewPr>
    <p:cSldViewPr snapToGrid="0" snapToObjects="1">
      <p:cViewPr varScale="1">
        <p:scale>
          <a:sx n="73" d="100"/>
          <a:sy n="73" d="100"/>
        </p:scale>
        <p:origin x="90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31D24-D0A0-449C-8129-6B1F71DC1D75}" type="datetimeFigureOut">
              <a:rPr lang="nl-NL" smtClean="0"/>
              <a:t>29-9-2023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F16F-7DEC-4C44-BD87-E7050103FA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684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2E57B-5FE8-C54D-893C-1C66EDEDF762}" type="datetimeFigureOut">
              <a:rPr lang="nl-NL" smtClean="0"/>
              <a:pPr/>
              <a:t>29-9-2023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BEB22-F22F-A34B-B82D-25668A87C61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889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EB22-F22F-A34B-B82D-25668A87C61F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964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70000"/>
              </a:lnSpc>
              <a:buNone/>
            </a:pPr>
            <a:r>
              <a:rPr lang="en-US" sz="2000" b="1" dirty="0"/>
              <a:t>CKV </a:t>
            </a:r>
            <a:r>
              <a:rPr lang="en-US" sz="2000" b="1" dirty="0" err="1"/>
              <a:t>en</a:t>
            </a:r>
            <a:r>
              <a:rPr lang="en-US" sz="2000" b="1" dirty="0"/>
              <a:t> LO </a:t>
            </a:r>
            <a:br>
              <a:rPr lang="en-US" sz="2000" b="1" dirty="0"/>
            </a:br>
            <a:r>
              <a:rPr lang="en-US" sz="1200" dirty="0" err="1"/>
              <a:t>Klas</a:t>
            </a:r>
            <a:r>
              <a:rPr lang="en-US" sz="1200" dirty="0"/>
              <a:t> 3 </a:t>
            </a:r>
            <a:r>
              <a:rPr lang="en-US" sz="1200" dirty="0" err="1"/>
              <a:t>voldoende</a:t>
            </a:r>
            <a:r>
              <a:rPr lang="en-US" sz="1200" dirty="0"/>
              <a:t> </a:t>
            </a:r>
            <a:r>
              <a:rPr lang="en-US" sz="1200" dirty="0" err="1"/>
              <a:t>afsluiten</a:t>
            </a:r>
            <a:r>
              <a:rPr lang="en-US" sz="1200" dirty="0"/>
              <a:t>.</a:t>
            </a:r>
            <a:br>
              <a:rPr lang="en-US" sz="1200" dirty="0"/>
            </a:br>
            <a:r>
              <a:rPr lang="en-US" sz="2000" b="1" dirty="0" err="1"/>
              <a:t>Examenvakkenpakket</a:t>
            </a:r>
            <a:r>
              <a:rPr lang="en-US" sz="1200" b="1" dirty="0"/>
              <a:t> </a:t>
            </a:r>
            <a:r>
              <a:rPr lang="en-US" sz="1200" dirty="0" err="1"/>
              <a:t>kiezen</a:t>
            </a:r>
            <a:r>
              <a:rPr lang="en-US" sz="1200" dirty="0"/>
              <a:t> </a:t>
            </a:r>
            <a:r>
              <a:rPr lang="en-US" sz="1200" dirty="0" err="1"/>
              <a:t>klas</a:t>
            </a:r>
            <a:r>
              <a:rPr lang="en-US" sz="1200" dirty="0"/>
              <a:t> </a:t>
            </a:r>
            <a:r>
              <a:rPr lang="en-US" sz="1200" dirty="0">
                <a:highlight>
                  <a:srgbClr val="FFFF00"/>
                </a:highlight>
              </a:rPr>
              <a:t>4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200" dirty="0"/>
              <a:t>Op </a:t>
            </a:r>
            <a:r>
              <a:rPr lang="en-US" sz="1200" dirty="0" smtClean="0"/>
              <a:t>29 </a:t>
            </a:r>
            <a:r>
              <a:rPr lang="en-US" sz="1200" dirty="0" err="1" smtClean="0"/>
              <a:t>januari</a:t>
            </a:r>
            <a:r>
              <a:rPr lang="en-US" sz="1200" dirty="0" smtClean="0"/>
              <a:t> </a:t>
            </a:r>
            <a:r>
              <a:rPr lang="en-US" sz="1200" dirty="0"/>
              <a:t>is </a:t>
            </a:r>
            <a:r>
              <a:rPr lang="en-US" sz="1200" dirty="0" err="1"/>
              <a:t>er</a:t>
            </a:r>
            <a:r>
              <a:rPr lang="en-US" sz="1200" dirty="0"/>
              <a:t> </a:t>
            </a:r>
            <a:r>
              <a:rPr lang="en-US" sz="1200" dirty="0" err="1"/>
              <a:t>een</a:t>
            </a:r>
            <a:r>
              <a:rPr lang="en-US" sz="1200" dirty="0"/>
              <a:t> </a:t>
            </a:r>
            <a:r>
              <a:rPr lang="en-US" sz="1200" dirty="0" err="1"/>
              <a:t>ouderavond</a:t>
            </a:r>
            <a:r>
              <a:rPr lang="en-US" sz="1200" dirty="0"/>
              <a:t> over het </a:t>
            </a:r>
            <a:r>
              <a:rPr lang="en-US" sz="1200" dirty="0" err="1"/>
              <a:t>kiezen</a:t>
            </a:r>
            <a:r>
              <a:rPr lang="en-US" sz="1200" dirty="0"/>
              <a:t> van de </a:t>
            </a:r>
            <a:r>
              <a:rPr lang="en-US" sz="1200" dirty="0" err="1"/>
              <a:t>examenvakken</a:t>
            </a:r>
            <a:r>
              <a:rPr lang="en-US" sz="1200" dirty="0"/>
              <a:t> </a:t>
            </a:r>
            <a:r>
              <a:rPr lang="en-US" sz="1200" dirty="0" err="1"/>
              <a:t>voor</a:t>
            </a:r>
            <a:r>
              <a:rPr lang="en-US" sz="1200" dirty="0"/>
              <a:t> </a:t>
            </a:r>
            <a:r>
              <a:rPr lang="en-US" sz="1200" dirty="0" err="1"/>
              <a:t>klas</a:t>
            </a:r>
            <a:r>
              <a:rPr lang="en-US" sz="1200" dirty="0"/>
              <a:t> 4.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2000" b="1" dirty="0"/>
              <a:t>SE-</a:t>
            </a:r>
            <a:r>
              <a:rPr lang="en-US" sz="2000" b="1" dirty="0" err="1"/>
              <a:t>toetsen</a:t>
            </a:r>
            <a:r>
              <a:rPr lang="en-US" sz="1200" dirty="0"/>
              <a:t> (planning in PTA, </a:t>
            </a:r>
            <a:r>
              <a:rPr lang="en-US" sz="1200" dirty="0" err="1"/>
              <a:t>komt</a:t>
            </a:r>
            <a:r>
              <a:rPr lang="en-US" sz="1200" dirty="0"/>
              <a:t> later online). </a:t>
            </a:r>
            <a:r>
              <a:rPr lang="en-US" sz="1200" dirty="0" err="1"/>
              <a:t>Voor</a:t>
            </a:r>
            <a:r>
              <a:rPr lang="en-US" sz="1200" dirty="0"/>
              <a:t> </a:t>
            </a:r>
            <a:r>
              <a:rPr lang="en-US" sz="1200" dirty="0" err="1"/>
              <a:t>sommige</a:t>
            </a:r>
            <a:r>
              <a:rPr lang="en-US" sz="1200" dirty="0"/>
              <a:t> </a:t>
            </a:r>
            <a:r>
              <a:rPr lang="en-US" sz="1200" b="1" dirty="0"/>
              <a:t>AVO</a:t>
            </a:r>
            <a:r>
              <a:rPr lang="en-US" sz="1200" dirty="0"/>
              <a:t> </a:t>
            </a:r>
            <a:r>
              <a:rPr lang="en-US" sz="1200" dirty="0" err="1"/>
              <a:t>vakken</a:t>
            </a:r>
            <a:r>
              <a:rPr lang="en-US" sz="1200" dirty="0"/>
              <a:t> </a:t>
            </a:r>
            <a:r>
              <a:rPr lang="en-US" sz="1200" dirty="0" err="1"/>
              <a:t>heb</a:t>
            </a:r>
            <a:r>
              <a:rPr lang="en-US" sz="1200" dirty="0"/>
              <a:t> je in </a:t>
            </a:r>
            <a:r>
              <a:rPr lang="en-US" sz="1200" dirty="0" err="1"/>
              <a:t>klas</a:t>
            </a:r>
            <a:r>
              <a:rPr lang="en-US" sz="1200" dirty="0"/>
              <a:t> 3 al </a:t>
            </a:r>
            <a:r>
              <a:rPr lang="en-US" sz="1200" dirty="0" err="1"/>
              <a:t>toetsen</a:t>
            </a:r>
            <a:r>
              <a:rPr lang="en-US" sz="1200" dirty="0"/>
              <a:t> die </a:t>
            </a:r>
            <a:r>
              <a:rPr lang="en-US" sz="1200" dirty="0" err="1"/>
              <a:t>meetellen</a:t>
            </a:r>
            <a:r>
              <a:rPr lang="en-US" sz="1200" dirty="0"/>
              <a:t> </a:t>
            </a:r>
            <a:r>
              <a:rPr lang="en-US" sz="1200" dirty="0" err="1"/>
              <a:t>voor</a:t>
            </a:r>
            <a:r>
              <a:rPr lang="en-US" sz="1200" dirty="0"/>
              <a:t> het </a:t>
            </a:r>
            <a:r>
              <a:rPr lang="en-US" sz="1200" dirty="0" err="1"/>
              <a:t>examen</a:t>
            </a:r>
            <a:r>
              <a:rPr lang="en-US" sz="1200" dirty="0"/>
              <a:t> in </a:t>
            </a:r>
            <a:r>
              <a:rPr lang="en-US" sz="1200" dirty="0" err="1"/>
              <a:t>klas</a:t>
            </a:r>
            <a:r>
              <a:rPr lang="en-US" sz="1200" dirty="0"/>
              <a:t> 4 = SE-</a:t>
            </a:r>
            <a:r>
              <a:rPr lang="en-US" sz="1200" dirty="0" err="1"/>
              <a:t>toets</a:t>
            </a:r>
            <a:r>
              <a:rPr lang="en-US" sz="1200" dirty="0"/>
              <a:t>.</a:t>
            </a:r>
            <a:br>
              <a:rPr lang="en-US" sz="1200" dirty="0"/>
            </a:br>
            <a:r>
              <a:rPr lang="en-US" sz="2000" b="1" dirty="0" err="1"/>
              <a:t>Beroepsgerichte</a:t>
            </a:r>
            <a:r>
              <a:rPr lang="en-US" sz="2000" b="1" dirty="0"/>
              <a:t> </a:t>
            </a:r>
            <a:r>
              <a:rPr lang="en-US" sz="2000" b="1" dirty="0" err="1"/>
              <a:t>vakken</a:t>
            </a:r>
            <a:r>
              <a:rPr lang="en-US" sz="2000" b="1" dirty="0"/>
              <a:t> </a:t>
            </a:r>
            <a:r>
              <a:rPr lang="en-US" sz="2000" b="1" dirty="0" err="1"/>
              <a:t>Dienstverlening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Producten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err="1"/>
              <a:t>Vier</a:t>
            </a:r>
            <a:r>
              <a:rPr lang="en-US" sz="1200" dirty="0"/>
              <a:t> </a:t>
            </a:r>
            <a:r>
              <a:rPr lang="en-US" sz="1200" dirty="0" err="1"/>
              <a:t>keuzevakken</a:t>
            </a:r>
            <a:r>
              <a:rPr lang="en-US" sz="1200" dirty="0"/>
              <a:t> </a:t>
            </a:r>
            <a:r>
              <a:rPr lang="en-US" sz="1200" dirty="0" err="1"/>
              <a:t>binnen</a:t>
            </a:r>
            <a:r>
              <a:rPr lang="en-US" sz="1200" dirty="0"/>
              <a:t> D&amp;P in </a:t>
            </a:r>
            <a:r>
              <a:rPr lang="en-US" sz="1200" dirty="0" err="1"/>
              <a:t>klas</a:t>
            </a:r>
            <a:r>
              <a:rPr lang="en-US" sz="1200" dirty="0"/>
              <a:t> 3 (</a:t>
            </a:r>
            <a:r>
              <a:rPr lang="en-US" sz="1200" dirty="0" err="1"/>
              <a:t>cijfers</a:t>
            </a:r>
            <a:r>
              <a:rPr lang="en-US" sz="1200" dirty="0"/>
              <a:t> </a:t>
            </a:r>
            <a:r>
              <a:rPr lang="en-US" sz="1200" dirty="0" err="1"/>
              <a:t>tellen</a:t>
            </a:r>
            <a:r>
              <a:rPr lang="en-US" sz="1200" dirty="0"/>
              <a:t> </a:t>
            </a:r>
            <a:r>
              <a:rPr lang="en-US" sz="1200" dirty="0" err="1"/>
              <a:t>mee</a:t>
            </a:r>
            <a:r>
              <a:rPr lang="en-US" sz="1200" dirty="0"/>
              <a:t> </a:t>
            </a:r>
            <a:r>
              <a:rPr lang="en-US" sz="1200" dirty="0" err="1"/>
              <a:t>voor</a:t>
            </a:r>
            <a:r>
              <a:rPr lang="en-US" sz="1200" dirty="0"/>
              <a:t> het </a:t>
            </a:r>
            <a:r>
              <a:rPr lang="en-US" sz="1200" dirty="0" err="1"/>
              <a:t>eindexamen</a:t>
            </a:r>
            <a:r>
              <a:rPr lang="en-US" sz="1200" dirty="0"/>
              <a:t>). </a:t>
            </a:r>
            <a:r>
              <a:rPr lang="en-US" sz="1200" dirty="0" smtClean="0"/>
              <a:t>De </a:t>
            </a:r>
            <a:r>
              <a:rPr lang="en-US" sz="1200" dirty="0" err="1" smtClean="0"/>
              <a:t>leerling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moet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alle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keuzeonderdelen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afronden</a:t>
            </a:r>
            <a:endParaRPr lang="en-US" sz="12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BEB22-F22F-A34B-B82D-25668A87C61F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9267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vakken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verplicht</a:t>
            </a:r>
            <a:r>
              <a:rPr lang="en-US" dirty="0" smtClean="0"/>
              <a:t> </a:t>
            </a:r>
            <a:r>
              <a:rPr lang="en-US" dirty="0" err="1" smtClean="0"/>
              <a:t>onderdeel</a:t>
            </a:r>
            <a:r>
              <a:rPr lang="en-US" dirty="0" smtClean="0"/>
              <a:t> van het D&amp;P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programma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onderdelen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cijfer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afgesloten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D&amp;P </a:t>
            </a:r>
            <a:r>
              <a:rPr lang="en-US" baseline="0" dirty="0" err="1" smtClean="0"/>
              <a:t>telt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volwaardig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cijfer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als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gaat</a:t>
            </a:r>
            <a:r>
              <a:rPr lang="en-US" baseline="0" dirty="0" smtClean="0"/>
              <a:t> om het </a:t>
            </a:r>
            <a:r>
              <a:rPr lang="en-US" baseline="0" dirty="0" err="1" smtClean="0"/>
              <a:t>behalen</a:t>
            </a:r>
            <a:r>
              <a:rPr lang="en-US" baseline="0" dirty="0" smtClean="0"/>
              <a:t> van het diploma. </a:t>
            </a:r>
            <a:r>
              <a:rPr lang="en-US" baseline="0" dirty="0" err="1" smtClean="0"/>
              <a:t>Hierop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29 </a:t>
            </a:r>
            <a:r>
              <a:rPr lang="en-US" baseline="0" dirty="0" err="1" smtClean="0"/>
              <a:t>januari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ingegaan</a:t>
            </a:r>
            <a:r>
              <a:rPr lang="en-US" baseline="0" dirty="0" smtClean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EB22-F22F-A34B-B82D-25668A87C61F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648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het PTA </a:t>
            </a:r>
            <a:r>
              <a:rPr lang="en-US" dirty="0" err="1" smtClean="0"/>
              <a:t>staat</a:t>
            </a:r>
            <a:r>
              <a:rPr lang="en-US" dirty="0" smtClean="0"/>
              <a:t> </a:t>
            </a:r>
            <a:r>
              <a:rPr lang="en-US" dirty="0" err="1" smtClean="0"/>
              <a:t>vermeld</a:t>
            </a:r>
            <a:r>
              <a:rPr lang="en-US" dirty="0" smtClean="0"/>
              <a:t> </a:t>
            </a:r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toetsen</a:t>
            </a:r>
            <a:r>
              <a:rPr lang="en-US" dirty="0" smtClean="0"/>
              <a:t> in </a:t>
            </a:r>
            <a:r>
              <a:rPr lang="en-US" dirty="0" err="1" smtClean="0"/>
              <a:t>klas</a:t>
            </a:r>
            <a:r>
              <a:rPr lang="en-US" dirty="0" smtClean="0"/>
              <a:t> 3 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onderdeel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van het </a:t>
            </a:r>
            <a:r>
              <a:rPr lang="en-US" baseline="0" dirty="0" err="1" smtClean="0"/>
              <a:t>examendossier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Belangrijk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leerlingen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ouders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vertellen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toets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moeten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ziekte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altijd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afmelden</a:t>
            </a:r>
            <a:r>
              <a:rPr lang="en-US" baseline="0" dirty="0" smtClean="0"/>
              <a:t>. Dan </a:t>
            </a:r>
            <a:r>
              <a:rPr lang="en-US" baseline="0" dirty="0" err="1" smtClean="0"/>
              <a:t>blijft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recht</a:t>
            </a:r>
            <a:r>
              <a:rPr lang="en-US" baseline="0" dirty="0" smtClean="0"/>
              <a:t> op </a:t>
            </a:r>
            <a:r>
              <a:rPr lang="en-US" baseline="0" dirty="0" err="1" smtClean="0"/>
              <a:t>herkansing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staan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ongeoorloofde</a:t>
            </a:r>
            <a:r>
              <a:rPr lang="en-US" baseline="0" dirty="0" smtClean="0"/>
              <a:t> absentee </a:t>
            </a:r>
            <a:r>
              <a:rPr lang="en-US" baseline="0" dirty="0" err="1" smtClean="0"/>
              <a:t>vervalt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recht</a:t>
            </a:r>
            <a:r>
              <a:rPr lang="en-US" baseline="0" dirty="0" smtClean="0"/>
              <a:t> op </a:t>
            </a:r>
            <a:r>
              <a:rPr lang="en-US" baseline="0" dirty="0" err="1" smtClean="0"/>
              <a:t>inhalen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moet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leerling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herkansing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gebruiken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Bij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onregelmatigheden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situatie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altijd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directeur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voorgelegd</a:t>
            </a:r>
            <a:r>
              <a:rPr lang="en-US" baseline="0" dirty="0" smtClean="0"/>
              <a:t>. 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EB22-F22F-A34B-B82D-25668A87C61F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59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BEB22-F22F-A34B-B82D-25668A87C61F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7960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Loopbaandossier</a:t>
            </a:r>
            <a:r>
              <a:rPr lang="en-US" dirty="0"/>
              <a:t> = </a:t>
            </a:r>
            <a:r>
              <a:rPr lang="en-US" dirty="0" err="1"/>
              <a:t>tijdlijn</a:t>
            </a:r>
            <a:r>
              <a:rPr lang="en-US" dirty="0"/>
              <a:t> met </a:t>
            </a:r>
            <a:r>
              <a:rPr lang="en-US" dirty="0" err="1"/>
              <a:t>ervaringen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BEB22-F22F-A34B-B82D-25668A87C61F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583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093495"/>
            <a:ext cx="9144000" cy="2045368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138863"/>
            <a:ext cx="9144000" cy="1155032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ondertitelstijl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430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25642"/>
            <a:ext cx="10515600" cy="1065046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F58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u="none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u="none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u="none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u="none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415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000" b="1">
                <a:solidFill>
                  <a:srgbClr val="A523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4831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6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F58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739E-E346-E641-9B33-BB9BA1D68ECD}" type="datetimeFigureOut">
              <a:rPr lang="nl-NL" smtClean="0"/>
              <a:pPr/>
              <a:t>29-9-2023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0FF45-3BC8-E14E-81AE-BD98285A268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762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F58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D2757"/>
                </a:solidFill>
              </a:defRPr>
            </a:lvl1pPr>
            <a:lvl2pPr>
              <a:defRPr sz="3200">
                <a:solidFill>
                  <a:srgbClr val="2D2757"/>
                </a:solidFill>
              </a:defRPr>
            </a:lvl2pPr>
            <a:lvl3pPr>
              <a:defRPr sz="3200">
                <a:solidFill>
                  <a:srgbClr val="2D2757"/>
                </a:solidFill>
              </a:defRPr>
            </a:lvl3pPr>
            <a:lvl4pPr>
              <a:defRPr sz="3200">
                <a:solidFill>
                  <a:srgbClr val="2D2757"/>
                </a:solidFill>
              </a:defRPr>
            </a:lvl4pPr>
            <a:lvl5pPr>
              <a:defRPr sz="3200">
                <a:solidFill>
                  <a:srgbClr val="2D2757"/>
                </a:solidFill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327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F58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8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9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000" b="1">
                <a:solidFill>
                  <a:srgbClr val="F58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F58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739E-E346-E641-9B33-BB9BA1D68ECD}" type="datetimeFigureOut">
              <a:rPr lang="nl-NL" smtClean="0"/>
              <a:pPr/>
              <a:t>29-9-2023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0FF45-3BC8-E14E-81AE-BD98285A268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195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29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5812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2D27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rgbClr val="2D27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rgbClr val="2D27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rgbClr val="2D27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rgbClr val="2D27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administratie@cssvg.e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alland@csvvg.e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oma@csvvg.e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15324" y="3415250"/>
            <a:ext cx="6713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Hier komt de titel van de presentatie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8CF2693-4C16-C248-AB7B-997EBC870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4384"/>
            <a:ext cx="12192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BC5A0E7-421E-564B-AB47-16313BAAADE9}"/>
              </a:ext>
            </a:extLst>
          </p:cNvPr>
          <p:cNvSpPr txBox="1"/>
          <p:nvPr/>
        </p:nvSpPr>
        <p:spPr>
          <a:xfrm>
            <a:off x="1389351" y="2426832"/>
            <a:ext cx="874460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000" b="1" dirty="0">
                <a:latin typeface="Arial" charset="0"/>
                <a:ea typeface="Verdana" panose="020B0604030504040204" pitchFamily="34" charset="0"/>
                <a:cs typeface="Arial" charset="0"/>
              </a:rPr>
              <a:t>Welkom bij de </a:t>
            </a:r>
            <a:r>
              <a:rPr lang="nl-NL" sz="5000" b="1" dirty="0" err="1">
                <a:latin typeface="Arial" charset="0"/>
                <a:ea typeface="Verdana" panose="020B0604030504040204" pitchFamily="34" charset="0"/>
                <a:cs typeface="Arial" charset="0"/>
              </a:rPr>
              <a:t>leerlingcoaches</a:t>
            </a:r>
            <a:r>
              <a:rPr lang="nl-NL" sz="5000" b="1" dirty="0">
                <a:latin typeface="Arial" charset="0"/>
                <a:ea typeface="Verdana" panose="020B0604030504040204" pitchFamily="34" charset="0"/>
                <a:cs typeface="Arial" charset="0"/>
              </a:rPr>
              <a:t> klas …..</a:t>
            </a:r>
          </a:p>
          <a:p>
            <a:endParaRPr lang="nl-NL" sz="5000" b="1" dirty="0">
              <a:latin typeface="Arial" charset="0"/>
              <a:ea typeface="Verdana" panose="020B0604030504040204" pitchFamily="34" charset="0"/>
              <a:cs typeface="Arial" charset="0"/>
            </a:endParaRPr>
          </a:p>
          <a:p>
            <a:r>
              <a:rPr lang="nl-NL" sz="3600" b="1" dirty="0">
                <a:latin typeface="Arial" charset="0"/>
                <a:ea typeface="Verdana" panose="020B0604030504040204" pitchFamily="34" charset="0"/>
                <a:cs typeface="Arial" charset="0"/>
              </a:rPr>
              <a:t>Dhr. ….</a:t>
            </a:r>
          </a:p>
          <a:p>
            <a:r>
              <a:rPr lang="nl-NL" sz="3600" b="1" dirty="0" err="1">
                <a:latin typeface="Arial" charset="0"/>
                <a:ea typeface="Verdana" panose="020B0604030504040204" pitchFamily="34" charset="0"/>
                <a:cs typeface="Arial" charset="0"/>
              </a:rPr>
              <a:t>Mvr</a:t>
            </a:r>
            <a:r>
              <a:rPr lang="nl-NL" sz="3600" b="1" dirty="0">
                <a:latin typeface="Arial" charset="0"/>
                <a:ea typeface="Verdana" panose="020B0604030504040204" pitchFamily="34" charset="0"/>
                <a:cs typeface="Arial" charset="0"/>
              </a:rPr>
              <a:t>. ….</a:t>
            </a:r>
          </a:p>
          <a:p>
            <a:endParaRPr lang="en-US" sz="3600" b="1" dirty="0">
              <a:latin typeface="Arial" charset="0"/>
              <a:ea typeface="Verdana" panose="020B0604030504040204" pitchFamily="34" charset="0"/>
              <a:cs typeface="Arial" charset="0"/>
            </a:endParaRPr>
          </a:p>
          <a:p>
            <a:r>
              <a:rPr lang="nl-NL" sz="5000" b="1" dirty="0" smtClean="0">
                <a:latin typeface="Arial" charset="0"/>
                <a:ea typeface="Verdana" panose="020B0604030504040204" pitchFamily="34" charset="0"/>
                <a:cs typeface="Arial" charset="0"/>
              </a:rPr>
              <a:t> </a:t>
            </a:r>
            <a:endParaRPr lang="nl-NL" sz="5000" b="1" dirty="0">
              <a:latin typeface="Arial" charset="0"/>
              <a:ea typeface="Verdana" panose="020B0604030504040204" pitchFamily="34" charset="0"/>
              <a:cs typeface="Arial" charset="0"/>
            </a:endParaRPr>
          </a:p>
          <a:p>
            <a:endParaRPr lang="en-US" sz="4000" b="1" dirty="0">
              <a:solidFill>
                <a:schemeClr val="bg1"/>
              </a:solidFill>
              <a:latin typeface="Arial" charset="0"/>
              <a:ea typeface="Verdana" panose="020B060403050404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83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4833"/>
            <a:ext cx="10515600" cy="1065046"/>
          </a:xfrm>
        </p:spPr>
        <p:txBody>
          <a:bodyPr/>
          <a:lstStyle/>
          <a:p>
            <a:r>
              <a:rPr lang="nl-NL" dirty="0" err="1" smtClean="0"/>
              <a:t>SOMtoday</a:t>
            </a:r>
            <a:r>
              <a:rPr lang="nl-NL" dirty="0" smtClean="0"/>
              <a:t>                        </a:t>
            </a:r>
            <a:r>
              <a:rPr lang="nl-NL" dirty="0" err="1" smtClean="0"/>
              <a:t>Itslearning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431"/>
            <a:ext cx="10515600" cy="302886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Rooster </a:t>
            </a:r>
            <a:r>
              <a:rPr lang="nl-NL" sz="2400" dirty="0" smtClean="0"/>
              <a:t>                                                         verslagen inleveren</a:t>
            </a:r>
            <a:endParaRPr lang="nl-NL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Huiswerk</a:t>
            </a:r>
            <a:r>
              <a:rPr lang="en-US" sz="2400" dirty="0"/>
              <a:t>/ planning </a:t>
            </a:r>
            <a:r>
              <a:rPr lang="en-US" sz="2400" dirty="0" err="1" smtClean="0"/>
              <a:t>toetsen</a:t>
            </a:r>
            <a:r>
              <a:rPr lang="en-US" sz="2400" dirty="0" smtClean="0"/>
              <a:t>                           </a:t>
            </a:r>
            <a:r>
              <a:rPr lang="en-US" sz="2400" dirty="0" err="1" smtClean="0"/>
              <a:t>powerpoint</a:t>
            </a:r>
            <a:r>
              <a:rPr lang="en-US" sz="2400" dirty="0" smtClean="0"/>
              <a:t> </a:t>
            </a:r>
            <a:r>
              <a:rPr lang="en-US" sz="2400" dirty="0" err="1" smtClean="0"/>
              <a:t>presentaties</a:t>
            </a:r>
            <a:endParaRPr lang="nl-NL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Verzuim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Cijfers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Boeken/huiswerk vergeten </a:t>
            </a:r>
          </a:p>
          <a:p>
            <a:pPr marL="0" indent="0">
              <a:buNone/>
            </a:pPr>
            <a:r>
              <a:rPr lang="nl-NL" sz="2400" dirty="0"/>
              <a:t>Heeft iedereen een code voor toegang tot SOM?</a:t>
            </a:r>
            <a:br>
              <a:rPr lang="nl-NL" sz="2400" dirty="0"/>
            </a:br>
            <a:r>
              <a:rPr lang="nl-NL" sz="2400" dirty="0"/>
              <a:t>Nee? Mail sturen naar </a:t>
            </a:r>
            <a:r>
              <a:rPr lang="nl-NL" sz="2400" dirty="0" smtClean="0">
                <a:hlinkClick r:id="rId2"/>
              </a:rPr>
              <a:t>administratie@cssvg.eu</a:t>
            </a:r>
            <a:endParaRPr lang="nl-NL" sz="2400" dirty="0" smtClean="0"/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6D7D1A-1499-4B4F-9BF4-3BEB319492FF}"/>
              </a:ext>
            </a:extLst>
          </p:cNvPr>
          <p:cNvSpPr txBox="1">
            <a:spLocks/>
          </p:cNvSpPr>
          <p:nvPr/>
        </p:nvSpPr>
        <p:spPr>
          <a:xfrm>
            <a:off x="942702" y="4234613"/>
            <a:ext cx="10515600" cy="1065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5812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55CE74-0E18-4FFB-8763-E854CC26DA50}"/>
              </a:ext>
            </a:extLst>
          </p:cNvPr>
          <p:cNvSpPr txBox="1">
            <a:spLocks/>
          </p:cNvSpPr>
          <p:nvPr/>
        </p:nvSpPr>
        <p:spPr>
          <a:xfrm>
            <a:off x="838200" y="5054975"/>
            <a:ext cx="9032310" cy="1065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2D2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u="none" kern="1200">
                <a:solidFill>
                  <a:srgbClr val="2D2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u="none" kern="1200">
                <a:solidFill>
                  <a:srgbClr val="2D2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u="none" kern="1200">
                <a:solidFill>
                  <a:srgbClr val="2D2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u="none" kern="1200">
                <a:solidFill>
                  <a:srgbClr val="2D2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/>
          </a:p>
          <a:p>
            <a:pPr marL="0" indent="0">
              <a:buFont typeface="Arial"/>
              <a:buNone/>
            </a:pPr>
            <a:endParaRPr lang="nl-NL" sz="1800" dirty="0"/>
          </a:p>
          <a:p>
            <a:pPr marL="0" indent="0">
              <a:buFont typeface="Arial"/>
              <a:buNone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559439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Ziekte of bijzonder verlof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0075"/>
            <a:ext cx="8719159" cy="40268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1800" dirty="0"/>
              <a:t> </a:t>
            </a:r>
            <a:r>
              <a:rPr lang="nl-NL" sz="2400" dirty="0"/>
              <a:t>Bij ziekte graag bellen met school (0592390290),</a:t>
            </a:r>
            <a:br>
              <a:rPr lang="nl-NL" sz="2400" dirty="0"/>
            </a:br>
            <a:r>
              <a:rPr lang="nl-NL" sz="2400" dirty="0"/>
              <a:t> ook beter melden via de telefoon.</a:t>
            </a:r>
            <a:br>
              <a:rPr lang="nl-NL" sz="2400" dirty="0"/>
            </a:br>
            <a:endParaRPr lang="nl-NL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 Bijzonder verlof kan aangevraagd worden via de </a:t>
            </a:r>
            <a:br>
              <a:rPr lang="nl-NL" sz="2400" dirty="0"/>
            </a:br>
            <a:r>
              <a:rPr lang="nl-NL" sz="2400" dirty="0"/>
              <a:t>  </a:t>
            </a:r>
            <a:r>
              <a:rPr lang="nl-NL" sz="2400" dirty="0">
                <a:hlinkClick r:id="rId2"/>
              </a:rPr>
              <a:t>salland@csvvg.eu</a:t>
            </a:r>
            <a:r>
              <a:rPr lang="nl-NL" sz="2400" dirty="0"/>
              <a:t> onder vermelding van bijzonder</a:t>
            </a:r>
            <a:br>
              <a:rPr lang="nl-NL" sz="2400" dirty="0"/>
            </a:br>
            <a:r>
              <a:rPr lang="nl-NL" sz="2400" dirty="0"/>
              <a:t>  verlof.  </a:t>
            </a:r>
          </a:p>
        </p:txBody>
      </p:sp>
    </p:spTree>
    <p:extLst>
      <p:ext uri="{BB962C8B-B14F-4D97-AF65-F5344CB8AC3E}">
        <p14:creationId xmlns:p14="http://schemas.microsoft.com/office/powerpoint/2010/main" val="2450045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59312"/>
            <a:ext cx="10515600" cy="1065046"/>
          </a:xfrm>
        </p:spPr>
        <p:txBody>
          <a:bodyPr/>
          <a:lstStyle/>
          <a:p>
            <a:r>
              <a:rPr lang="en-US" dirty="0"/>
              <a:t>Even </a:t>
            </a:r>
            <a:r>
              <a:rPr lang="en-US" dirty="0" err="1"/>
              <a:t>voorstellen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24358"/>
            <a:ext cx="92290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…..</a:t>
            </a:r>
          </a:p>
          <a:p>
            <a:pPr marL="0" indent="0">
              <a:buNone/>
            </a:pPr>
            <a:r>
              <a:rPr lang="en-US" sz="2000" dirty="0"/>
              <a:t>….@</a:t>
            </a:r>
            <a:r>
              <a:rPr lang="en-US" sz="2000" dirty="0">
                <a:hlinkClick r:id="rId2"/>
              </a:rPr>
              <a:t>csvvg.eu</a:t>
            </a:r>
            <a:r>
              <a:rPr lang="en-US" sz="2000" dirty="0"/>
              <a:t> of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Via het </a:t>
            </a:r>
            <a:r>
              <a:rPr lang="en-US" sz="2000" dirty="0" err="1"/>
              <a:t>telefoonnummer</a:t>
            </a:r>
            <a:r>
              <a:rPr lang="en-US" sz="2000" dirty="0"/>
              <a:t> van school: 0592-390290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 smtClean="0"/>
              <a:t>Werkzaam</a:t>
            </a:r>
            <a:r>
              <a:rPr lang="en-US" sz="2000" dirty="0" smtClean="0"/>
              <a:t> </a:t>
            </a:r>
            <a:r>
              <a:rPr lang="en-US" sz="2000" dirty="0"/>
              <a:t>op ….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09228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53662"/>
            <a:ext cx="10515600" cy="1065046"/>
          </a:xfrm>
        </p:spPr>
        <p:txBody>
          <a:bodyPr>
            <a:normAutofit/>
          </a:bodyPr>
          <a:lstStyle/>
          <a:p>
            <a:r>
              <a:rPr lang="en-US" dirty="0"/>
              <a:t>Wat </a:t>
            </a:r>
            <a:r>
              <a:rPr lang="en-US" dirty="0" err="1"/>
              <a:t>staat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gebeuren</a:t>
            </a:r>
            <a:r>
              <a:rPr lang="en-US" dirty="0"/>
              <a:t> in </a:t>
            </a:r>
            <a:r>
              <a:rPr lang="en-US" dirty="0" err="1"/>
              <a:t>klas</a:t>
            </a:r>
            <a:r>
              <a:rPr lang="en-US" dirty="0"/>
              <a:t> </a:t>
            </a:r>
            <a:r>
              <a:rPr lang="en-US" dirty="0" smtClean="0"/>
              <a:t>BK3</a:t>
            </a:r>
            <a:r>
              <a:rPr lang="en-US" dirty="0"/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6379" y="1595548"/>
            <a:ext cx="10843054" cy="3666903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3200" b="1" dirty="0"/>
              <a:t>CKV </a:t>
            </a:r>
            <a:r>
              <a:rPr lang="en-US" sz="3200" b="1" dirty="0" err="1"/>
              <a:t>en</a:t>
            </a:r>
            <a:r>
              <a:rPr lang="en-US" sz="3200" b="1" dirty="0"/>
              <a:t> LO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3200" b="1" dirty="0" err="1"/>
              <a:t>Examenvakkenpakket</a:t>
            </a:r>
            <a:r>
              <a:rPr lang="en-US" sz="1800" b="1" dirty="0"/>
              <a:t>  (</a:t>
            </a:r>
            <a:r>
              <a:rPr lang="en-US" sz="1800" b="1" dirty="0" err="1"/>
              <a:t>ouderavond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chemeClr val="tx1"/>
                </a:solidFill>
                <a:highlight>
                  <a:srgbClr val="FFFF00"/>
                </a:highlight>
              </a:rPr>
              <a:t>op </a:t>
            </a:r>
            <a:r>
              <a:rPr lang="en-US" sz="1800" b="1" dirty="0" smtClean="0">
                <a:solidFill>
                  <a:schemeClr val="tx1"/>
                </a:solidFill>
                <a:highlight>
                  <a:srgbClr val="FFFF00"/>
                </a:highlight>
              </a:rPr>
              <a:t>29 </a:t>
            </a:r>
            <a:r>
              <a:rPr lang="en-US" sz="1800" b="1" dirty="0" err="1" smtClean="0">
                <a:solidFill>
                  <a:schemeClr val="tx1"/>
                </a:solidFill>
                <a:highlight>
                  <a:srgbClr val="FFFF00"/>
                </a:highlight>
              </a:rPr>
              <a:t>januari</a:t>
            </a:r>
            <a:r>
              <a:rPr lang="en-US" sz="1800" b="1" dirty="0" smtClean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highlight>
                  <a:srgbClr val="FFFF00"/>
                </a:highlight>
              </a:rPr>
              <a:t>2024)</a:t>
            </a:r>
            <a:endParaRPr lang="en-US" sz="1800" b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3200" b="1" dirty="0" err="1" smtClean="0"/>
              <a:t>SchoolExamen-toetsen</a:t>
            </a:r>
            <a:r>
              <a:rPr lang="en-US" sz="1800" dirty="0" smtClean="0"/>
              <a:t> ( SE </a:t>
            </a:r>
            <a:r>
              <a:rPr lang="en-US" sz="1800" dirty="0" err="1" smtClean="0"/>
              <a:t>toetsen</a:t>
            </a:r>
            <a:r>
              <a:rPr lang="en-US" sz="1800" dirty="0" smtClean="0"/>
              <a:t> </a:t>
            </a:r>
            <a:r>
              <a:rPr lang="en-US" sz="1800" dirty="0" err="1" smtClean="0"/>
              <a:t>genoemd</a:t>
            </a:r>
            <a:r>
              <a:rPr lang="en-US" sz="1800" dirty="0" smtClean="0"/>
              <a:t>)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3200" b="1" dirty="0" err="1"/>
              <a:t>Beroepsgerichte</a:t>
            </a:r>
            <a:r>
              <a:rPr lang="en-US" sz="3200" b="1" dirty="0"/>
              <a:t> </a:t>
            </a:r>
            <a:r>
              <a:rPr lang="en-US" sz="3200" b="1" dirty="0" err="1"/>
              <a:t>vakken</a:t>
            </a:r>
            <a:r>
              <a:rPr lang="en-US" sz="3200" b="1" dirty="0"/>
              <a:t> </a:t>
            </a:r>
            <a:r>
              <a:rPr lang="en-US" sz="3200" b="1" dirty="0" err="1"/>
              <a:t>Dienstverlening</a:t>
            </a:r>
            <a:r>
              <a:rPr lang="en-US" sz="3200" b="1" dirty="0"/>
              <a:t> </a:t>
            </a:r>
            <a:r>
              <a:rPr lang="en-US" sz="3200" b="1" dirty="0" err="1"/>
              <a:t>en</a:t>
            </a:r>
            <a:r>
              <a:rPr lang="en-US" sz="3200" b="1" dirty="0"/>
              <a:t> </a:t>
            </a:r>
            <a:r>
              <a:rPr lang="en-US" sz="3200" b="1" dirty="0" err="1"/>
              <a:t>Producten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3839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05572"/>
            <a:ext cx="8017042" cy="1973723"/>
          </a:xfrm>
        </p:spPr>
        <p:txBody>
          <a:bodyPr>
            <a:normAutofit fontScale="90000"/>
          </a:bodyPr>
          <a:lstStyle/>
          <a:p>
            <a:r>
              <a:rPr lang="nl-NL" dirty="0"/>
              <a:t>Naast de vier keuze vakken ook de volgende (verplichte) profielvakken D&amp;P in klas </a:t>
            </a:r>
            <a:r>
              <a:rPr lang="nl-NL" dirty="0" smtClean="0"/>
              <a:t>4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655302"/>
            <a:ext cx="10515600" cy="2204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/>
              <a:t>1.       Organiseren van een activiteit (OACT)</a:t>
            </a:r>
          </a:p>
          <a:p>
            <a:pPr marL="0" indent="0">
              <a:buNone/>
            </a:pPr>
            <a:r>
              <a:rPr lang="nl-NL" sz="1800" dirty="0"/>
              <a:t>2.       Presenteren, promoten, verkopen (PPV)</a:t>
            </a:r>
          </a:p>
          <a:p>
            <a:pPr marL="0" indent="0">
              <a:buNone/>
            </a:pPr>
            <a:r>
              <a:rPr lang="nl-NL" sz="1800" dirty="0"/>
              <a:t>3.       Product maken en verbeteren (PRMV)</a:t>
            </a:r>
          </a:p>
          <a:p>
            <a:pPr marL="0" indent="0">
              <a:buNone/>
            </a:pPr>
            <a:r>
              <a:rPr lang="nl-NL" sz="1800" dirty="0"/>
              <a:t>4.       Multimediaal product maken (MMPM)</a:t>
            </a:r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4064902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9127" y="625642"/>
            <a:ext cx="10515600" cy="1065046"/>
          </a:xfrm>
        </p:spPr>
        <p:txBody>
          <a:bodyPr>
            <a:normAutofit/>
          </a:bodyPr>
          <a:lstStyle/>
          <a:p>
            <a:r>
              <a:rPr lang="en-US" dirty="0" err="1"/>
              <a:t>Belangrijke</a:t>
            </a:r>
            <a:r>
              <a:rPr lang="en-US" dirty="0"/>
              <a:t> </a:t>
            </a:r>
            <a:r>
              <a:rPr lang="en-US" dirty="0" err="1"/>
              <a:t>documenten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9816" y="1825625"/>
            <a:ext cx="12051792" cy="4351338"/>
          </a:xfrm>
        </p:spPr>
        <p:txBody>
          <a:bodyPr>
            <a:normAutofit/>
          </a:bodyPr>
          <a:lstStyle/>
          <a:p>
            <a:r>
              <a:rPr lang="en-US" dirty="0"/>
              <a:t>PTA, </a:t>
            </a:r>
            <a:r>
              <a:rPr lang="en-US" dirty="0" err="1"/>
              <a:t>Programma</a:t>
            </a:r>
            <a:r>
              <a:rPr lang="en-US" dirty="0"/>
              <a:t> van </a:t>
            </a:r>
            <a:r>
              <a:rPr lang="en-US" dirty="0" err="1"/>
              <a:t>Toetsing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Afsluiting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komt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1 </a:t>
            </a:r>
            <a:r>
              <a:rPr lang="en-US" dirty="0" err="1" smtClean="0"/>
              <a:t>oktober</a:t>
            </a:r>
            <a:r>
              <a:rPr lang="en-US" dirty="0" smtClean="0"/>
              <a:t> op </a:t>
            </a:r>
            <a:r>
              <a:rPr lang="en-US" dirty="0"/>
              <a:t>de site van school. </a:t>
            </a:r>
            <a:br>
              <a:rPr lang="en-US" dirty="0"/>
            </a:br>
            <a:r>
              <a:rPr lang="en-US" dirty="0"/>
              <a:t>  </a:t>
            </a:r>
          </a:p>
          <a:p>
            <a:r>
              <a:rPr lang="en-US" dirty="0" err="1"/>
              <a:t>Examenreglement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klas</a:t>
            </a:r>
            <a:r>
              <a:rPr lang="en-US" dirty="0"/>
              <a:t> 3 </a:t>
            </a:r>
            <a:r>
              <a:rPr lang="en-US" i="1" dirty="0"/>
              <a:t>(</a:t>
            </a:r>
            <a:r>
              <a:rPr lang="en-US" i="1" dirty="0" err="1"/>
              <a:t>denk</a:t>
            </a:r>
            <a:r>
              <a:rPr lang="en-US" i="1" dirty="0"/>
              <a:t> </a:t>
            </a:r>
            <a:r>
              <a:rPr lang="en-US" i="1" dirty="0" err="1"/>
              <a:t>aan</a:t>
            </a:r>
            <a:r>
              <a:rPr lang="en-US" i="1" dirty="0"/>
              <a:t>: </a:t>
            </a:r>
            <a:r>
              <a:rPr lang="en-US" i="1" dirty="0" err="1"/>
              <a:t>spieken</a:t>
            </a:r>
            <a:r>
              <a:rPr lang="en-US" i="1" dirty="0"/>
              <a:t>, </a:t>
            </a:r>
            <a:r>
              <a:rPr lang="en-US" i="1" dirty="0" err="1"/>
              <a:t>frauderen</a:t>
            </a:r>
            <a:r>
              <a:rPr lang="en-US" i="1" dirty="0"/>
              <a:t>, </a:t>
            </a:r>
            <a:r>
              <a:rPr lang="en-US" i="1" dirty="0" err="1"/>
              <a:t>afwezigheid</a:t>
            </a:r>
            <a:r>
              <a:rPr lang="en-US" sz="1800" i="1" dirty="0"/>
              <a:t>).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1285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416" y="481263"/>
            <a:ext cx="10515600" cy="1065046"/>
          </a:xfrm>
        </p:spPr>
        <p:txBody>
          <a:bodyPr>
            <a:normAutofit/>
          </a:bodyPr>
          <a:lstStyle/>
          <a:p>
            <a:r>
              <a:rPr lang="en-US" b="1" dirty="0"/>
              <a:t>Doel LOB </a:t>
            </a:r>
            <a:r>
              <a:rPr lang="nl-NL" sz="2200" i="1" dirty="0"/>
              <a:t>Loopbaanoriëntatie en -begeleiding</a:t>
            </a:r>
            <a:endParaRPr lang="nl-NL" sz="2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0891" y="1592796"/>
            <a:ext cx="11313741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sz="2400" kern="0" dirty="0" err="1">
                <a:solidFill>
                  <a:srgbClr val="000000"/>
                </a:solidFill>
              </a:rPr>
              <a:t>Welke</a:t>
            </a:r>
            <a:r>
              <a:rPr kumimoji="1" lang="en-US" sz="2400" kern="0" dirty="0">
                <a:solidFill>
                  <a:srgbClr val="000000"/>
                </a:solidFill>
              </a:rPr>
              <a:t> </a:t>
            </a:r>
            <a:r>
              <a:rPr kumimoji="1" lang="en-US" sz="2400" kern="0" dirty="0" err="1">
                <a:solidFill>
                  <a:srgbClr val="000000"/>
                </a:solidFill>
              </a:rPr>
              <a:t>opleiding</a:t>
            </a:r>
            <a:r>
              <a:rPr kumimoji="1" lang="en-US" sz="2400" kern="0" dirty="0">
                <a:solidFill>
                  <a:srgbClr val="000000"/>
                </a:solidFill>
              </a:rPr>
              <a:t> </a:t>
            </a:r>
            <a:r>
              <a:rPr kumimoji="1" lang="en-US" sz="2400" kern="0" dirty="0" err="1">
                <a:solidFill>
                  <a:srgbClr val="000000"/>
                </a:solidFill>
              </a:rPr>
              <a:t>wil</a:t>
            </a:r>
            <a:r>
              <a:rPr kumimoji="1" lang="en-US" sz="2400" kern="0" dirty="0">
                <a:solidFill>
                  <a:srgbClr val="000000"/>
                </a:solidFill>
              </a:rPr>
              <a:t> </a:t>
            </a:r>
            <a:r>
              <a:rPr kumimoji="1" lang="en-US" sz="2400" kern="0" dirty="0" err="1">
                <a:solidFill>
                  <a:srgbClr val="000000"/>
                </a:solidFill>
              </a:rPr>
              <a:t>ik</a:t>
            </a:r>
            <a:r>
              <a:rPr kumimoji="1" lang="en-US" sz="2400" kern="0" dirty="0">
                <a:solidFill>
                  <a:srgbClr val="000000"/>
                </a:solidFill>
              </a:rPr>
              <a:t> </a:t>
            </a:r>
            <a:r>
              <a:rPr kumimoji="1" lang="en-US" sz="2400" kern="0" dirty="0" err="1">
                <a:solidFill>
                  <a:srgbClr val="000000"/>
                </a:solidFill>
              </a:rPr>
              <a:t>gaan</a:t>
            </a:r>
            <a:r>
              <a:rPr kumimoji="1" lang="en-US" sz="2400" kern="0" dirty="0">
                <a:solidFill>
                  <a:srgbClr val="000000"/>
                </a:solidFill>
              </a:rPr>
              <a:t> </a:t>
            </a:r>
            <a:r>
              <a:rPr kumimoji="1" lang="en-US" sz="2400" kern="0" dirty="0" err="1">
                <a:solidFill>
                  <a:srgbClr val="000000"/>
                </a:solidFill>
              </a:rPr>
              <a:t>volgen</a:t>
            </a:r>
            <a:r>
              <a:rPr kumimoji="1" lang="en-US" sz="2400" kern="0" dirty="0">
                <a:solidFill>
                  <a:srgbClr val="000000"/>
                </a:solidFill>
              </a:rPr>
              <a:t> </a:t>
            </a:r>
            <a:r>
              <a:rPr kumimoji="1" lang="en-US" sz="2400" kern="0" dirty="0" err="1">
                <a:solidFill>
                  <a:srgbClr val="000000"/>
                </a:solidFill>
              </a:rPr>
              <a:t>na</a:t>
            </a:r>
            <a:r>
              <a:rPr kumimoji="1" lang="en-US" sz="2400" kern="0" dirty="0">
                <a:solidFill>
                  <a:srgbClr val="000000"/>
                </a:solidFill>
              </a:rPr>
              <a:t> </a:t>
            </a:r>
            <a:r>
              <a:rPr kumimoji="1" lang="en-US" sz="2400" kern="0" dirty="0" smtClean="0">
                <a:solidFill>
                  <a:srgbClr val="000000"/>
                </a:solidFill>
              </a:rPr>
              <a:t>het </a:t>
            </a:r>
            <a:r>
              <a:rPr kumimoji="1" lang="en-US" sz="2400" kern="0" dirty="0" err="1" smtClean="0">
                <a:solidFill>
                  <a:srgbClr val="000000"/>
                </a:solidFill>
              </a:rPr>
              <a:t>behalen</a:t>
            </a:r>
            <a:r>
              <a:rPr kumimoji="1" lang="en-US" sz="2400" kern="0" dirty="0" smtClean="0">
                <a:solidFill>
                  <a:srgbClr val="000000"/>
                </a:solidFill>
              </a:rPr>
              <a:t> van </a:t>
            </a:r>
            <a:r>
              <a:rPr kumimoji="1" lang="en-US" sz="2400" kern="0" dirty="0" err="1" smtClean="0">
                <a:solidFill>
                  <a:srgbClr val="000000"/>
                </a:solidFill>
              </a:rPr>
              <a:t>mijn</a:t>
            </a:r>
            <a:r>
              <a:rPr kumimoji="1" lang="en-US" sz="2400" kern="0" dirty="0" smtClean="0">
                <a:solidFill>
                  <a:srgbClr val="000000"/>
                </a:solidFill>
              </a:rPr>
              <a:t> diploma?</a:t>
            </a:r>
            <a:endParaRPr kumimoji="1" lang="en-US" sz="2400" kern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kumimoji="1" lang="en-US" sz="1800" kern="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dirty="0" err="1">
                <a:solidFill>
                  <a:srgbClr val="000000"/>
                </a:solidFill>
              </a:rPr>
              <a:t>Oriëntatie</a:t>
            </a:r>
            <a:r>
              <a:rPr lang="en-US" sz="2400" dirty="0">
                <a:solidFill>
                  <a:srgbClr val="000000"/>
                </a:solidFill>
              </a:rPr>
              <a:t> op </a:t>
            </a:r>
            <a:r>
              <a:rPr lang="en-US" sz="2400" dirty="0" err="1">
                <a:solidFill>
                  <a:srgbClr val="000000"/>
                </a:solidFill>
              </a:rPr>
              <a:t>jezelf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  <a:r>
              <a:rPr lang="en-US" sz="2400" dirty="0" err="1">
                <a:solidFill>
                  <a:srgbClr val="000000"/>
                </a:solidFill>
              </a:rPr>
              <a:t>Loopbaancompetenties</a:t>
            </a:r>
            <a:r>
              <a:rPr lang="en-US" sz="2400" dirty="0">
                <a:solidFill>
                  <a:srgbClr val="000000"/>
                </a:solidFill>
              </a:rPr>
              <a:t> &amp; </a:t>
            </a:r>
            <a:r>
              <a:rPr lang="en-US" sz="2400" dirty="0" err="1">
                <a:solidFill>
                  <a:srgbClr val="000000"/>
                </a:solidFill>
              </a:rPr>
              <a:t>loopbaandossier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dirty="0" err="1">
                <a:solidFill>
                  <a:srgbClr val="000000"/>
                </a:solidFill>
              </a:rPr>
              <a:t>Oriëntatie</a:t>
            </a:r>
            <a:r>
              <a:rPr lang="en-US" sz="2400" dirty="0">
                <a:solidFill>
                  <a:srgbClr val="000000"/>
                </a:solidFill>
              </a:rPr>
              <a:t> op </a:t>
            </a:r>
            <a:r>
              <a:rPr lang="en-US" sz="2400" dirty="0" err="1">
                <a:solidFill>
                  <a:srgbClr val="000000"/>
                </a:solidFill>
              </a:rPr>
              <a:t>opleidingen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werk</a:t>
            </a:r>
            <a:r>
              <a:rPr lang="en-US" sz="2400" dirty="0">
                <a:solidFill>
                  <a:srgbClr val="000000"/>
                </a:solidFill>
              </a:rPr>
              <a:t>: ON STAGE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err="1">
                <a:solidFill>
                  <a:srgbClr val="000000"/>
                </a:solidFill>
              </a:rPr>
              <a:t>Ervaringen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opdoen</a:t>
            </a:r>
            <a:r>
              <a:rPr lang="en-US" sz="2400" dirty="0">
                <a:solidFill>
                  <a:srgbClr val="000000"/>
                </a:solidFill>
              </a:rPr>
              <a:t> en </a:t>
            </a:r>
            <a:r>
              <a:rPr lang="en-US" sz="2400" dirty="0" err="1">
                <a:solidFill>
                  <a:srgbClr val="000000"/>
                </a:solidFill>
              </a:rPr>
              <a:t>daarop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reflecteren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  <a:r>
              <a:rPr lang="en-US" sz="2400" dirty="0" err="1">
                <a:solidFill>
                  <a:srgbClr val="000000"/>
                </a:solidFill>
              </a:rPr>
              <a:t>oa</a:t>
            </a:r>
            <a:r>
              <a:rPr lang="en-US" sz="2400" dirty="0">
                <a:solidFill>
                  <a:srgbClr val="000000"/>
                </a:solidFill>
              </a:rPr>
              <a:t>. stages, </a:t>
            </a:r>
            <a:r>
              <a:rPr lang="en-US" sz="2400" dirty="0" err="1" smtClean="0">
                <a:solidFill>
                  <a:srgbClr val="000000"/>
                </a:solidFill>
              </a:rPr>
              <a:t>voortganggesprek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5AD875E-5613-4051-B18D-A61922789B56}"/>
              </a:ext>
            </a:extLst>
          </p:cNvPr>
          <p:cNvSpPr/>
          <p:nvPr/>
        </p:nvSpPr>
        <p:spPr>
          <a:xfrm>
            <a:off x="839416" y="4115073"/>
            <a:ext cx="872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Let op: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LOB moet voldoende zijn om over te gaan naar klas 4.</a:t>
            </a:r>
          </a:p>
        </p:txBody>
      </p:sp>
    </p:spTree>
    <p:extLst>
      <p:ext uri="{BB962C8B-B14F-4D97-AF65-F5344CB8AC3E}">
        <p14:creationId xmlns:p14="http://schemas.microsoft.com/office/powerpoint/2010/main" val="1143921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bao.CSVVG\AppData\Local\Microsoft\Windows\Temporary Internet Files\Content.IE5\HYJ7U8YK\SnipImage.JPG">
            <a:extLst>
              <a:ext uri="{FF2B5EF4-FFF2-40B4-BE49-F238E27FC236}">
                <a16:creationId xmlns:a16="http://schemas.microsoft.com/office/drawing/2014/main" id="{8FCE7361-E5D2-4A31-B6C6-1769AF321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5"/>
          <a:stretch/>
        </p:blipFill>
        <p:spPr bwMode="auto">
          <a:xfrm>
            <a:off x="6436895" y="2214267"/>
            <a:ext cx="5583466" cy="34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34853"/>
            <a:ext cx="10515600" cy="1065046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Loopbaancompetenties</a:t>
            </a:r>
            <a:r>
              <a:rPr lang="en-US" sz="3200" dirty="0"/>
              <a:t>          </a:t>
            </a:r>
            <a:r>
              <a:rPr lang="en-US" sz="3200" dirty="0" err="1"/>
              <a:t>Loopbaandossier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							</a:t>
            </a:r>
            <a:r>
              <a:rPr lang="en-US" sz="2000" dirty="0"/>
              <a:t>(</a:t>
            </a:r>
            <a:r>
              <a:rPr lang="en-US" sz="2000" dirty="0" err="1"/>
              <a:t>digitaal</a:t>
            </a:r>
            <a:r>
              <a:rPr lang="en-US" sz="2000" dirty="0"/>
              <a:t> in </a:t>
            </a:r>
            <a:r>
              <a:rPr lang="en-US" sz="2000" dirty="0" err="1"/>
              <a:t>talenteon</a:t>
            </a:r>
            <a:r>
              <a:rPr lang="en-US" sz="2000" dirty="0"/>
              <a:t>)</a:t>
            </a:r>
            <a:endParaRPr lang="nl-NL" sz="2000" b="1" dirty="0"/>
          </a:p>
        </p:txBody>
      </p:sp>
      <p:pic>
        <p:nvPicPr>
          <p:cNvPr id="4" name="Picture 2" descr="Afbeeldingsresultaat voor loopbaancompetenti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0504"/>
            <a:ext cx="4576010" cy="467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569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LOB-</a:t>
            </a:r>
            <a:r>
              <a:rPr lang="en-US" b="1" dirty="0" err="1"/>
              <a:t>gesprekken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7407" y="1960775"/>
            <a:ext cx="10923849" cy="3700473"/>
          </a:xfrm>
        </p:spPr>
        <p:txBody>
          <a:bodyPr>
            <a:normAutofit/>
          </a:bodyPr>
          <a:lstStyle/>
          <a:p>
            <a:pPr marL="342900" lvl="7" indent="-3429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nl-NL" altLang="nl-NL" sz="2400" kern="0" dirty="0">
                <a:latin typeface="Arial" panose="020B0604020202020204" pitchFamily="34" charset="0"/>
                <a:cs typeface="Arial" panose="020B0604020202020204" pitchFamily="34" charset="0"/>
              </a:rPr>
              <a:t>LOB gesprek; leren praten over jezelf in relatie tot je toekomst</a:t>
            </a:r>
          </a:p>
          <a:p>
            <a:pPr marL="342900" lvl="7" indent="-3429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nl-NL" altLang="nl-NL" sz="2400" kern="0" dirty="0">
                <a:latin typeface="Arial" panose="020B0604020202020204" pitchFamily="34" charset="0"/>
                <a:cs typeface="Arial" panose="020B0604020202020204" pitchFamily="34" charset="0"/>
              </a:rPr>
              <a:t>Ontwikkelen loopbaancompetenties</a:t>
            </a:r>
          </a:p>
          <a:p>
            <a:pPr marL="342900" lvl="7" indent="-3429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nl-NL" altLang="nl-NL" sz="2400" kern="0" dirty="0">
                <a:latin typeface="Arial" panose="020B0604020202020204" pitchFamily="34" charset="0"/>
                <a:cs typeface="Arial" panose="020B0604020202020204" pitchFamily="34" charset="0"/>
              </a:rPr>
              <a:t>Terugkijken en vooruitkijken</a:t>
            </a:r>
          </a:p>
          <a:p>
            <a:pPr marL="342900" lvl="7" indent="-3429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nl-NL" altLang="nl-NL" sz="2400" kern="0" dirty="0">
                <a:latin typeface="Arial" panose="020B0604020202020204" pitchFamily="34" charset="0"/>
                <a:cs typeface="Arial" panose="020B0604020202020204" pitchFamily="34" charset="0"/>
              </a:rPr>
              <a:t>Laat zien wie je bent, wat je kunt, wat je interessant vindt</a:t>
            </a:r>
          </a:p>
          <a:p>
            <a:pPr marL="342900" lvl="7" indent="-3429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nl-NL" altLang="nl-NL" sz="2400" kern="0" dirty="0">
                <a:latin typeface="Arial" panose="020B0604020202020204" pitchFamily="34" charset="0"/>
                <a:cs typeface="Arial" panose="020B0604020202020204" pitchFamily="34" charset="0"/>
              </a:rPr>
              <a:t>Gesprek na een D&amp;P keuzevak</a:t>
            </a:r>
          </a:p>
          <a:p>
            <a:pPr marL="342900" lvl="7" indent="-3429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nl-NL" altLang="nl-NL" sz="2400" kern="0" dirty="0">
                <a:latin typeface="Arial" panose="020B0604020202020204" pitchFamily="34" charset="0"/>
                <a:cs typeface="Arial" panose="020B0604020202020204" pitchFamily="34" charset="0"/>
              </a:rPr>
              <a:t>Voortgangsgesprek met </a:t>
            </a:r>
            <a:r>
              <a:rPr lang="nl-NL" altLang="nl-NL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leerlingcoach</a:t>
            </a:r>
            <a:r>
              <a:rPr lang="nl-NL" altLang="nl-NL" sz="2400" kern="0" dirty="0">
                <a:latin typeface="Arial" panose="020B0604020202020204" pitchFamily="34" charset="0"/>
                <a:cs typeface="Arial" panose="020B0604020202020204" pitchFamily="34" charset="0"/>
              </a:rPr>
              <a:t>, ouder en </a:t>
            </a:r>
            <a:r>
              <a:rPr lang="nl-NL" altLang="nl-NL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leerling vanaf februari </a:t>
            </a:r>
            <a:r>
              <a:rPr lang="nl-NL" altLang="nl-NL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nl-NL" altLang="nl-NL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054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1" y="1420088"/>
            <a:ext cx="7197315" cy="420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B366DADA-8418-471D-90B8-4E43CF7873D9}"/>
              </a:ext>
            </a:extLst>
          </p:cNvPr>
          <p:cNvSpPr txBox="1">
            <a:spLocks/>
          </p:cNvSpPr>
          <p:nvPr/>
        </p:nvSpPr>
        <p:spPr>
          <a:xfrm>
            <a:off x="695401" y="592221"/>
            <a:ext cx="10515600" cy="10650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5812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Doorstroom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kader</a:t>
            </a:r>
            <a:r>
              <a:rPr lang="en-US" dirty="0"/>
              <a:t> 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5277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1063</TotalTime>
  <Words>357</Words>
  <Application>Microsoft Office PowerPoint</Application>
  <PresentationFormat>Breedbeeld</PresentationFormat>
  <Paragraphs>71</Paragraphs>
  <Slides>11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Wingdings</vt:lpstr>
      <vt:lpstr>Office-thema</vt:lpstr>
      <vt:lpstr>PowerPoint-presentatie</vt:lpstr>
      <vt:lpstr>Even voorstellen</vt:lpstr>
      <vt:lpstr>Wat staat er te gebeuren in klas BK3?</vt:lpstr>
      <vt:lpstr>Naast de vier keuze vakken ook de volgende (verplichte) profielvakken D&amp;P in klas 4 </vt:lpstr>
      <vt:lpstr>Belangrijke documenten</vt:lpstr>
      <vt:lpstr>Doel LOB Loopbaanoriëntatie en -begeleiding</vt:lpstr>
      <vt:lpstr>Loopbaancompetenties          Loopbaandossier        (digitaal in talenteon)</vt:lpstr>
      <vt:lpstr>LOB-gesprekken</vt:lpstr>
      <vt:lpstr>PowerPoint-presentatie</vt:lpstr>
      <vt:lpstr>SOMtoday                        Itslearning</vt:lpstr>
      <vt:lpstr>Ziekte of bijzonder verlof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Laura Nauta</dc:creator>
  <cp:lastModifiedBy>J. ten Boer - Sportel</cp:lastModifiedBy>
  <cp:revision>110</cp:revision>
  <cp:lastPrinted>2020-09-10T12:19:44Z</cp:lastPrinted>
  <dcterms:created xsi:type="dcterms:W3CDTF">2017-05-29T10:29:24Z</dcterms:created>
  <dcterms:modified xsi:type="dcterms:W3CDTF">2023-09-29T10:08:12Z</dcterms:modified>
</cp:coreProperties>
</file>