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0" r:id="rId2"/>
    <p:sldId id="275" r:id="rId3"/>
    <p:sldId id="294" r:id="rId4"/>
    <p:sldId id="319" r:id="rId5"/>
    <p:sldId id="321" r:id="rId6"/>
    <p:sldId id="300" r:id="rId7"/>
    <p:sldId id="281" r:id="rId8"/>
    <p:sldId id="279" r:id="rId9"/>
    <p:sldId id="317" r:id="rId10"/>
    <p:sldId id="318" r:id="rId11"/>
    <p:sldId id="301" r:id="rId12"/>
    <p:sldId id="284" r:id="rId13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757"/>
    <a:srgbClr val="F58123"/>
    <a:srgbClr val="483179"/>
    <a:srgbClr val="A52383"/>
    <a:srgbClr val="36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79883" autoAdjust="0"/>
  </p:normalViewPr>
  <p:slideViewPr>
    <p:cSldViewPr snapToGrid="0" snapToObjects="1">
      <p:cViewPr varScale="1">
        <p:scale>
          <a:sx n="73" d="100"/>
          <a:sy n="73" d="100"/>
        </p:scale>
        <p:origin x="9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1D24-D0A0-449C-8129-6B1F71DC1D75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F16F-7DEC-4C44-BD87-E7050103F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68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E57B-5FE8-C54D-893C-1C66EDEDF762}" type="datetimeFigureOut">
              <a:rPr lang="nl-NL" smtClean="0"/>
              <a:pPr/>
              <a:t>29-9-2023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EB22-F22F-A34B-B82D-25668A87C6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8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6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b="1" dirty="0"/>
              <a:t>CKV </a:t>
            </a:r>
            <a:r>
              <a:rPr lang="en-US" sz="2000" b="1" dirty="0" err="1"/>
              <a:t>en</a:t>
            </a:r>
            <a:r>
              <a:rPr lang="en-US" sz="2000" b="1" dirty="0"/>
              <a:t> LO </a:t>
            </a:r>
            <a:br>
              <a:rPr lang="en-US" sz="2000" b="1" dirty="0"/>
            </a:br>
            <a:r>
              <a:rPr lang="en-US" sz="1200" dirty="0" err="1"/>
              <a:t>Klas</a:t>
            </a:r>
            <a:r>
              <a:rPr lang="en-US" sz="1200" dirty="0"/>
              <a:t> 3 </a:t>
            </a:r>
            <a:r>
              <a:rPr lang="en-US" sz="1200" dirty="0" err="1"/>
              <a:t>voldoende</a:t>
            </a:r>
            <a:r>
              <a:rPr lang="en-US" sz="1200" dirty="0"/>
              <a:t> </a:t>
            </a:r>
            <a:r>
              <a:rPr lang="en-US" sz="1200" dirty="0" err="1"/>
              <a:t>afsluiten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2000" b="1" dirty="0" err="1"/>
              <a:t>Examenvakkenpakket</a:t>
            </a:r>
            <a:r>
              <a:rPr lang="en-US" sz="1200" b="1" dirty="0"/>
              <a:t> </a:t>
            </a:r>
            <a:r>
              <a:rPr lang="en-US" sz="1200" dirty="0" err="1"/>
              <a:t>kiezen</a:t>
            </a:r>
            <a:r>
              <a:rPr lang="en-US" sz="1200" dirty="0"/>
              <a:t> </a:t>
            </a:r>
            <a:r>
              <a:rPr lang="en-US" sz="1200" dirty="0" err="1"/>
              <a:t>klas</a:t>
            </a:r>
            <a:r>
              <a:rPr lang="en-US" sz="1200" dirty="0"/>
              <a:t> </a:t>
            </a:r>
            <a:r>
              <a:rPr lang="en-US" sz="1200" dirty="0">
                <a:highlight>
                  <a:srgbClr val="FFFF00"/>
                </a:highlight>
              </a:rPr>
              <a:t>4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200" dirty="0"/>
              <a:t>Op </a:t>
            </a:r>
            <a:r>
              <a:rPr lang="en-US" sz="1200" dirty="0" smtClean="0"/>
              <a:t>29 </a:t>
            </a:r>
            <a:r>
              <a:rPr lang="en-US" sz="1200" dirty="0" err="1" smtClean="0"/>
              <a:t>januari</a:t>
            </a:r>
            <a:r>
              <a:rPr lang="en-US" sz="1200" dirty="0" smtClean="0"/>
              <a:t> 2024 </a:t>
            </a:r>
            <a:r>
              <a:rPr lang="en-US" sz="1200" dirty="0"/>
              <a:t>is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ouderavond</a:t>
            </a:r>
            <a:r>
              <a:rPr lang="en-US" sz="1200" dirty="0"/>
              <a:t> over het </a:t>
            </a:r>
            <a:r>
              <a:rPr lang="en-US" sz="1200" dirty="0" err="1"/>
              <a:t>kiezen</a:t>
            </a:r>
            <a:r>
              <a:rPr lang="en-US" sz="1200" dirty="0"/>
              <a:t> van de </a:t>
            </a:r>
            <a:r>
              <a:rPr lang="en-US" sz="1200" dirty="0" err="1"/>
              <a:t>examenvakken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klas</a:t>
            </a:r>
            <a:r>
              <a:rPr lang="en-US" sz="1200" dirty="0"/>
              <a:t> 4.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/>
              <a:t>SE-</a:t>
            </a:r>
            <a:r>
              <a:rPr lang="en-US" sz="2000" b="1" dirty="0" err="1"/>
              <a:t>toetsen</a:t>
            </a:r>
            <a:r>
              <a:rPr lang="en-US" sz="1200" dirty="0"/>
              <a:t> (planning in PTA, </a:t>
            </a:r>
            <a:r>
              <a:rPr lang="en-US" sz="1200" dirty="0" err="1"/>
              <a:t>komt</a:t>
            </a:r>
            <a:r>
              <a:rPr lang="en-US" sz="1200" dirty="0"/>
              <a:t> later online).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sommige</a:t>
            </a:r>
            <a:r>
              <a:rPr lang="en-US" sz="1200" dirty="0"/>
              <a:t> </a:t>
            </a:r>
            <a:r>
              <a:rPr lang="en-US" sz="1200" b="1" dirty="0"/>
              <a:t>AVO</a:t>
            </a:r>
            <a:r>
              <a:rPr lang="en-US" sz="1200" dirty="0"/>
              <a:t> </a:t>
            </a:r>
            <a:r>
              <a:rPr lang="en-US" sz="1200" dirty="0" err="1"/>
              <a:t>vakken</a:t>
            </a:r>
            <a:r>
              <a:rPr lang="en-US" sz="1200" dirty="0"/>
              <a:t> </a:t>
            </a:r>
            <a:r>
              <a:rPr lang="en-US" sz="1200" dirty="0" err="1"/>
              <a:t>heb</a:t>
            </a:r>
            <a:r>
              <a:rPr lang="en-US" sz="1200" dirty="0"/>
              <a:t> je in </a:t>
            </a:r>
            <a:r>
              <a:rPr lang="en-US" sz="1200" dirty="0" err="1"/>
              <a:t>klas</a:t>
            </a:r>
            <a:r>
              <a:rPr lang="en-US" sz="1200" dirty="0"/>
              <a:t> 3 al </a:t>
            </a:r>
            <a:r>
              <a:rPr lang="en-US" sz="1200" dirty="0" err="1"/>
              <a:t>toetsen</a:t>
            </a:r>
            <a:r>
              <a:rPr lang="en-US" sz="1200" dirty="0"/>
              <a:t> die </a:t>
            </a:r>
            <a:r>
              <a:rPr lang="en-US" sz="1200" dirty="0" err="1"/>
              <a:t>meetellen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het </a:t>
            </a:r>
            <a:r>
              <a:rPr lang="en-US" sz="1200" dirty="0" err="1"/>
              <a:t>examen</a:t>
            </a:r>
            <a:r>
              <a:rPr lang="en-US" sz="1200" dirty="0"/>
              <a:t> in </a:t>
            </a:r>
            <a:r>
              <a:rPr lang="en-US" sz="1200" dirty="0" err="1"/>
              <a:t>klas</a:t>
            </a:r>
            <a:r>
              <a:rPr lang="en-US" sz="1200" dirty="0"/>
              <a:t> 4 = SE-</a:t>
            </a:r>
            <a:r>
              <a:rPr lang="en-US" sz="1200" dirty="0" err="1"/>
              <a:t>toets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2000" b="1" dirty="0" err="1"/>
              <a:t>Beroepsgerichte</a:t>
            </a:r>
            <a:r>
              <a:rPr lang="en-US" sz="2000" b="1" dirty="0"/>
              <a:t> </a:t>
            </a:r>
            <a:r>
              <a:rPr lang="en-US" sz="2000" b="1" dirty="0" err="1"/>
              <a:t>vakken</a:t>
            </a:r>
            <a:r>
              <a:rPr lang="en-US" sz="2000" b="1" dirty="0"/>
              <a:t> </a:t>
            </a:r>
            <a:r>
              <a:rPr lang="en-US" sz="2000" b="1" dirty="0" err="1"/>
              <a:t>Dienstverlening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Producten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Vier</a:t>
            </a:r>
            <a:r>
              <a:rPr lang="en-US" sz="1200" dirty="0"/>
              <a:t> </a:t>
            </a:r>
            <a:r>
              <a:rPr lang="en-US" sz="1200" dirty="0" err="1"/>
              <a:t>keuzevakken</a:t>
            </a:r>
            <a:r>
              <a:rPr lang="en-US" sz="1200" dirty="0"/>
              <a:t> </a:t>
            </a:r>
            <a:r>
              <a:rPr lang="en-US" sz="1200" dirty="0" err="1"/>
              <a:t>binnen</a:t>
            </a:r>
            <a:r>
              <a:rPr lang="en-US" sz="1200" dirty="0"/>
              <a:t> D&amp;P in </a:t>
            </a:r>
            <a:r>
              <a:rPr lang="en-US" sz="1200" dirty="0" err="1"/>
              <a:t>klas</a:t>
            </a:r>
            <a:r>
              <a:rPr lang="en-US" sz="1200" dirty="0"/>
              <a:t> </a:t>
            </a:r>
            <a:r>
              <a:rPr lang="en-US" sz="1200" dirty="0" smtClean="0"/>
              <a:t>TL 3 </a:t>
            </a:r>
            <a:r>
              <a:rPr lang="en-US" sz="1200" dirty="0"/>
              <a:t>(</a:t>
            </a:r>
            <a:r>
              <a:rPr lang="en-US" sz="1200" dirty="0" err="1"/>
              <a:t>cijfers</a:t>
            </a:r>
            <a:r>
              <a:rPr lang="en-US" sz="1200" dirty="0"/>
              <a:t> </a:t>
            </a:r>
            <a:r>
              <a:rPr lang="en-US" sz="1200" dirty="0" err="1"/>
              <a:t>tellen</a:t>
            </a:r>
            <a:r>
              <a:rPr lang="en-US" sz="1200" dirty="0"/>
              <a:t> </a:t>
            </a:r>
            <a:r>
              <a:rPr lang="en-US" sz="1200" dirty="0" err="1"/>
              <a:t>mee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het </a:t>
            </a:r>
            <a:r>
              <a:rPr lang="en-US" sz="1200" dirty="0" err="1"/>
              <a:t>eindexamen</a:t>
            </a:r>
            <a:r>
              <a:rPr lang="en-US" sz="1200" dirty="0"/>
              <a:t>).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6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profielvakken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verplicht</a:t>
            </a:r>
            <a:r>
              <a:rPr lang="en-US" baseline="0" dirty="0" smtClean="0"/>
              <a:t>. 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D&amp;P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kiezen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klas</a:t>
            </a:r>
            <a:r>
              <a:rPr lang="en-US" baseline="0" dirty="0" smtClean="0"/>
              <a:t> 4. </a:t>
            </a:r>
          </a:p>
          <a:p>
            <a:r>
              <a:rPr lang="en-US" baseline="0" dirty="0" smtClean="0"/>
              <a:t>D&amp;P is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T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het 7e </a:t>
            </a:r>
            <a:r>
              <a:rPr lang="en-US" baseline="0" dirty="0" err="1" smtClean="0"/>
              <a:t>vak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de T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opstromen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H4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7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Het </a:t>
            </a:r>
            <a:r>
              <a:rPr lang="en-US" baseline="0" dirty="0" err="1" smtClean="0"/>
              <a:t>kiezen</a:t>
            </a:r>
            <a:r>
              <a:rPr lang="en-US" baseline="0" dirty="0" smtClean="0"/>
              <a:t> van 7 </a:t>
            </a:r>
            <a:r>
              <a:rPr lang="en-US" baseline="0" dirty="0" err="1" smtClean="0"/>
              <a:t>vakken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de T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opstromen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H4.</a:t>
            </a:r>
          </a:p>
          <a:p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doorstroom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vereist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examen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doet</a:t>
            </a:r>
            <a:r>
              <a:rPr lang="en-US" baseline="0" dirty="0" smtClean="0"/>
              <a:t> in 7 </a:t>
            </a:r>
            <a:r>
              <a:rPr lang="en-US" baseline="0" dirty="0" err="1" smtClean="0"/>
              <a:t>vakken</a:t>
            </a:r>
            <a:r>
              <a:rPr lang="en-US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46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het PTA </a:t>
            </a:r>
            <a:r>
              <a:rPr lang="en-US" dirty="0" err="1" smtClean="0"/>
              <a:t>staat</a:t>
            </a:r>
            <a:r>
              <a:rPr lang="en-US" dirty="0" smtClean="0"/>
              <a:t> </a:t>
            </a:r>
            <a:r>
              <a:rPr lang="en-US" dirty="0" err="1" smtClean="0"/>
              <a:t>vermeld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toetsen</a:t>
            </a:r>
            <a:r>
              <a:rPr lang="en-US" dirty="0" smtClean="0"/>
              <a:t> in </a:t>
            </a:r>
            <a:r>
              <a:rPr lang="en-US" dirty="0" err="1" smtClean="0"/>
              <a:t>klas</a:t>
            </a:r>
            <a:r>
              <a:rPr lang="en-US" dirty="0" smtClean="0"/>
              <a:t> 3 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examendossier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Belangrijk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ouders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vertellen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toets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afmelden</a:t>
            </a:r>
            <a:r>
              <a:rPr lang="en-US" baseline="0" dirty="0" smtClean="0"/>
              <a:t>. Dan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recht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herkansing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ongeoorloofde</a:t>
            </a:r>
            <a:r>
              <a:rPr lang="en-US" baseline="0" dirty="0" smtClean="0"/>
              <a:t> absentee </a:t>
            </a:r>
            <a:r>
              <a:rPr lang="en-US" baseline="0" dirty="0" err="1" smtClean="0"/>
              <a:t>vervalt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recht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inhalen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herkansing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gebruiken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onregelmatigheden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situatie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directeur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voorgelegd</a:t>
            </a:r>
            <a:r>
              <a:rPr lang="en-US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60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96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Loopbaandossier</a:t>
            </a:r>
            <a:r>
              <a:rPr lang="en-US" dirty="0"/>
              <a:t> = </a:t>
            </a:r>
            <a:r>
              <a:rPr lang="en-US" dirty="0" err="1"/>
              <a:t>tijdlijn</a:t>
            </a:r>
            <a:r>
              <a:rPr lang="en-US" dirty="0"/>
              <a:t> met </a:t>
            </a:r>
            <a:r>
              <a:rPr lang="en-US" dirty="0" err="1"/>
              <a:t>ervaringen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5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93495"/>
            <a:ext cx="9144000" cy="2045368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38863"/>
            <a:ext cx="9144000" cy="115503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ondertitelstijl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3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5642"/>
            <a:ext cx="10515600" cy="106504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41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rgbClr val="A52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831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739E-E346-E641-9B33-BB9BA1D68ECD}" type="datetimeFigureOut">
              <a:rPr lang="nl-NL" smtClean="0"/>
              <a:pPr/>
              <a:t>29-9-2023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0FF45-3BC8-E14E-81AE-BD98285A26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62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2757"/>
                </a:solidFill>
              </a:defRPr>
            </a:lvl1pPr>
            <a:lvl2pPr>
              <a:defRPr sz="3200">
                <a:solidFill>
                  <a:srgbClr val="2D2757"/>
                </a:solidFill>
              </a:defRPr>
            </a:lvl2pPr>
            <a:lvl3pPr>
              <a:defRPr sz="3200">
                <a:solidFill>
                  <a:srgbClr val="2D2757"/>
                </a:solidFill>
              </a:defRPr>
            </a:lvl3pPr>
            <a:lvl4pPr>
              <a:defRPr sz="3200">
                <a:solidFill>
                  <a:srgbClr val="2D2757"/>
                </a:solidFill>
              </a:defRPr>
            </a:lvl4pPr>
            <a:lvl5pPr>
              <a:defRPr sz="3200">
                <a:solidFill>
                  <a:srgbClr val="2D2757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2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739E-E346-E641-9B33-BB9BA1D68ECD}" type="datetimeFigureOut">
              <a:rPr lang="nl-NL" smtClean="0"/>
              <a:pPr/>
              <a:t>29-9-2023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0FF45-3BC8-E14E-81AE-BD98285A26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95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9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581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istratie@cssvg.e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alland@csvvg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oma@csvvg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15324" y="3415250"/>
            <a:ext cx="6713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Hier komt de titel van de presentatie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CF2693-4C16-C248-AB7B-997EBC87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384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BC5A0E7-421E-564B-AB47-16313BAAADE9}"/>
              </a:ext>
            </a:extLst>
          </p:cNvPr>
          <p:cNvSpPr txBox="1"/>
          <p:nvPr/>
        </p:nvSpPr>
        <p:spPr>
          <a:xfrm>
            <a:off x="1389351" y="2426832"/>
            <a:ext cx="87446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>
                <a:latin typeface="Arial" charset="0"/>
                <a:ea typeface="Verdana" panose="020B0604030504040204" pitchFamily="34" charset="0"/>
                <a:cs typeface="Arial" charset="0"/>
              </a:rPr>
              <a:t>Welkom bij de </a:t>
            </a:r>
            <a:r>
              <a:rPr lang="nl-NL" sz="5000" b="1" dirty="0" err="1">
                <a:latin typeface="Arial" charset="0"/>
                <a:ea typeface="Verdana" panose="020B0604030504040204" pitchFamily="34" charset="0"/>
                <a:cs typeface="Arial" charset="0"/>
              </a:rPr>
              <a:t>leerlingcoaches</a:t>
            </a:r>
            <a:r>
              <a:rPr lang="nl-NL" sz="5000" b="1" dirty="0">
                <a:latin typeface="Arial" charset="0"/>
                <a:ea typeface="Verdana" panose="020B0604030504040204" pitchFamily="34" charset="0"/>
                <a:cs typeface="Arial" charset="0"/>
              </a:rPr>
              <a:t> klas …..</a:t>
            </a:r>
          </a:p>
          <a:p>
            <a:endParaRPr lang="nl-NL" sz="5000" b="1" dirty="0">
              <a:latin typeface="Arial" charset="0"/>
              <a:ea typeface="Verdana" panose="020B0604030504040204" pitchFamily="34" charset="0"/>
              <a:cs typeface="Arial" charset="0"/>
            </a:endParaRPr>
          </a:p>
          <a:p>
            <a:r>
              <a:rPr lang="nl-NL" sz="3600" b="1" dirty="0">
                <a:latin typeface="Arial" charset="0"/>
                <a:ea typeface="Verdana" panose="020B0604030504040204" pitchFamily="34" charset="0"/>
                <a:cs typeface="Arial" charset="0"/>
              </a:rPr>
              <a:t>Dhr. ….</a:t>
            </a:r>
          </a:p>
          <a:p>
            <a:r>
              <a:rPr lang="nl-NL" sz="3600" b="1" dirty="0" err="1">
                <a:latin typeface="Arial" charset="0"/>
                <a:ea typeface="Verdana" panose="020B0604030504040204" pitchFamily="34" charset="0"/>
                <a:cs typeface="Arial" charset="0"/>
              </a:rPr>
              <a:t>Mvr</a:t>
            </a:r>
            <a:r>
              <a:rPr lang="nl-NL" sz="3600" b="1" dirty="0">
                <a:latin typeface="Arial" charset="0"/>
                <a:ea typeface="Verdana" panose="020B0604030504040204" pitchFamily="34" charset="0"/>
                <a:cs typeface="Arial" charset="0"/>
              </a:rPr>
              <a:t>. ….</a:t>
            </a:r>
          </a:p>
          <a:p>
            <a:endParaRPr lang="en-US" sz="3600" b="1" dirty="0">
              <a:latin typeface="Arial" charset="0"/>
              <a:ea typeface="Verdana" panose="020B0604030504040204" pitchFamily="34" charset="0"/>
              <a:cs typeface="Arial" charset="0"/>
            </a:endParaRPr>
          </a:p>
          <a:p>
            <a:r>
              <a:rPr lang="nl-NL" sz="5000" b="1" dirty="0" smtClean="0">
                <a:latin typeface="Arial" charset="0"/>
                <a:ea typeface="Verdana" panose="020B0604030504040204" pitchFamily="34" charset="0"/>
                <a:cs typeface="Arial" charset="0"/>
              </a:rPr>
              <a:t> </a:t>
            </a:r>
            <a:endParaRPr lang="nl-NL" sz="5000" b="1" dirty="0">
              <a:latin typeface="Arial" charset="0"/>
              <a:ea typeface="Verdana" panose="020B0604030504040204" pitchFamily="34" charset="0"/>
              <a:cs typeface="Arial" charset="0"/>
            </a:endParaRPr>
          </a:p>
          <a:p>
            <a:endParaRPr lang="en-US" sz="4000" b="1" dirty="0">
              <a:solidFill>
                <a:schemeClr val="bg1"/>
              </a:solidFill>
              <a:latin typeface="Arial" charset="0"/>
              <a:ea typeface="Verdan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1420088"/>
            <a:ext cx="7197315" cy="420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366DADA-8418-471D-90B8-4E43CF7873D9}"/>
              </a:ext>
            </a:extLst>
          </p:cNvPr>
          <p:cNvSpPr txBox="1">
            <a:spLocks/>
          </p:cNvSpPr>
          <p:nvPr/>
        </p:nvSpPr>
        <p:spPr>
          <a:xfrm>
            <a:off x="695401" y="592221"/>
            <a:ext cx="10515600" cy="10650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581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Doorstroom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27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833"/>
            <a:ext cx="10515600" cy="1065046"/>
          </a:xfrm>
        </p:spPr>
        <p:txBody>
          <a:bodyPr/>
          <a:lstStyle/>
          <a:p>
            <a:r>
              <a:rPr lang="nl-NL" dirty="0" err="1" smtClean="0"/>
              <a:t>SOMtoday</a:t>
            </a:r>
            <a:r>
              <a:rPr lang="nl-NL" dirty="0" smtClean="0"/>
              <a:t>                        </a:t>
            </a:r>
            <a:r>
              <a:rPr lang="nl-NL" dirty="0" err="1" smtClean="0"/>
              <a:t>Itslearning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31"/>
            <a:ext cx="10515600" cy="30288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Rooster </a:t>
            </a:r>
            <a:r>
              <a:rPr lang="nl-NL" sz="2400" dirty="0" smtClean="0"/>
              <a:t>                                                         verslagen inleveren</a:t>
            </a: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Huiswerk</a:t>
            </a:r>
            <a:r>
              <a:rPr lang="en-US" sz="2400" dirty="0"/>
              <a:t>/ planning </a:t>
            </a:r>
            <a:r>
              <a:rPr lang="en-US" sz="2400" dirty="0" err="1" smtClean="0"/>
              <a:t>toetsen</a:t>
            </a:r>
            <a:r>
              <a:rPr lang="en-US" sz="2400" dirty="0" smtClean="0"/>
              <a:t>                          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presentaties</a:t>
            </a: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Verzuim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Cijfers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Boeken/huiswerk vergeten </a:t>
            </a:r>
          </a:p>
          <a:p>
            <a:pPr marL="0" indent="0">
              <a:buNone/>
            </a:pPr>
            <a:r>
              <a:rPr lang="nl-NL" sz="2400" dirty="0"/>
              <a:t>Heeft iedereen een code voor toegang tot SOM?</a:t>
            </a:r>
            <a:br>
              <a:rPr lang="nl-NL" sz="2400" dirty="0"/>
            </a:br>
            <a:r>
              <a:rPr lang="nl-NL" sz="2400" dirty="0"/>
              <a:t>Nee? Mail sturen naar </a:t>
            </a:r>
            <a:r>
              <a:rPr lang="nl-NL" sz="2400" dirty="0" smtClean="0">
                <a:hlinkClick r:id="rId2"/>
              </a:rPr>
              <a:t>administratie@cssvg.eu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6D7D1A-1499-4B4F-9BF4-3BEB319492FF}"/>
              </a:ext>
            </a:extLst>
          </p:cNvPr>
          <p:cNvSpPr txBox="1">
            <a:spLocks/>
          </p:cNvSpPr>
          <p:nvPr/>
        </p:nvSpPr>
        <p:spPr>
          <a:xfrm>
            <a:off x="942702" y="4234613"/>
            <a:ext cx="10515600" cy="106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581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55CE74-0E18-4FFB-8763-E854CC26DA50}"/>
              </a:ext>
            </a:extLst>
          </p:cNvPr>
          <p:cNvSpPr txBox="1">
            <a:spLocks/>
          </p:cNvSpPr>
          <p:nvPr/>
        </p:nvSpPr>
        <p:spPr>
          <a:xfrm>
            <a:off x="838200" y="5054975"/>
            <a:ext cx="9032310" cy="106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nl-NL" sz="1800" dirty="0"/>
          </a:p>
          <a:p>
            <a:pPr marL="0" indent="0">
              <a:buFont typeface="Arial"/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55943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 of bijzonder verlof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075"/>
            <a:ext cx="8719159" cy="4026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 </a:t>
            </a:r>
            <a:r>
              <a:rPr lang="nl-NL" sz="2400" dirty="0"/>
              <a:t>Bij ziekte graag bellen met school (0592390290),</a:t>
            </a:r>
            <a:br>
              <a:rPr lang="nl-NL" sz="2400" dirty="0"/>
            </a:br>
            <a:r>
              <a:rPr lang="nl-NL" sz="2400" dirty="0"/>
              <a:t> ook beter melden via de telefoon.</a:t>
            </a:r>
            <a:br>
              <a:rPr lang="nl-NL" sz="2400" dirty="0"/>
            </a:b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Bijzonder verlof kan aangevraagd worden via de </a:t>
            </a:r>
            <a:br>
              <a:rPr lang="nl-NL" sz="2400" dirty="0"/>
            </a:br>
            <a:r>
              <a:rPr lang="nl-NL" sz="2400" dirty="0"/>
              <a:t> 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b="1" u="sng" dirty="0" smtClean="0">
                <a:solidFill>
                  <a:schemeClr val="accent1">
                    <a:lumMod val="75000"/>
                  </a:schemeClr>
                </a:solidFill>
              </a:rPr>
              <a:t>verzuimcoordinatorsalland</a:t>
            </a:r>
            <a:r>
              <a:rPr lang="nl-NL" sz="2400" b="1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@csvvg.eu</a:t>
            </a:r>
            <a:r>
              <a:rPr lang="nl-NL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/>
              <a:t>onder vermelding van </a:t>
            </a:r>
            <a:r>
              <a:rPr lang="nl-NL" sz="2400" dirty="0" smtClean="0"/>
              <a:t>bijzonder </a:t>
            </a:r>
            <a:r>
              <a:rPr lang="nl-NL" sz="2400" dirty="0"/>
              <a:t>verlof.  </a:t>
            </a:r>
          </a:p>
        </p:txBody>
      </p:sp>
    </p:spTree>
    <p:extLst>
      <p:ext uri="{BB962C8B-B14F-4D97-AF65-F5344CB8AC3E}">
        <p14:creationId xmlns:p14="http://schemas.microsoft.com/office/powerpoint/2010/main" val="245004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9312"/>
            <a:ext cx="10515600" cy="1065046"/>
          </a:xfrm>
        </p:spPr>
        <p:txBody>
          <a:bodyPr/>
          <a:lstStyle/>
          <a:p>
            <a:r>
              <a:rPr lang="en-US" dirty="0"/>
              <a:t>Even </a:t>
            </a:r>
            <a:r>
              <a:rPr lang="en-US" dirty="0" err="1"/>
              <a:t>voorstellen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4358"/>
            <a:ext cx="92290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…..</a:t>
            </a:r>
          </a:p>
          <a:p>
            <a:pPr marL="0" indent="0">
              <a:buNone/>
            </a:pPr>
            <a:r>
              <a:rPr lang="en-US" sz="2400" dirty="0"/>
              <a:t>….@</a:t>
            </a:r>
            <a:r>
              <a:rPr lang="en-US" sz="2400" dirty="0">
                <a:hlinkClick r:id="rId2"/>
              </a:rPr>
              <a:t>csvvg.eu</a:t>
            </a:r>
            <a:r>
              <a:rPr lang="en-US" sz="2400" dirty="0"/>
              <a:t> of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Via het </a:t>
            </a:r>
            <a:r>
              <a:rPr lang="en-US" sz="2400" dirty="0" err="1"/>
              <a:t>telefoonnummer</a:t>
            </a:r>
            <a:r>
              <a:rPr lang="en-US" sz="2400" dirty="0"/>
              <a:t> van school: 0592-390290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Werkzaam</a:t>
            </a:r>
            <a:r>
              <a:rPr lang="en-US" sz="2400" dirty="0" smtClean="0"/>
              <a:t> </a:t>
            </a:r>
            <a:r>
              <a:rPr lang="en-US" sz="2400" dirty="0"/>
              <a:t>op ….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922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3662"/>
            <a:ext cx="10515600" cy="1065046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gebeuren</a:t>
            </a:r>
            <a:r>
              <a:rPr lang="en-US" dirty="0"/>
              <a:t> in </a:t>
            </a:r>
            <a:r>
              <a:rPr lang="en-US" dirty="0" err="1"/>
              <a:t>klas</a:t>
            </a:r>
            <a:r>
              <a:rPr lang="en-US" dirty="0"/>
              <a:t> </a:t>
            </a:r>
            <a:r>
              <a:rPr lang="en-US" dirty="0" smtClean="0"/>
              <a:t>TM3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949" y="1595548"/>
            <a:ext cx="11344484" cy="493588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CKV </a:t>
            </a:r>
            <a:r>
              <a:rPr lang="en-US" b="1" dirty="0" err="1"/>
              <a:t>en</a:t>
            </a:r>
            <a:r>
              <a:rPr lang="en-US" b="1" dirty="0"/>
              <a:t> LO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Examenvakkenpakket</a:t>
            </a:r>
            <a:r>
              <a:rPr lang="en-US" b="1" dirty="0"/>
              <a:t>  (</a:t>
            </a:r>
            <a:r>
              <a:rPr lang="en-US" b="1" dirty="0" err="1"/>
              <a:t>ouderavond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op </a:t>
            </a:r>
            <a:r>
              <a:rPr lang="en-US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29 </a:t>
            </a:r>
            <a:r>
              <a:rPr lang="en-US" b="1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januari</a:t>
            </a:r>
            <a:r>
              <a:rPr lang="en-US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2024)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/>
              <a:t>School </a:t>
            </a:r>
            <a:r>
              <a:rPr lang="en-US" b="1" dirty="0" err="1" smtClean="0"/>
              <a:t>Examen-toetsen</a:t>
            </a:r>
            <a:r>
              <a:rPr lang="en-US" dirty="0" smtClean="0"/>
              <a:t> ( SE </a:t>
            </a:r>
            <a:r>
              <a:rPr lang="en-US" dirty="0" err="1" smtClean="0"/>
              <a:t>toetsen</a:t>
            </a:r>
            <a:r>
              <a:rPr lang="en-US" dirty="0" smtClean="0"/>
              <a:t> </a:t>
            </a:r>
            <a:r>
              <a:rPr lang="en-US" dirty="0" err="1" smtClean="0"/>
              <a:t>genoemd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TL- 3</a:t>
            </a:r>
            <a:r>
              <a:rPr lang="en-US" dirty="0" smtClean="0"/>
              <a:t> :</a:t>
            </a:r>
            <a:r>
              <a:rPr lang="en-US" b="1" dirty="0" err="1" smtClean="0"/>
              <a:t>Beroepsgerichte</a:t>
            </a:r>
            <a:r>
              <a:rPr lang="en-US" b="1" dirty="0" smtClean="0"/>
              <a:t> </a:t>
            </a:r>
            <a:r>
              <a:rPr lang="en-US" b="1" dirty="0" err="1"/>
              <a:t>vakken</a:t>
            </a:r>
            <a:r>
              <a:rPr lang="en-US" b="1" dirty="0"/>
              <a:t> </a:t>
            </a:r>
            <a:r>
              <a:rPr lang="en-US" b="1" dirty="0" err="1"/>
              <a:t>Dienstverlening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 smtClean="0"/>
              <a:t>Producten</a:t>
            </a:r>
            <a:endParaRPr lang="en-US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err="1" smtClean="0"/>
              <a:t>Mavo</a:t>
            </a:r>
            <a:r>
              <a:rPr lang="en-US" b="1" dirty="0" smtClean="0"/>
              <a:t> 3: </a:t>
            </a:r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r>
              <a:rPr lang="en-US" b="1" dirty="0" err="1" smtClean="0"/>
              <a:t>jaar</a:t>
            </a:r>
            <a:r>
              <a:rPr lang="en-US" b="1" dirty="0" smtClean="0"/>
              <a:t> nog </a:t>
            </a:r>
            <a:r>
              <a:rPr lang="en-US" b="1" dirty="0" err="1" smtClean="0"/>
              <a:t>alle</a:t>
            </a:r>
            <a:r>
              <a:rPr lang="en-US" b="1" dirty="0" smtClean="0"/>
              <a:t> AVO </a:t>
            </a:r>
            <a:r>
              <a:rPr lang="en-US" b="1" dirty="0" err="1" smtClean="0"/>
              <a:t>vakken</a:t>
            </a:r>
            <a:endParaRPr lang="en-US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err="1" smtClean="0"/>
              <a:t>Eind</a:t>
            </a:r>
            <a:r>
              <a:rPr lang="en-US" b="1" dirty="0" smtClean="0"/>
              <a:t> van het </a:t>
            </a:r>
            <a:r>
              <a:rPr lang="en-US" b="1" dirty="0" err="1" smtClean="0"/>
              <a:t>schooljaar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toetsweek</a:t>
            </a:r>
            <a:r>
              <a:rPr lang="en-US" b="1" dirty="0" smtClean="0"/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en-US" b="1" dirty="0"/>
          </a:p>
          <a:p>
            <a:pPr marL="0" indent="0">
              <a:lnSpc>
                <a:spcPct val="170000"/>
              </a:lnSpc>
              <a:buNone/>
            </a:pPr>
            <a:endParaRPr lang="en-US" sz="3200" b="1" dirty="0" smtClean="0"/>
          </a:p>
          <a:p>
            <a:pPr marL="0" indent="0">
              <a:lnSpc>
                <a:spcPct val="17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83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05572"/>
            <a:ext cx="8017042" cy="197372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Voor TL leerlingen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Naast </a:t>
            </a:r>
            <a:r>
              <a:rPr lang="nl-NL" dirty="0"/>
              <a:t>de </a:t>
            </a:r>
            <a:r>
              <a:rPr lang="nl-NL" dirty="0" smtClean="0"/>
              <a:t>keuze </a:t>
            </a:r>
            <a:r>
              <a:rPr lang="nl-NL" dirty="0"/>
              <a:t>vakken ook de volgende (verplichte) profielvakken D&amp;P in klas </a:t>
            </a:r>
            <a:r>
              <a:rPr lang="nl-NL" dirty="0" smtClean="0"/>
              <a:t>TL-4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269257"/>
            <a:ext cx="10515600" cy="2204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1.       Organiseren van een activiteit (OACT)</a:t>
            </a:r>
          </a:p>
          <a:p>
            <a:pPr marL="0" indent="0">
              <a:buNone/>
            </a:pPr>
            <a:r>
              <a:rPr lang="nl-NL" sz="2400" dirty="0"/>
              <a:t>2.       </a:t>
            </a:r>
            <a:r>
              <a:rPr lang="nl-NL" sz="2400" dirty="0" smtClean="0"/>
              <a:t>Multimediaal </a:t>
            </a:r>
            <a:r>
              <a:rPr lang="nl-NL" sz="2400" dirty="0"/>
              <a:t>product maken (MMPM)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649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05572"/>
            <a:ext cx="8017042" cy="197372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 M leerlingen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Dit jaar nog geen keuze gemaakt in de avo vakken. In klas 4 kiezen ze 7 theorie vakken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635016"/>
            <a:ext cx="10515600" cy="22049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8862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127" y="625642"/>
            <a:ext cx="10515600" cy="1065046"/>
          </a:xfrm>
        </p:spPr>
        <p:txBody>
          <a:bodyPr>
            <a:normAutofit/>
          </a:bodyPr>
          <a:lstStyle/>
          <a:p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documenten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816" y="1825625"/>
            <a:ext cx="12051792" cy="4351338"/>
          </a:xfrm>
        </p:spPr>
        <p:txBody>
          <a:bodyPr>
            <a:normAutofit/>
          </a:bodyPr>
          <a:lstStyle/>
          <a:p>
            <a:r>
              <a:rPr lang="en-US" dirty="0"/>
              <a:t>PTA, </a:t>
            </a:r>
            <a:r>
              <a:rPr lang="en-US" dirty="0" err="1"/>
              <a:t>Programma</a:t>
            </a:r>
            <a:r>
              <a:rPr lang="en-US" dirty="0"/>
              <a:t> van </a:t>
            </a:r>
            <a:r>
              <a:rPr lang="en-US" dirty="0" err="1"/>
              <a:t>Toetsing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Afsluiting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 </a:t>
            </a:r>
            <a:r>
              <a:rPr lang="en-US" dirty="0" err="1" smtClean="0"/>
              <a:t>oktober</a:t>
            </a:r>
            <a:r>
              <a:rPr lang="en-US" dirty="0" smtClean="0"/>
              <a:t> op </a:t>
            </a:r>
            <a:r>
              <a:rPr lang="en-US" dirty="0"/>
              <a:t>de site van school. </a:t>
            </a:r>
            <a:br>
              <a:rPr lang="en-US" dirty="0"/>
            </a:br>
            <a:r>
              <a:rPr lang="en-US" dirty="0"/>
              <a:t>  </a:t>
            </a:r>
          </a:p>
          <a:p>
            <a:r>
              <a:rPr lang="en-US" dirty="0" err="1"/>
              <a:t>Examenreglement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 </a:t>
            </a:r>
            <a:r>
              <a:rPr lang="en-US" i="1" dirty="0"/>
              <a:t>(</a:t>
            </a:r>
            <a:r>
              <a:rPr lang="en-US" i="1" dirty="0" err="1"/>
              <a:t>denk</a:t>
            </a:r>
            <a:r>
              <a:rPr lang="en-US" i="1" dirty="0"/>
              <a:t> </a:t>
            </a:r>
            <a:r>
              <a:rPr lang="en-US" i="1" dirty="0" err="1"/>
              <a:t>aan</a:t>
            </a:r>
            <a:r>
              <a:rPr lang="en-US" i="1" dirty="0"/>
              <a:t>: </a:t>
            </a:r>
            <a:r>
              <a:rPr lang="en-US" i="1" dirty="0" err="1"/>
              <a:t>spieken</a:t>
            </a:r>
            <a:r>
              <a:rPr lang="en-US" i="1" dirty="0"/>
              <a:t>, </a:t>
            </a:r>
            <a:r>
              <a:rPr lang="en-US" i="1" dirty="0" err="1"/>
              <a:t>frauderen</a:t>
            </a:r>
            <a:r>
              <a:rPr lang="en-US" i="1" dirty="0"/>
              <a:t>, </a:t>
            </a:r>
            <a:r>
              <a:rPr lang="en-US" i="1" dirty="0" err="1"/>
              <a:t>afwezigheid</a:t>
            </a:r>
            <a:r>
              <a:rPr lang="en-US" sz="1800" i="1" dirty="0"/>
              <a:t>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28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481263"/>
            <a:ext cx="10515600" cy="1065046"/>
          </a:xfrm>
        </p:spPr>
        <p:txBody>
          <a:bodyPr>
            <a:normAutofit/>
          </a:bodyPr>
          <a:lstStyle/>
          <a:p>
            <a:r>
              <a:rPr lang="en-US" b="1" dirty="0"/>
              <a:t>Doel LOB </a:t>
            </a:r>
            <a:r>
              <a:rPr lang="nl-NL" sz="2200" i="1" dirty="0"/>
              <a:t>Loopbaanoriëntatie en -begeleiding</a:t>
            </a:r>
            <a:endParaRPr lang="nl-NL" sz="2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0891" y="1592796"/>
            <a:ext cx="1131374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sz="2400" kern="0" dirty="0" err="1">
                <a:solidFill>
                  <a:srgbClr val="000000"/>
                </a:solidFill>
              </a:rPr>
              <a:t>Welke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opleiding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wil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ik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gaan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volgen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na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het </a:t>
            </a:r>
            <a:r>
              <a:rPr kumimoji="1" lang="en-US" sz="2400" kern="0" dirty="0" err="1" smtClean="0">
                <a:solidFill>
                  <a:srgbClr val="000000"/>
                </a:solidFill>
              </a:rPr>
              <a:t>behalen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 van </a:t>
            </a:r>
            <a:r>
              <a:rPr kumimoji="1" lang="en-US" sz="2400" kern="0" dirty="0" err="1" smtClean="0">
                <a:solidFill>
                  <a:srgbClr val="000000"/>
                </a:solidFill>
              </a:rPr>
              <a:t>mijn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 diploma?</a:t>
            </a:r>
            <a:endParaRPr kumimoji="1" lang="en-US" sz="24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sz="1800" kern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</a:rPr>
              <a:t>Oriëntatie</a:t>
            </a:r>
            <a:r>
              <a:rPr lang="en-US" sz="2400" dirty="0">
                <a:solidFill>
                  <a:srgbClr val="000000"/>
                </a:solidFill>
              </a:rPr>
              <a:t> op </a:t>
            </a:r>
            <a:r>
              <a:rPr lang="en-US" sz="2400" dirty="0" err="1">
                <a:solidFill>
                  <a:srgbClr val="000000"/>
                </a:solidFill>
              </a:rPr>
              <a:t>jezelf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Loopbaancompetenties</a:t>
            </a:r>
            <a:r>
              <a:rPr lang="en-US" sz="2400" dirty="0">
                <a:solidFill>
                  <a:srgbClr val="000000"/>
                </a:solidFill>
              </a:rPr>
              <a:t> &amp; </a:t>
            </a:r>
            <a:r>
              <a:rPr lang="en-US" sz="2400" dirty="0" err="1">
                <a:solidFill>
                  <a:srgbClr val="000000"/>
                </a:solidFill>
              </a:rPr>
              <a:t>loopbaandossier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</a:rPr>
              <a:t>Oriëntatie</a:t>
            </a:r>
            <a:r>
              <a:rPr lang="en-US" sz="2400" dirty="0">
                <a:solidFill>
                  <a:srgbClr val="000000"/>
                </a:solidFill>
              </a:rPr>
              <a:t> op </a:t>
            </a:r>
            <a:r>
              <a:rPr lang="en-US" sz="2400" dirty="0" err="1">
                <a:solidFill>
                  <a:srgbClr val="000000"/>
                </a:solidFill>
              </a:rPr>
              <a:t>opleidingen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werk</a:t>
            </a:r>
            <a:r>
              <a:rPr lang="en-US" sz="2400" dirty="0">
                <a:solidFill>
                  <a:srgbClr val="000000"/>
                </a:solidFill>
              </a:rPr>
              <a:t>: ON STAGE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</a:rPr>
              <a:t>Ervaringen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opdoen</a:t>
            </a:r>
            <a:r>
              <a:rPr lang="en-US" sz="2400" dirty="0">
                <a:solidFill>
                  <a:srgbClr val="000000"/>
                </a:solidFill>
              </a:rPr>
              <a:t> en </a:t>
            </a:r>
            <a:r>
              <a:rPr lang="en-US" sz="2400" dirty="0" err="1">
                <a:solidFill>
                  <a:srgbClr val="000000"/>
                </a:solidFill>
              </a:rPr>
              <a:t>daarop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reflecteren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oa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Voortganggesprek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Stage in </a:t>
            </a:r>
            <a:r>
              <a:rPr lang="en-US" sz="2400" dirty="0" err="1" smtClean="0">
                <a:solidFill>
                  <a:srgbClr val="000000"/>
                </a:solidFill>
              </a:rPr>
              <a:t>april</a:t>
            </a:r>
            <a:r>
              <a:rPr lang="en-US" sz="2400" dirty="0" smtClean="0">
                <a:solidFill>
                  <a:srgbClr val="000000"/>
                </a:solidFill>
              </a:rPr>
              <a:t>. Op </a:t>
            </a:r>
            <a:r>
              <a:rPr lang="en-US" sz="2400" dirty="0" err="1" smtClean="0">
                <a:solidFill>
                  <a:srgbClr val="000000"/>
                </a:solidFill>
              </a:rPr>
              <a:t>tijd</a:t>
            </a:r>
            <a:r>
              <a:rPr lang="en-US" sz="2400" dirty="0" smtClean="0">
                <a:solidFill>
                  <a:srgbClr val="000000"/>
                </a:solidFill>
              </a:rPr>
              <a:t> op </a:t>
            </a:r>
            <a:r>
              <a:rPr lang="en-US" sz="2400" dirty="0" err="1" smtClean="0">
                <a:solidFill>
                  <a:srgbClr val="000000"/>
                </a:solidFill>
              </a:rPr>
              <a:t>zoek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naar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plek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5AD875E-5613-4051-B18D-A61922789B56}"/>
              </a:ext>
            </a:extLst>
          </p:cNvPr>
          <p:cNvSpPr/>
          <p:nvPr/>
        </p:nvSpPr>
        <p:spPr>
          <a:xfrm>
            <a:off x="839416" y="4115073"/>
            <a:ext cx="872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Let op: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moet voldoende zijn om over te gaan naar klas 4.</a:t>
            </a:r>
          </a:p>
        </p:txBody>
      </p:sp>
    </p:spTree>
    <p:extLst>
      <p:ext uri="{BB962C8B-B14F-4D97-AF65-F5344CB8AC3E}">
        <p14:creationId xmlns:p14="http://schemas.microsoft.com/office/powerpoint/2010/main" val="114392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ao.CSVVG\AppData\Local\Microsoft\Windows\Temporary Internet Files\Content.IE5\HYJ7U8YK\SnipImage.JPG">
            <a:extLst>
              <a:ext uri="{FF2B5EF4-FFF2-40B4-BE49-F238E27FC236}">
                <a16:creationId xmlns:a16="http://schemas.microsoft.com/office/drawing/2014/main" id="{8FCE7361-E5D2-4A31-B6C6-1769AF321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5"/>
          <a:stretch/>
        </p:blipFill>
        <p:spPr bwMode="auto">
          <a:xfrm>
            <a:off x="6436895" y="2214267"/>
            <a:ext cx="5583466" cy="34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34853"/>
            <a:ext cx="10515600" cy="106504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Loopbaancompetenties</a:t>
            </a:r>
            <a:r>
              <a:rPr lang="en-US" sz="3200" dirty="0"/>
              <a:t>          </a:t>
            </a:r>
            <a:r>
              <a:rPr lang="en-US" sz="3200" dirty="0" err="1"/>
              <a:t>Loopbaandossier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						</a:t>
            </a:r>
            <a:r>
              <a:rPr lang="en-US" sz="2000" dirty="0"/>
              <a:t>(</a:t>
            </a:r>
            <a:r>
              <a:rPr lang="en-US" sz="2000" dirty="0" err="1"/>
              <a:t>digitaal</a:t>
            </a:r>
            <a:r>
              <a:rPr lang="en-US" sz="2000" dirty="0"/>
              <a:t> in </a:t>
            </a:r>
            <a:r>
              <a:rPr lang="en-US" sz="2000" dirty="0" err="1"/>
              <a:t>talenteon</a:t>
            </a:r>
            <a:r>
              <a:rPr lang="en-US" sz="2000" dirty="0"/>
              <a:t>)</a:t>
            </a:r>
            <a:endParaRPr lang="nl-NL" sz="2000" b="1" dirty="0"/>
          </a:p>
        </p:txBody>
      </p:sp>
      <p:pic>
        <p:nvPicPr>
          <p:cNvPr id="4" name="Picture 2" descr="Afbeeldingsresultaat voor loopbaancompetenti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0504"/>
            <a:ext cx="4576010" cy="46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56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LOB-</a:t>
            </a:r>
            <a:r>
              <a:rPr lang="en-US" b="1" dirty="0" err="1"/>
              <a:t>gesprekken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7" y="1960775"/>
            <a:ext cx="10923849" cy="3700473"/>
          </a:xfrm>
        </p:spPr>
        <p:txBody>
          <a:bodyPr>
            <a:normAutofit/>
          </a:bodyPr>
          <a:lstStyle/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LOB gesprek; leren praten over jezelf in relatie tot je toekomst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Ontwikkelen loopbaancompetenties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Terugkijken en vooruitkijken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Laat zien wie je bent, wat je kunt, wat je interessant vindt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Gesprek na een D&amp;P keuzevak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Voortgangsgesprek met </a:t>
            </a:r>
            <a:r>
              <a:rPr lang="nl-NL" altLang="nl-NL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leerlingcoach</a:t>
            </a: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, ouder en </a:t>
            </a:r>
            <a:r>
              <a:rPr lang="nl-NL" alt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leerling vanaf februari </a:t>
            </a:r>
            <a:r>
              <a:rPr lang="nl-NL" alt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nl-NL" alt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5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387</Words>
  <Application>Microsoft Office PowerPoint</Application>
  <PresentationFormat>Breedbeeld</PresentationFormat>
  <Paragraphs>76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Office-thema</vt:lpstr>
      <vt:lpstr>PowerPoint-presentatie</vt:lpstr>
      <vt:lpstr>Even voorstellen</vt:lpstr>
      <vt:lpstr>Wat staat er te gebeuren in klas TM3?</vt:lpstr>
      <vt:lpstr>Voor TL leerlingen  Naast de keuze vakken ook de volgende (verplichte) profielvakken D&amp;P in klas TL-4 </vt:lpstr>
      <vt:lpstr>  Voor M leerlingen  Dit jaar nog geen keuze gemaakt in de avo vakken. In klas 4 kiezen ze 7 theorie vakken</vt:lpstr>
      <vt:lpstr>Belangrijke documenten</vt:lpstr>
      <vt:lpstr>Doel LOB Loopbaanoriëntatie en -begeleiding</vt:lpstr>
      <vt:lpstr>Loopbaancompetenties          Loopbaandossier        (digitaal in talenteon)</vt:lpstr>
      <vt:lpstr>LOB-gesprekken</vt:lpstr>
      <vt:lpstr>PowerPoint-presentatie</vt:lpstr>
      <vt:lpstr>SOMtoday                        Itslearning</vt:lpstr>
      <vt:lpstr>Ziekte of bijzonder verlof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Nauta</dc:creator>
  <cp:lastModifiedBy>J. ten Boer - Sportel</cp:lastModifiedBy>
  <cp:revision>115</cp:revision>
  <cp:lastPrinted>2020-09-10T12:19:44Z</cp:lastPrinted>
  <dcterms:created xsi:type="dcterms:W3CDTF">2017-05-29T10:29:24Z</dcterms:created>
  <dcterms:modified xsi:type="dcterms:W3CDTF">2023-09-29T10:01:57Z</dcterms:modified>
</cp:coreProperties>
</file>