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handoutMasterIdLst>
    <p:handoutMasterId r:id="rId42"/>
  </p:handoutMasterIdLst>
  <p:sldIdLst>
    <p:sldId id="372" r:id="rId5"/>
    <p:sldId id="356" r:id="rId6"/>
    <p:sldId id="357" r:id="rId7"/>
    <p:sldId id="358" r:id="rId8"/>
    <p:sldId id="359" r:id="rId9"/>
    <p:sldId id="360" r:id="rId10"/>
    <p:sldId id="361" r:id="rId11"/>
    <p:sldId id="362" r:id="rId12"/>
    <p:sldId id="363" r:id="rId13"/>
    <p:sldId id="364" r:id="rId14"/>
    <p:sldId id="365" r:id="rId15"/>
    <p:sldId id="366" r:id="rId16"/>
    <p:sldId id="367" r:id="rId17"/>
    <p:sldId id="368" r:id="rId18"/>
    <p:sldId id="369" r:id="rId19"/>
    <p:sldId id="370" r:id="rId20"/>
    <p:sldId id="344" r:id="rId21"/>
    <p:sldId id="352" r:id="rId22"/>
    <p:sldId id="310" r:id="rId23"/>
    <p:sldId id="311" r:id="rId24"/>
    <p:sldId id="350" r:id="rId25"/>
    <p:sldId id="353" r:id="rId26"/>
    <p:sldId id="351" r:id="rId27"/>
    <p:sldId id="343" r:id="rId28"/>
    <p:sldId id="331" r:id="rId29"/>
    <p:sldId id="332" r:id="rId30"/>
    <p:sldId id="346" r:id="rId31"/>
    <p:sldId id="333" r:id="rId32"/>
    <p:sldId id="335" r:id="rId33"/>
    <p:sldId id="342" r:id="rId34"/>
    <p:sldId id="336" r:id="rId35"/>
    <p:sldId id="348" r:id="rId36"/>
    <p:sldId id="338" r:id="rId37"/>
    <p:sldId id="347" r:id="rId38"/>
    <p:sldId id="339" r:id="rId39"/>
    <p:sldId id="349" r:id="rId40"/>
    <p:sldId id="373" r:id="rId41"/>
  </p:sldIdLst>
  <p:sldSz cx="12192000" cy="6858000"/>
  <p:notesSz cx="6669088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949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ijl, gemiddeld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Stijl, gemiddeld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264" autoAdjust="0"/>
    <p:restoredTop sz="94660"/>
  </p:normalViewPr>
  <p:slideViewPr>
    <p:cSldViewPr>
      <p:cViewPr varScale="1">
        <p:scale>
          <a:sx n="63" d="100"/>
          <a:sy n="63" d="100"/>
        </p:scale>
        <p:origin x="564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866E8A-974E-416E-A146-2A560916DA77}" type="datetimeFigureOut">
              <a:rPr lang="nl-NL" smtClean="0"/>
              <a:t>8-2-2024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A4331D-9D06-45EA-AD09-BCB687ADF56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982408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00E2C-E391-4D18-9B57-2D17009FE272}" type="datetimeFigureOut">
              <a:rPr lang="en-US" smtClean="0"/>
              <a:t>2/8/2024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8BEAC-5077-4D12-AF42-3ED2CB36CCF7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504051"/>
      </p:ext>
    </p:extLst>
  </p:cSld>
  <p:clrMapOvr>
    <a:masterClrMapping/>
  </p:clrMapOvr>
  <p:transition spd="slow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00E2C-E391-4D18-9B57-2D17009FE272}" type="datetimeFigureOut">
              <a:rPr lang="en-US" smtClean="0"/>
              <a:t>2/8/2024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8BEAC-5077-4D12-AF42-3ED2CB36CCF7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1694032"/>
      </p:ext>
    </p:extLst>
  </p:cSld>
  <p:clrMapOvr>
    <a:masterClrMapping/>
  </p:clrMapOvr>
  <p:transition spd="slow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00E2C-E391-4D18-9B57-2D17009FE272}" type="datetimeFigureOut">
              <a:rPr lang="en-US" smtClean="0"/>
              <a:t>2/8/2024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8BEAC-5077-4D12-AF42-3ED2CB36CCF7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0329995"/>
      </p:ext>
    </p:extLst>
  </p:cSld>
  <p:clrMapOvr>
    <a:masterClrMapping/>
  </p:clrMapOvr>
  <p:transition spd="slow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00E2C-E391-4D18-9B57-2D17009FE272}" type="datetimeFigureOut">
              <a:rPr lang="en-US" smtClean="0"/>
              <a:t>2/8/2024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8BEAC-5077-4D12-AF42-3ED2CB36CCF7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9070366"/>
      </p:ext>
    </p:extLst>
  </p:cSld>
  <p:clrMapOvr>
    <a:masterClrMapping/>
  </p:clrMapOvr>
  <p:transition spd="slow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00E2C-E391-4D18-9B57-2D17009FE272}" type="datetimeFigureOut">
              <a:rPr lang="en-US" smtClean="0"/>
              <a:t>2/8/2024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8BEAC-5077-4D12-AF42-3ED2CB36CCF7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054194"/>
      </p:ext>
    </p:extLst>
  </p:cSld>
  <p:clrMapOvr>
    <a:masterClrMapping/>
  </p:clrMapOvr>
  <p:transition spd="slow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00E2C-E391-4D18-9B57-2D17009FE272}" type="datetimeFigureOut">
              <a:rPr lang="en-US" smtClean="0"/>
              <a:t>2/8/2024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8BEAC-5077-4D12-AF42-3ED2CB36CCF7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7126290"/>
      </p:ext>
    </p:extLst>
  </p:cSld>
  <p:clrMapOvr>
    <a:masterClrMapping/>
  </p:clrMapOvr>
  <p:transition spd="slow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00E2C-E391-4D18-9B57-2D17009FE272}" type="datetimeFigureOut">
              <a:rPr lang="en-US" smtClean="0"/>
              <a:t>2/8/2024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8BEAC-5077-4D12-AF42-3ED2CB36CCF7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0900305"/>
      </p:ext>
    </p:extLst>
  </p:cSld>
  <p:clrMapOvr>
    <a:masterClrMapping/>
  </p:clrMapOvr>
  <p:transition spd="slow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00E2C-E391-4D18-9B57-2D17009FE272}" type="datetimeFigureOut">
              <a:rPr lang="en-US" smtClean="0"/>
              <a:t>2/8/2024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8BEAC-5077-4D12-AF42-3ED2CB36CCF7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207326"/>
      </p:ext>
    </p:extLst>
  </p:cSld>
  <p:clrMapOvr>
    <a:masterClrMapping/>
  </p:clrMapOvr>
  <p:transition spd="slow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00E2C-E391-4D18-9B57-2D17009FE272}" type="datetimeFigureOut">
              <a:rPr lang="en-US" smtClean="0"/>
              <a:t>2/8/2024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8BEAC-5077-4D12-AF42-3ED2CB36CCF7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3297606"/>
      </p:ext>
    </p:extLst>
  </p:cSld>
  <p:clrMapOvr>
    <a:masterClrMapping/>
  </p:clrMapOvr>
  <p:transition spd="slow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00E2C-E391-4D18-9B57-2D17009FE272}" type="datetimeFigureOut">
              <a:rPr lang="en-US" smtClean="0"/>
              <a:t>2/8/2024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8BEAC-5077-4D12-AF42-3ED2CB36CCF7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3815444"/>
      </p:ext>
    </p:extLst>
  </p:cSld>
  <p:clrMapOvr>
    <a:masterClrMapping/>
  </p:clrMapOvr>
  <p:transition spd="slow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dirty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00E2C-E391-4D18-9B57-2D17009FE272}" type="datetimeFigureOut">
              <a:rPr lang="en-US" smtClean="0"/>
              <a:t>2/8/2024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8BEAC-5077-4D12-AF42-3ED2CB36CCF7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1914979"/>
      </p:ext>
    </p:extLst>
  </p:cSld>
  <p:clrMapOvr>
    <a:masterClrMapping/>
  </p:clrMapOvr>
  <p:transition spd="slow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C00E2C-E391-4D18-9B57-2D17009FE272}" type="datetimeFigureOut">
              <a:rPr lang="en-US" smtClean="0"/>
              <a:t>2/8/2024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A8BEAC-5077-4D12-AF42-3ED2CB36CCF7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611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 dir="r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mailto:a.kramer@nassauvincent.nl" TargetMode="External"/><Relationship Id="rId7" Type="http://schemas.openxmlformats.org/officeDocument/2006/relationships/image" Target="../media/image31.png"/><Relationship Id="rId2" Type="http://schemas.openxmlformats.org/officeDocument/2006/relationships/hyperlink" Target="mailto:e.heeling@nassauvincent.n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bao@nassauvincent.nl" TargetMode="External"/><Relationship Id="rId5" Type="http://schemas.openxmlformats.org/officeDocument/2006/relationships/hyperlink" Target="mailto:j.vander.velde@nassauvincent.nl" TargetMode="External"/><Relationship Id="rId4" Type="http://schemas.openxmlformats.org/officeDocument/2006/relationships/hyperlink" Target="mailto:s.t.mulder@nassauvincent.nl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B87C077D-BE0C-F54B-99F4-19C54FADC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6384032" y="4005064"/>
            <a:ext cx="53285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/>
              <a:t>Voorlichting</a:t>
            </a:r>
          </a:p>
          <a:p>
            <a:pPr algn="ctr"/>
            <a:r>
              <a:rPr lang="nl-NL" sz="3200" b="1" dirty="0"/>
              <a:t>Keuzeproces klas 2 BK</a:t>
            </a:r>
          </a:p>
          <a:p>
            <a:pPr algn="ctr"/>
            <a:endParaRPr lang="nl-NL" sz="2000" dirty="0"/>
          </a:p>
          <a:p>
            <a:pPr algn="ctr"/>
            <a:r>
              <a:rPr lang="nl-NL" sz="2000" b="1" dirty="0"/>
              <a:t>Locatie Salland </a:t>
            </a:r>
          </a:p>
          <a:p>
            <a:pPr algn="ctr"/>
            <a:r>
              <a:rPr lang="en-US" sz="2000" b="1" dirty="0"/>
              <a:t>J. van der Velde, </a:t>
            </a:r>
            <a:r>
              <a:rPr lang="en-US" sz="2000" b="1" dirty="0" err="1"/>
              <a:t>decaan</a:t>
            </a:r>
            <a:br>
              <a:rPr lang="en-US" sz="2000" b="1" dirty="0"/>
            </a:br>
            <a:r>
              <a:rPr lang="en-US" sz="2000" b="1" dirty="0"/>
              <a:t>I. Barmentloo-de Boer, </a:t>
            </a:r>
            <a:r>
              <a:rPr lang="en-US" sz="2000" b="1" dirty="0" err="1"/>
              <a:t>decaan</a:t>
            </a:r>
            <a:endParaRPr lang="nl-NL" sz="2000" b="1" dirty="0"/>
          </a:p>
        </p:txBody>
      </p:sp>
    </p:spTree>
    <p:extLst>
      <p:ext uri="{BB962C8B-B14F-4D97-AF65-F5344CB8AC3E}">
        <p14:creationId xmlns:p14="http://schemas.microsoft.com/office/powerpoint/2010/main" val="593193946"/>
      </p:ext>
    </p:extLst>
  </p:cSld>
  <p:clrMapOvr>
    <a:masterClrMapping/>
  </p:clrMapOvr>
  <p:transition spd="slow"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53C2BFD5-692F-9B44-B571-DE1FB70804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1122652" y="-272948"/>
            <a:ext cx="10661979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4000" b="1" dirty="0">
                <a:cs typeface="Arial" panose="020B0604020202020204" pitchFamily="34" charset="0"/>
              </a:rPr>
              <a:t>De </a:t>
            </a:r>
            <a:r>
              <a:rPr lang="en-US" sz="4000" b="1" dirty="0" err="1">
                <a:cs typeface="Arial" panose="020B0604020202020204" pitchFamily="34" charset="0"/>
              </a:rPr>
              <a:t>overeenkomsten</a:t>
            </a:r>
            <a:r>
              <a:rPr lang="en-US" sz="4000" b="1" dirty="0">
                <a:cs typeface="Arial" panose="020B0604020202020204" pitchFamily="34" charset="0"/>
              </a:rPr>
              <a:t> </a:t>
            </a:r>
            <a:r>
              <a:rPr lang="en-US" sz="4000" b="1" dirty="0" err="1">
                <a:cs typeface="Arial" panose="020B0604020202020204" pitchFamily="34" charset="0"/>
              </a:rPr>
              <a:t>en</a:t>
            </a:r>
            <a:r>
              <a:rPr lang="en-US" sz="4000" b="1" dirty="0">
                <a:cs typeface="Arial" panose="020B0604020202020204" pitchFamily="34" charset="0"/>
              </a:rPr>
              <a:t> </a:t>
            </a:r>
            <a:r>
              <a:rPr lang="en-US" sz="4000" b="1" dirty="0" err="1">
                <a:cs typeface="Arial" panose="020B0604020202020204" pitchFamily="34" charset="0"/>
              </a:rPr>
              <a:t>verschillen</a:t>
            </a:r>
            <a:r>
              <a:rPr lang="en-US" sz="4000" b="1" dirty="0">
                <a:cs typeface="Arial" panose="020B0604020202020204" pitchFamily="34" charset="0"/>
              </a:rPr>
              <a:t> B </a:t>
            </a:r>
            <a:r>
              <a:rPr lang="en-US" sz="4000" b="1" dirty="0" err="1">
                <a:cs typeface="Arial" panose="020B0604020202020204" pitchFamily="34" charset="0"/>
              </a:rPr>
              <a:t>en</a:t>
            </a:r>
            <a:r>
              <a:rPr lang="en-US" sz="4000" b="1" dirty="0">
                <a:cs typeface="Arial" panose="020B0604020202020204" pitchFamily="34" charset="0"/>
              </a:rPr>
              <a:t> K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cs typeface="Arial" panose="020B0604020202020204" pitchFamily="34" charset="0"/>
              </a:rPr>
              <a:t>B-3</a:t>
            </a:r>
            <a:endParaRPr lang="en-US" sz="2800" dirty="0">
              <a:cs typeface="Arial" panose="020B0604020202020204" pitchFamily="34" charset="0"/>
            </a:endParaRPr>
          </a:p>
          <a:p>
            <a:pPr lvl="1"/>
            <a:r>
              <a:rPr lang="en-US" sz="2800" dirty="0">
                <a:cs typeface="Arial" panose="020B0604020202020204" pitchFamily="34" charset="0"/>
              </a:rPr>
              <a:t>- </a:t>
            </a:r>
            <a:r>
              <a:rPr lang="en-US" sz="2800" dirty="0" err="1">
                <a:cs typeface="Arial" panose="020B0604020202020204" pitchFamily="34" charset="0"/>
              </a:rPr>
              <a:t>Keuze</a:t>
            </a:r>
            <a:r>
              <a:rPr lang="en-US" sz="2800" dirty="0">
                <a:cs typeface="Arial" panose="020B0604020202020204" pitchFamily="34" charset="0"/>
              </a:rPr>
              <a:t> Nask1 </a:t>
            </a:r>
            <a:r>
              <a:rPr lang="en-US" sz="2800" dirty="0" err="1">
                <a:cs typeface="Arial" panose="020B0604020202020204" pitchFamily="34" charset="0"/>
              </a:rPr>
              <a:t>óf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Biologie</a:t>
            </a:r>
            <a:br>
              <a:rPr lang="en-US" sz="2800" dirty="0">
                <a:cs typeface="Arial" panose="020B0604020202020204" pitchFamily="34" charset="0"/>
              </a:rPr>
            </a:br>
            <a:r>
              <a:rPr lang="en-US" sz="2800" dirty="0">
                <a:cs typeface="Arial" panose="020B0604020202020204" pitchFamily="34" charset="0"/>
              </a:rPr>
              <a:t>- 12 </a:t>
            </a:r>
            <a:r>
              <a:rPr lang="en-US" sz="2800" dirty="0" err="1">
                <a:cs typeface="Arial" panose="020B0604020202020204" pitchFamily="34" charset="0"/>
              </a:rPr>
              <a:t>uur</a:t>
            </a:r>
            <a:r>
              <a:rPr lang="en-US" sz="2800" dirty="0">
                <a:cs typeface="Arial" panose="020B0604020202020204" pitchFamily="34" charset="0"/>
              </a:rPr>
              <a:t> D&amp;P per week</a:t>
            </a:r>
          </a:p>
          <a:p>
            <a:pPr lvl="1"/>
            <a:r>
              <a:rPr lang="en-US" sz="2800" dirty="0">
                <a:cs typeface="Arial" panose="020B0604020202020204" pitchFamily="34" charset="0"/>
              </a:rPr>
              <a:t>- </a:t>
            </a:r>
            <a:r>
              <a:rPr lang="en-US" sz="2800" dirty="0" err="1">
                <a:cs typeface="Arial" panose="020B0604020202020204" pitchFamily="34" charset="0"/>
              </a:rPr>
              <a:t>Doorstroom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naar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niveau</a:t>
            </a:r>
            <a:r>
              <a:rPr lang="en-US" sz="2800" dirty="0">
                <a:cs typeface="Arial" panose="020B0604020202020204" pitchFamily="34" charset="0"/>
              </a:rPr>
              <a:t> 2 in het </a:t>
            </a:r>
            <a:r>
              <a:rPr lang="en-US" sz="2800" dirty="0" err="1">
                <a:cs typeface="Arial" panose="020B0604020202020204" pitchFamily="34" charset="0"/>
              </a:rPr>
              <a:t>Mbo</a:t>
            </a:r>
            <a:endParaRPr lang="en-US" sz="2800" dirty="0">
              <a:cs typeface="Arial" panose="020B0604020202020204" pitchFamily="34" charset="0"/>
            </a:endParaRPr>
          </a:p>
          <a:p>
            <a:endParaRPr lang="en-US" sz="2800" dirty="0"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cs typeface="Arial" panose="020B0604020202020204" pitchFamily="34" charset="0"/>
              </a:rPr>
              <a:t>K-3</a:t>
            </a:r>
            <a:br>
              <a:rPr lang="en-US" sz="2800" dirty="0">
                <a:cs typeface="Arial" panose="020B0604020202020204" pitchFamily="34" charset="0"/>
              </a:rPr>
            </a:br>
            <a:r>
              <a:rPr lang="en-US" sz="2800" dirty="0">
                <a:cs typeface="Arial" panose="020B0604020202020204" pitchFamily="34" charset="0"/>
              </a:rPr>
              <a:t>- </a:t>
            </a:r>
            <a:r>
              <a:rPr lang="en-US" sz="2800" dirty="0" err="1">
                <a:cs typeface="Arial" panose="020B0604020202020204" pitchFamily="34" charset="0"/>
              </a:rPr>
              <a:t>Keuze</a:t>
            </a:r>
            <a:r>
              <a:rPr lang="en-US" sz="2800" dirty="0">
                <a:cs typeface="Arial" panose="020B0604020202020204" pitchFamily="34" charset="0"/>
              </a:rPr>
              <a:t> Nask1 </a:t>
            </a:r>
            <a:r>
              <a:rPr lang="en-US" sz="2800" dirty="0" err="1">
                <a:cs typeface="Arial" panose="020B0604020202020204" pitchFamily="34" charset="0"/>
              </a:rPr>
              <a:t>óf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Biologie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br>
              <a:rPr lang="en-US" sz="2800" dirty="0">
                <a:cs typeface="Arial" panose="020B0604020202020204" pitchFamily="34" charset="0"/>
              </a:rPr>
            </a:br>
            <a:r>
              <a:rPr lang="en-US" sz="2800" dirty="0">
                <a:cs typeface="Arial" panose="020B0604020202020204" pitchFamily="34" charset="0"/>
              </a:rPr>
              <a:t>- 12 </a:t>
            </a:r>
            <a:r>
              <a:rPr lang="en-US" sz="2800" dirty="0" err="1">
                <a:cs typeface="Arial" panose="020B0604020202020204" pitchFamily="34" charset="0"/>
              </a:rPr>
              <a:t>uur</a:t>
            </a:r>
            <a:r>
              <a:rPr lang="en-US" sz="2800" dirty="0">
                <a:cs typeface="Arial" panose="020B0604020202020204" pitchFamily="34" charset="0"/>
              </a:rPr>
              <a:t> D&amp;P per week</a:t>
            </a:r>
          </a:p>
          <a:p>
            <a:pPr lvl="1"/>
            <a:r>
              <a:rPr lang="en-US" sz="2800" dirty="0">
                <a:cs typeface="Arial" panose="020B0604020202020204" pitchFamily="34" charset="0"/>
              </a:rPr>
              <a:t>- </a:t>
            </a:r>
            <a:r>
              <a:rPr lang="en-US" sz="2800" dirty="0" err="1">
                <a:cs typeface="Arial" panose="020B0604020202020204" pitchFamily="34" charset="0"/>
              </a:rPr>
              <a:t>Keuze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voor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wel</a:t>
            </a:r>
            <a:r>
              <a:rPr lang="en-US" sz="2800" dirty="0">
                <a:cs typeface="Arial" panose="020B0604020202020204" pitchFamily="34" charset="0"/>
              </a:rPr>
              <a:t>/</a:t>
            </a:r>
            <a:r>
              <a:rPr lang="en-US" sz="2800" dirty="0" err="1">
                <a:cs typeface="Arial" panose="020B0604020202020204" pitchFamily="34" charset="0"/>
              </a:rPr>
              <a:t>geen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Duits</a:t>
            </a:r>
            <a:br>
              <a:rPr lang="en-US" sz="2800" dirty="0">
                <a:cs typeface="Arial" panose="020B0604020202020204" pitchFamily="34" charset="0"/>
              </a:rPr>
            </a:br>
            <a:r>
              <a:rPr lang="en-US" sz="2800" dirty="0">
                <a:cs typeface="Arial" panose="020B0604020202020204" pitchFamily="34" charset="0"/>
              </a:rPr>
              <a:t>- </a:t>
            </a:r>
            <a:r>
              <a:rPr lang="en-US" sz="2800" dirty="0" err="1">
                <a:cs typeface="Arial" panose="020B0604020202020204" pitchFamily="34" charset="0"/>
              </a:rPr>
              <a:t>Doorstroom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naar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niveau</a:t>
            </a:r>
            <a:r>
              <a:rPr lang="en-US" sz="2800" dirty="0">
                <a:cs typeface="Arial" panose="020B0604020202020204" pitchFamily="34" charset="0"/>
              </a:rPr>
              <a:t> 3 </a:t>
            </a:r>
            <a:r>
              <a:rPr lang="en-US" sz="2800" dirty="0" err="1">
                <a:cs typeface="Arial" panose="020B0604020202020204" pitchFamily="34" charset="0"/>
              </a:rPr>
              <a:t>en</a:t>
            </a:r>
            <a:r>
              <a:rPr lang="en-US" sz="2800" dirty="0">
                <a:cs typeface="Arial" panose="020B0604020202020204" pitchFamily="34" charset="0"/>
              </a:rPr>
              <a:t> 4 in het </a:t>
            </a:r>
            <a:r>
              <a:rPr lang="en-US" sz="2800" dirty="0" err="1">
                <a:cs typeface="Arial" panose="020B0604020202020204" pitchFamily="34" charset="0"/>
              </a:rPr>
              <a:t>Mbo</a:t>
            </a:r>
            <a:endParaRPr lang="en-US" sz="2800" dirty="0">
              <a:cs typeface="Arial" panose="020B0604020202020204" pitchFamily="34" charset="0"/>
            </a:endParaRP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98345439"/>
      </p:ext>
    </p:extLst>
  </p:cSld>
  <p:clrMapOvr>
    <a:masterClrMapping/>
  </p:clrMapOvr>
  <p:transition spd="slow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53C2BFD5-692F-9B44-B571-DE1FB70804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1019330" y="254832"/>
            <a:ext cx="10359869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4000" b="1" dirty="0">
                <a:cs typeface="Arial" panose="020B0604020202020204" pitchFamily="34" charset="0"/>
              </a:rPr>
              <a:t>	De </a:t>
            </a:r>
            <a:r>
              <a:rPr lang="en-US" sz="4000" b="1" dirty="0" err="1">
                <a:cs typeface="Arial" panose="020B0604020202020204" pitchFamily="34" charset="0"/>
              </a:rPr>
              <a:t>verschillen</a:t>
            </a:r>
            <a:r>
              <a:rPr lang="en-US" sz="4000" b="1" dirty="0">
                <a:cs typeface="Arial" panose="020B0604020202020204" pitchFamily="34" charset="0"/>
              </a:rPr>
              <a:t> in </a:t>
            </a:r>
            <a:r>
              <a:rPr lang="en-US" sz="4000" b="1" dirty="0" err="1">
                <a:cs typeface="Arial" panose="020B0604020202020204" pitchFamily="34" charset="0"/>
              </a:rPr>
              <a:t>klas</a:t>
            </a:r>
            <a:r>
              <a:rPr lang="en-US" sz="4000" b="1" dirty="0">
                <a:cs typeface="Arial" panose="020B0604020202020204" pitchFamily="34" charset="0"/>
              </a:rPr>
              <a:t> 4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cs typeface="Arial" panose="020B0604020202020204" pitchFamily="34" charset="0"/>
              </a:rPr>
              <a:t>BK-4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heeft</a:t>
            </a:r>
            <a:r>
              <a:rPr lang="en-US" sz="2800" dirty="0">
                <a:cs typeface="Arial" panose="020B0604020202020204" pitchFamily="34" charset="0"/>
              </a:rPr>
              <a:t> 4/5 </a:t>
            </a:r>
            <a:r>
              <a:rPr lang="en-US" sz="2800" dirty="0" err="1">
                <a:cs typeface="Arial" panose="020B0604020202020204" pitchFamily="34" charset="0"/>
              </a:rPr>
              <a:t>theorievakken</a:t>
            </a:r>
            <a:r>
              <a:rPr lang="en-US" sz="2800" dirty="0">
                <a:cs typeface="Arial" panose="020B0604020202020204" pitchFamily="34" charset="0"/>
              </a:rPr>
              <a:t> + </a:t>
            </a:r>
            <a:r>
              <a:rPr lang="en-US" sz="2800" dirty="0" err="1">
                <a:cs typeface="Arial" panose="020B0604020202020204" pitchFamily="34" charset="0"/>
              </a:rPr>
              <a:t>examen</a:t>
            </a:r>
            <a:r>
              <a:rPr lang="en-US" sz="2800" dirty="0">
                <a:cs typeface="Arial" panose="020B0604020202020204" pitchFamily="34" charset="0"/>
              </a:rPr>
              <a:t> in D&amp;P. </a:t>
            </a:r>
          </a:p>
          <a:p>
            <a:endParaRPr lang="en-US" sz="2800" dirty="0"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cs typeface="Arial" panose="020B0604020202020204" pitchFamily="34" charset="0"/>
              </a:rPr>
              <a:t>TL-4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heeft</a:t>
            </a:r>
            <a:r>
              <a:rPr lang="en-US" sz="2800" dirty="0">
                <a:cs typeface="Arial" panose="020B0604020202020204" pitchFamily="34" charset="0"/>
              </a:rPr>
              <a:t> 6 </a:t>
            </a:r>
            <a:r>
              <a:rPr lang="en-US" sz="2800" dirty="0" err="1">
                <a:cs typeface="Arial" panose="020B0604020202020204" pitchFamily="34" charset="0"/>
              </a:rPr>
              <a:t>theorie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vakken</a:t>
            </a:r>
            <a:r>
              <a:rPr lang="en-US" sz="2800" dirty="0">
                <a:cs typeface="Arial" panose="020B0604020202020204" pitchFamily="34" charset="0"/>
              </a:rPr>
              <a:t> + </a:t>
            </a:r>
            <a:r>
              <a:rPr lang="en-US" sz="2800" dirty="0" err="1">
                <a:cs typeface="Arial" panose="020B0604020202020204" pitchFamily="34" charset="0"/>
              </a:rPr>
              <a:t>examen</a:t>
            </a:r>
            <a:r>
              <a:rPr lang="en-US" sz="2800" dirty="0">
                <a:cs typeface="Arial" panose="020B0604020202020204" pitchFamily="34" charset="0"/>
              </a:rPr>
              <a:t> in D&amp;P. </a:t>
            </a:r>
          </a:p>
          <a:p>
            <a:endParaRPr lang="en-US" sz="2800" dirty="0"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cs typeface="Arial" panose="020B0604020202020204" pitchFamily="34" charset="0"/>
              </a:rPr>
              <a:t>M-4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heeft</a:t>
            </a:r>
            <a:r>
              <a:rPr lang="en-US" sz="2800" dirty="0">
                <a:cs typeface="Arial" panose="020B0604020202020204" pitchFamily="34" charset="0"/>
              </a:rPr>
              <a:t> 7 </a:t>
            </a:r>
            <a:r>
              <a:rPr lang="en-US" sz="2800" dirty="0" err="1">
                <a:cs typeface="Arial" panose="020B0604020202020204" pitchFamily="34" charset="0"/>
              </a:rPr>
              <a:t>theorievakken</a:t>
            </a:r>
            <a:r>
              <a:rPr lang="en-US" sz="2800" dirty="0">
                <a:cs typeface="Arial" panose="020B0604020202020204" pitchFamily="34" charset="0"/>
              </a:rPr>
              <a:t>.</a:t>
            </a:r>
          </a:p>
          <a:p>
            <a:endParaRPr lang="en-US" sz="2800" b="1" dirty="0">
              <a:ea typeface="Arial" charset="0"/>
              <a:cs typeface="Arial" panose="020B0604020202020204" pitchFamily="34" charset="0"/>
            </a:endParaRPr>
          </a:p>
          <a:p>
            <a:r>
              <a:rPr lang="en-US" sz="2800" dirty="0">
                <a:ea typeface="Arial" charset="0"/>
                <a:cs typeface="Arial" panose="020B0604020202020204" pitchFamily="34" charset="0"/>
              </a:rPr>
              <a:t>De route via T </a:t>
            </a:r>
            <a:r>
              <a:rPr lang="en-US" sz="2800" dirty="0" err="1">
                <a:ea typeface="Arial" charset="0"/>
                <a:cs typeface="Arial" panose="020B0604020202020204" pitchFamily="34" charset="0"/>
              </a:rPr>
              <a:t>en</a:t>
            </a:r>
            <a:r>
              <a:rPr lang="en-US" sz="2800" dirty="0">
                <a:ea typeface="Arial" charset="0"/>
                <a:cs typeface="Arial" panose="020B0604020202020204" pitchFamily="34" charset="0"/>
              </a:rPr>
              <a:t> M </a:t>
            </a:r>
            <a:r>
              <a:rPr lang="en-US" sz="2800" dirty="0" err="1">
                <a:ea typeface="Arial" charset="0"/>
                <a:cs typeface="Arial" panose="020B0604020202020204" pitchFamily="34" charset="0"/>
              </a:rPr>
              <a:t>geven</a:t>
            </a:r>
            <a:r>
              <a:rPr lang="en-US" sz="2800" dirty="0">
                <a:ea typeface="Arial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a typeface="Arial" charset="0"/>
                <a:cs typeface="Arial" panose="020B0604020202020204" pitchFamily="34" charset="0"/>
              </a:rPr>
              <a:t>beide</a:t>
            </a:r>
            <a:r>
              <a:rPr lang="en-US" sz="2800" dirty="0">
                <a:ea typeface="Arial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a typeface="Arial" charset="0"/>
                <a:cs typeface="Arial" panose="020B0604020202020204" pitchFamily="34" charset="0"/>
              </a:rPr>
              <a:t>recht</a:t>
            </a:r>
            <a:r>
              <a:rPr lang="en-US" sz="2800" dirty="0">
                <a:ea typeface="Arial" charset="0"/>
                <a:cs typeface="Arial" panose="020B0604020202020204" pitchFamily="34" charset="0"/>
              </a:rPr>
              <a:t> op </a:t>
            </a:r>
            <a:r>
              <a:rPr lang="en-US" sz="2800" dirty="0" err="1">
                <a:ea typeface="Arial" charset="0"/>
                <a:cs typeface="Arial" panose="020B0604020202020204" pitchFamily="34" charset="0"/>
              </a:rPr>
              <a:t>doorstroom</a:t>
            </a:r>
            <a:r>
              <a:rPr lang="en-US" sz="2800" dirty="0">
                <a:ea typeface="Arial" charset="0"/>
                <a:cs typeface="Arial" panose="020B0604020202020204" pitchFamily="34" charset="0"/>
              </a:rPr>
              <a:t> H-4.</a:t>
            </a:r>
          </a:p>
          <a:p>
            <a:r>
              <a:rPr lang="en-US" sz="2800" dirty="0" err="1">
                <a:ea typeface="Arial" charset="0"/>
                <a:cs typeface="Arial" panose="020B0604020202020204" pitchFamily="34" charset="0"/>
              </a:rPr>
              <a:t>Leerlingen</a:t>
            </a:r>
            <a:r>
              <a:rPr lang="en-US" sz="2800" dirty="0">
                <a:ea typeface="Arial" charset="0"/>
                <a:cs typeface="Arial" panose="020B0604020202020204" pitchFamily="34" charset="0"/>
              </a:rPr>
              <a:t> T </a:t>
            </a:r>
            <a:r>
              <a:rPr lang="en-US" sz="2800" dirty="0" err="1">
                <a:ea typeface="Arial" charset="0"/>
                <a:cs typeface="Arial" panose="020B0604020202020204" pitchFamily="34" charset="0"/>
              </a:rPr>
              <a:t>en</a:t>
            </a:r>
            <a:r>
              <a:rPr lang="en-US" sz="2800" dirty="0">
                <a:ea typeface="Arial" charset="0"/>
                <a:cs typeface="Arial" panose="020B0604020202020204" pitchFamily="34" charset="0"/>
              </a:rPr>
              <a:t> M </a:t>
            </a:r>
            <a:r>
              <a:rPr lang="en-US" sz="2800" dirty="0" err="1">
                <a:ea typeface="Arial" charset="0"/>
                <a:cs typeface="Arial" panose="020B0604020202020204" pitchFamily="34" charset="0"/>
              </a:rPr>
              <a:t>ontvangen</a:t>
            </a:r>
            <a:r>
              <a:rPr lang="en-US" sz="2800" dirty="0">
                <a:ea typeface="Arial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a typeface="Arial" charset="0"/>
                <a:cs typeface="Arial" panose="020B0604020202020204" pitchFamily="34" charset="0"/>
              </a:rPr>
              <a:t>hetzelfde</a:t>
            </a:r>
            <a:r>
              <a:rPr lang="en-US" sz="2800" dirty="0">
                <a:ea typeface="Arial" charset="0"/>
                <a:cs typeface="Arial" panose="020B0604020202020204" pitchFamily="34" charset="0"/>
              </a:rPr>
              <a:t> diploma.</a:t>
            </a:r>
            <a:endParaRPr lang="nl-NL" sz="2800" dirty="0">
              <a:ea typeface="Arial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084685"/>
      </p:ext>
    </p:extLst>
  </p:cSld>
  <p:clrMapOvr>
    <a:masterClrMapping/>
  </p:clrMapOvr>
  <p:transition spd="slow"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590856" cy="1143000"/>
          </a:xfrm>
        </p:spPr>
        <p:txBody>
          <a:bodyPr/>
          <a:lstStyle/>
          <a:p>
            <a:r>
              <a:rPr lang="en-US" sz="4000" b="1" dirty="0" err="1">
                <a:latin typeface="+mn-lt"/>
                <a:cs typeface="Arial" panose="020B0604020202020204" pitchFamily="34" charset="0"/>
              </a:rPr>
              <a:t>Duits</a:t>
            </a:r>
            <a:r>
              <a:rPr lang="en-US" sz="4000" b="1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+mn-lt"/>
                <a:cs typeface="Arial" panose="020B0604020202020204" pitchFamily="34" charset="0"/>
              </a:rPr>
              <a:t>als</a:t>
            </a:r>
            <a:r>
              <a:rPr lang="en-US" sz="4000" b="1" dirty="0">
                <a:latin typeface="+mn-lt"/>
                <a:cs typeface="Arial" panose="020B0604020202020204" pitchFamily="34" charset="0"/>
              </a:rPr>
              <a:t> extra </a:t>
            </a:r>
            <a:r>
              <a:rPr lang="en-US" sz="4000" b="1" dirty="0" err="1">
                <a:latin typeface="+mn-lt"/>
                <a:cs typeface="Arial" panose="020B0604020202020204" pitchFamily="34" charset="0"/>
              </a:rPr>
              <a:t>vak</a:t>
            </a:r>
            <a:endParaRPr lang="nl-NL" sz="4000" b="1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07368" y="1484784"/>
            <a:ext cx="11175032" cy="4641380"/>
          </a:xfrm>
        </p:spPr>
        <p:txBody>
          <a:bodyPr/>
          <a:lstStyle/>
          <a:p>
            <a:r>
              <a:rPr lang="en-US" sz="2800" u="sng" dirty="0" err="1">
                <a:cs typeface="Arial" panose="020B0604020202020204" pitchFamily="34" charset="0"/>
              </a:rPr>
              <a:t>Alleen</a:t>
            </a:r>
            <a:r>
              <a:rPr lang="en-US" sz="2800" u="sng" dirty="0">
                <a:cs typeface="Arial" panose="020B0604020202020204" pitchFamily="34" charset="0"/>
              </a:rPr>
              <a:t> </a:t>
            </a:r>
            <a:r>
              <a:rPr lang="en-US" sz="2800" u="sng" dirty="0" err="1">
                <a:cs typeface="Arial" panose="020B0604020202020204" pitchFamily="34" charset="0"/>
              </a:rPr>
              <a:t>voor</a:t>
            </a:r>
            <a:r>
              <a:rPr lang="en-US" sz="2800" u="sng" dirty="0">
                <a:cs typeface="Arial" panose="020B0604020202020204" pitchFamily="34" charset="0"/>
              </a:rPr>
              <a:t> </a:t>
            </a:r>
            <a:r>
              <a:rPr lang="en-US" sz="2800" u="sng" dirty="0" err="1">
                <a:cs typeface="Arial" panose="020B0604020202020204" pitchFamily="34" charset="0"/>
              </a:rPr>
              <a:t>Kaderberoepsgerichte</a:t>
            </a:r>
            <a:r>
              <a:rPr lang="en-US" sz="2800" u="sng" dirty="0">
                <a:cs typeface="Arial" panose="020B0604020202020204" pitchFamily="34" charset="0"/>
              </a:rPr>
              <a:t> </a:t>
            </a:r>
            <a:r>
              <a:rPr lang="en-US" sz="2800" u="sng" dirty="0" err="1">
                <a:cs typeface="Arial" panose="020B0604020202020204" pitchFamily="34" charset="0"/>
              </a:rPr>
              <a:t>leerling</a:t>
            </a:r>
            <a:r>
              <a:rPr lang="en-US" sz="2800" u="sng" dirty="0">
                <a:cs typeface="Arial" panose="020B0604020202020204" pitchFamily="34" charset="0"/>
              </a:rPr>
              <a:t> </a:t>
            </a:r>
            <a:r>
              <a:rPr lang="en-US" sz="2800" dirty="0">
                <a:cs typeface="Arial" panose="020B0604020202020204" pitchFamily="34" charset="0"/>
              </a:rPr>
              <a:t>die in </a:t>
            </a:r>
            <a:r>
              <a:rPr lang="en-US" sz="2800" dirty="0" err="1">
                <a:cs typeface="Arial" panose="020B0604020202020204" pitchFamily="34" charset="0"/>
              </a:rPr>
              <a:t>klas</a:t>
            </a:r>
            <a:r>
              <a:rPr lang="en-US" sz="2800" dirty="0">
                <a:cs typeface="Arial" panose="020B0604020202020204" pitchFamily="34" charset="0"/>
              </a:rPr>
              <a:t> 2 </a:t>
            </a:r>
          </a:p>
          <a:p>
            <a:pPr marL="0" indent="0">
              <a:buNone/>
            </a:pPr>
            <a:r>
              <a:rPr lang="en-US" sz="2800" dirty="0">
                <a:cs typeface="Arial" panose="020B0604020202020204" pitchFamily="34" charset="0"/>
              </a:rPr>
              <a:t>    </a:t>
            </a:r>
            <a:r>
              <a:rPr lang="en-US" sz="2800" dirty="0" err="1">
                <a:cs typeface="Arial" panose="020B0604020202020204" pitchFamily="34" charset="0"/>
              </a:rPr>
              <a:t>Duits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heeft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gevolgd</a:t>
            </a:r>
            <a:r>
              <a:rPr lang="en-US" sz="2800" dirty="0">
                <a:cs typeface="Arial" panose="020B0604020202020204" pitchFamily="34" charset="0"/>
              </a:rPr>
              <a:t>.</a:t>
            </a:r>
          </a:p>
          <a:p>
            <a:r>
              <a:rPr lang="en-US" sz="2800" dirty="0" err="1">
                <a:cs typeface="Arial" panose="020B0604020202020204" pitchFamily="34" charset="0"/>
              </a:rPr>
              <a:t>Telt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mee</a:t>
            </a:r>
            <a:r>
              <a:rPr lang="en-US" sz="2800" dirty="0">
                <a:cs typeface="Arial" panose="020B0604020202020204" pitchFamily="34" charset="0"/>
              </a:rPr>
              <a:t> in de </a:t>
            </a:r>
            <a:r>
              <a:rPr lang="en-US" sz="2800" dirty="0" err="1">
                <a:cs typeface="Arial" panose="020B0604020202020204" pitchFamily="34" charset="0"/>
              </a:rPr>
              <a:t>zak</a:t>
            </a:r>
            <a:r>
              <a:rPr lang="en-US" sz="2800" dirty="0">
                <a:cs typeface="Arial" panose="020B0604020202020204" pitchFamily="34" charset="0"/>
              </a:rPr>
              <a:t>-/</a:t>
            </a:r>
            <a:r>
              <a:rPr lang="en-US" sz="2800" dirty="0" err="1">
                <a:cs typeface="Arial" panose="020B0604020202020204" pitchFamily="34" charset="0"/>
              </a:rPr>
              <a:t>slaagregeling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klas</a:t>
            </a:r>
            <a:r>
              <a:rPr lang="en-US" sz="2800" dirty="0">
                <a:cs typeface="Arial" panose="020B0604020202020204" pitchFamily="34" charset="0"/>
              </a:rPr>
              <a:t> 4 (</a:t>
            </a:r>
            <a:r>
              <a:rPr lang="en-US" sz="2800" dirty="0" err="1">
                <a:cs typeface="Arial" panose="020B0604020202020204" pitchFamily="34" charset="0"/>
              </a:rPr>
              <a:t>alleen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positief</a:t>
            </a:r>
            <a:r>
              <a:rPr lang="en-US" sz="2800" dirty="0">
                <a:cs typeface="Arial" panose="020B0604020202020204" pitchFamily="34" charset="0"/>
              </a:rPr>
              <a:t>)</a:t>
            </a:r>
          </a:p>
          <a:p>
            <a:pPr marL="0" indent="0">
              <a:buNone/>
            </a:pPr>
            <a:br>
              <a:rPr lang="en-US" sz="2800" dirty="0">
                <a:cs typeface="Arial" panose="020B0604020202020204" pitchFamily="34" charset="0"/>
              </a:rPr>
            </a:br>
            <a:r>
              <a:rPr lang="en-US" sz="2800" dirty="0" err="1">
                <a:solidFill>
                  <a:srgbClr val="00B050"/>
                </a:solidFill>
                <a:cs typeface="Arial" panose="020B0604020202020204" pitchFamily="34" charset="0"/>
              </a:rPr>
              <a:t>Waarom</a:t>
            </a:r>
            <a:r>
              <a:rPr lang="en-US" sz="2800" dirty="0">
                <a:solidFill>
                  <a:srgbClr val="00B050"/>
                </a:solidFill>
                <a:cs typeface="Arial" panose="020B0604020202020204" pitchFamily="34" charset="0"/>
              </a:rPr>
              <a:t> slim om </a:t>
            </a:r>
            <a:r>
              <a:rPr lang="en-US" sz="2800" dirty="0" err="1">
                <a:solidFill>
                  <a:srgbClr val="00B050"/>
                </a:solidFill>
                <a:cs typeface="Arial" panose="020B0604020202020204" pitchFamily="34" charset="0"/>
              </a:rPr>
              <a:t>te</a:t>
            </a:r>
            <a:r>
              <a:rPr lang="en-US" sz="2800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cs typeface="Arial" panose="020B0604020202020204" pitchFamily="34" charset="0"/>
              </a:rPr>
              <a:t>kiezen</a:t>
            </a:r>
            <a:r>
              <a:rPr lang="en-US" sz="2800" dirty="0">
                <a:solidFill>
                  <a:srgbClr val="00B050"/>
                </a:solidFill>
                <a:cs typeface="Arial" panose="020B0604020202020204" pitchFamily="34" charset="0"/>
              </a:rPr>
              <a:t>?</a:t>
            </a:r>
          </a:p>
          <a:p>
            <a:r>
              <a:rPr lang="en-US" sz="2800" dirty="0">
                <a:cs typeface="Arial" panose="020B0604020202020204" pitchFamily="34" charset="0"/>
              </a:rPr>
              <a:t>Steeds </a:t>
            </a:r>
            <a:r>
              <a:rPr lang="en-US" sz="2800" dirty="0" err="1">
                <a:cs typeface="Arial" panose="020B0604020202020204" pitchFamily="34" charset="0"/>
              </a:rPr>
              <a:t>meer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Duits</a:t>
            </a:r>
            <a:r>
              <a:rPr lang="en-US" sz="2800" dirty="0">
                <a:cs typeface="Arial" panose="020B0604020202020204" pitchFamily="34" charset="0"/>
              </a:rPr>
              <a:t> in </a:t>
            </a:r>
            <a:r>
              <a:rPr lang="en-US" sz="2800" dirty="0" err="1">
                <a:cs typeface="Arial" panose="020B0604020202020204" pitchFamily="34" charset="0"/>
              </a:rPr>
              <a:t>horeca</a:t>
            </a:r>
            <a:r>
              <a:rPr lang="en-US" sz="2800" dirty="0">
                <a:cs typeface="Arial" panose="020B0604020202020204" pitchFamily="34" charset="0"/>
              </a:rPr>
              <a:t>, </a:t>
            </a:r>
            <a:r>
              <a:rPr lang="en-US" sz="2800" dirty="0" err="1">
                <a:cs typeface="Arial" panose="020B0604020202020204" pitchFamily="34" charset="0"/>
              </a:rPr>
              <a:t>handel</a:t>
            </a:r>
            <a:r>
              <a:rPr lang="en-US" sz="2800" dirty="0">
                <a:cs typeface="Arial" panose="020B0604020202020204" pitchFamily="34" charset="0"/>
              </a:rPr>
              <a:t>, </a:t>
            </a:r>
            <a:r>
              <a:rPr lang="en-US" sz="2800" dirty="0" err="1">
                <a:cs typeface="Arial" panose="020B0604020202020204" pitchFamily="34" charset="0"/>
              </a:rPr>
              <a:t>toerisme</a:t>
            </a:r>
            <a:r>
              <a:rPr lang="en-US" sz="2800" dirty="0">
                <a:cs typeface="Arial" panose="020B0604020202020204" pitchFamily="34" charset="0"/>
              </a:rPr>
              <a:t>, </a:t>
            </a:r>
            <a:r>
              <a:rPr lang="en-US" sz="2800" dirty="0" err="1">
                <a:cs typeface="Arial" panose="020B0604020202020204" pitchFamily="34" charset="0"/>
              </a:rPr>
              <a:t>techniek</a:t>
            </a:r>
            <a:r>
              <a:rPr lang="en-US" sz="2800" dirty="0">
                <a:cs typeface="Arial" panose="020B0604020202020204" pitchFamily="34" charset="0"/>
              </a:rPr>
              <a:t>.</a:t>
            </a:r>
          </a:p>
          <a:p>
            <a:r>
              <a:rPr lang="en-US" sz="2800" dirty="0">
                <a:cs typeface="Arial" panose="020B0604020202020204" pitchFamily="34" charset="0"/>
              </a:rPr>
              <a:t>Stage of </a:t>
            </a:r>
            <a:r>
              <a:rPr lang="en-US" sz="2800" dirty="0" err="1">
                <a:cs typeface="Arial" panose="020B0604020202020204" pitchFamily="34" charset="0"/>
              </a:rPr>
              <a:t>werken</a:t>
            </a:r>
            <a:r>
              <a:rPr lang="en-US" sz="2800" dirty="0">
                <a:cs typeface="Arial" panose="020B0604020202020204" pitchFamily="34" charset="0"/>
              </a:rPr>
              <a:t> in </a:t>
            </a:r>
            <a:r>
              <a:rPr lang="en-US" sz="2800" dirty="0" err="1">
                <a:cs typeface="Arial" panose="020B0604020202020204" pitchFamily="34" charset="0"/>
              </a:rPr>
              <a:t>Duitsland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gebeurt</a:t>
            </a:r>
            <a:r>
              <a:rPr lang="en-US" sz="2800" dirty="0">
                <a:cs typeface="Arial" panose="020B0604020202020204" pitchFamily="34" charset="0"/>
              </a:rPr>
              <a:t> steeds </a:t>
            </a:r>
            <a:r>
              <a:rPr lang="en-US" sz="2800" dirty="0" err="1">
                <a:cs typeface="Arial" panose="020B0604020202020204" pitchFamily="34" charset="0"/>
              </a:rPr>
              <a:t>vaker</a:t>
            </a:r>
            <a:r>
              <a:rPr lang="en-US" sz="2800" dirty="0">
                <a:cs typeface="Arial" panose="020B0604020202020204" pitchFamily="34" charset="0"/>
              </a:rPr>
              <a:t>.</a:t>
            </a:r>
          </a:p>
          <a:p>
            <a:r>
              <a:rPr lang="en-US" sz="2800" dirty="0" err="1">
                <a:cs typeface="Arial" panose="020B0604020202020204" pitchFamily="34" charset="0"/>
              </a:rPr>
              <a:t>Duitsland</a:t>
            </a:r>
            <a:r>
              <a:rPr lang="en-US" sz="2800" dirty="0">
                <a:cs typeface="Arial" panose="020B0604020202020204" pitchFamily="34" charset="0"/>
              </a:rPr>
              <a:t> is </a:t>
            </a:r>
            <a:r>
              <a:rPr lang="en-US" sz="2800" dirty="0" err="1">
                <a:cs typeface="Arial" panose="020B0604020202020204" pitchFamily="34" charset="0"/>
              </a:rPr>
              <a:t>een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belangrijk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vakantieland</a:t>
            </a:r>
            <a:r>
              <a:rPr lang="en-US" sz="2800" dirty="0"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endParaRPr lang="nl-NL" sz="2800" dirty="0">
              <a:cs typeface="Arial" panose="020B0604020202020204" pitchFamily="34" charset="0"/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789" y="4376290"/>
            <a:ext cx="2203770" cy="14694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1330" y="2399784"/>
            <a:ext cx="2558473" cy="19197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96179572"/>
      </p:ext>
    </p:extLst>
  </p:cSld>
  <p:clrMapOvr>
    <a:masterClrMapping/>
  </p:clrMapOvr>
  <p:transition spd="slow"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9336" y="413792"/>
            <a:ext cx="10441160" cy="1143000"/>
          </a:xfrm>
        </p:spPr>
        <p:txBody>
          <a:bodyPr>
            <a:normAutofit/>
          </a:bodyPr>
          <a:lstStyle/>
          <a:p>
            <a:r>
              <a:rPr lang="en-US" sz="4000" b="1" dirty="0" err="1">
                <a:latin typeface="+mn-lt"/>
                <a:cs typeface="Arial" panose="020B0604020202020204" pitchFamily="34" charset="0"/>
              </a:rPr>
              <a:t>Keuze</a:t>
            </a:r>
            <a:r>
              <a:rPr lang="en-US" sz="4000" b="1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+mn-lt"/>
                <a:cs typeface="Arial" panose="020B0604020202020204" pitchFamily="34" charset="0"/>
              </a:rPr>
              <a:t>voor</a:t>
            </a:r>
            <a:r>
              <a:rPr lang="en-US" sz="4000" b="1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+mn-lt"/>
                <a:cs typeface="Arial" panose="020B0604020202020204" pitchFamily="34" charset="0"/>
              </a:rPr>
              <a:t>beroepsgerichte</a:t>
            </a:r>
            <a:r>
              <a:rPr lang="en-US" sz="4000" b="1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+mn-lt"/>
                <a:cs typeface="Arial" panose="020B0604020202020204" pitchFamily="34" charset="0"/>
              </a:rPr>
              <a:t>examenvakken</a:t>
            </a:r>
            <a:endParaRPr lang="nl-NL" sz="4000" b="1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07368" y="1844824"/>
            <a:ext cx="11449271" cy="4669979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dirty="0" err="1">
                <a:cs typeface="Arial" panose="020B0604020202020204" pitchFamily="34" charset="0"/>
              </a:rPr>
              <a:t>Binnen</a:t>
            </a:r>
            <a:r>
              <a:rPr lang="en-US" sz="2800" dirty="0">
                <a:cs typeface="Arial" panose="020B0604020202020204" pitchFamily="34" charset="0"/>
              </a:rPr>
              <a:t> het </a:t>
            </a:r>
            <a:r>
              <a:rPr lang="en-US" sz="2800" dirty="0" err="1">
                <a:cs typeface="Arial" panose="020B0604020202020204" pitchFamily="34" charset="0"/>
              </a:rPr>
              <a:t>beroepsgerichte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Programma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br>
              <a:rPr lang="en-US" sz="2800" dirty="0">
                <a:cs typeface="Arial" panose="020B0604020202020204" pitchFamily="34" charset="0"/>
              </a:rPr>
            </a:br>
            <a:r>
              <a:rPr lang="en-US" sz="2800" dirty="0" err="1">
                <a:cs typeface="Arial" panose="020B0604020202020204" pitchFamily="34" charset="0"/>
              </a:rPr>
              <a:t>Dienstverlening</a:t>
            </a:r>
            <a:r>
              <a:rPr lang="en-US" sz="2800" dirty="0">
                <a:cs typeface="Arial" panose="020B0604020202020204" pitchFamily="34" charset="0"/>
              </a:rPr>
              <a:t> &amp; </a:t>
            </a:r>
            <a:r>
              <a:rPr lang="en-US" sz="2800" dirty="0" err="1">
                <a:cs typeface="Arial" panose="020B0604020202020204" pitchFamily="34" charset="0"/>
              </a:rPr>
              <a:t>Producten</a:t>
            </a:r>
            <a:endParaRPr lang="en-US" sz="2800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800" dirty="0">
              <a:cs typeface="Arial" panose="020B0604020202020204" pitchFamily="34" charset="0"/>
            </a:endParaRPr>
          </a:p>
          <a:p>
            <a:r>
              <a:rPr lang="en-US" sz="2800" dirty="0" err="1">
                <a:cs typeface="Arial" panose="020B0604020202020204" pitchFamily="34" charset="0"/>
              </a:rPr>
              <a:t>Keuze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maken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voor</a:t>
            </a:r>
            <a:r>
              <a:rPr lang="en-US" sz="2800" dirty="0">
                <a:cs typeface="Arial" panose="020B0604020202020204" pitchFamily="34" charset="0"/>
              </a:rPr>
              <a:t> de </a:t>
            </a:r>
            <a:r>
              <a:rPr lang="en-US" sz="2800" dirty="0" err="1">
                <a:cs typeface="Arial" panose="020B0604020202020204" pitchFamily="34" charset="0"/>
              </a:rPr>
              <a:t>beroepsgerichte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keuzevakken</a:t>
            </a:r>
            <a:endParaRPr lang="en-US" sz="2800" dirty="0">
              <a:cs typeface="Arial" panose="020B0604020202020204" pitchFamily="34" charset="0"/>
            </a:endParaRPr>
          </a:p>
          <a:p>
            <a:r>
              <a:rPr lang="en-US" sz="2800" dirty="0" err="1">
                <a:cs typeface="Arial" panose="020B0604020202020204" pitchFamily="34" charset="0"/>
              </a:rPr>
              <a:t>Voorlichting</a:t>
            </a:r>
            <a:r>
              <a:rPr lang="en-US" sz="2800" dirty="0">
                <a:cs typeface="Arial" panose="020B0604020202020204" pitchFamily="34" charset="0"/>
              </a:rPr>
              <a:t> in lessen </a:t>
            </a:r>
            <a:r>
              <a:rPr lang="en-US" sz="2800" dirty="0" err="1">
                <a:cs typeface="Arial" panose="020B0604020202020204" pitchFamily="34" charset="0"/>
              </a:rPr>
              <a:t>Expeditie</a:t>
            </a:r>
            <a:r>
              <a:rPr lang="en-US" sz="2800" dirty="0">
                <a:cs typeface="Arial" panose="020B0604020202020204" pitchFamily="34" charset="0"/>
              </a:rPr>
              <a:t> D&amp;P</a:t>
            </a:r>
          </a:p>
          <a:p>
            <a:r>
              <a:rPr lang="en-US" sz="2800" dirty="0" err="1">
                <a:cs typeface="Arial" panose="020B0604020202020204" pitchFamily="34" charset="0"/>
              </a:rPr>
              <a:t>Keuzevakkenmarkt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br>
              <a:rPr lang="en-US" sz="2800" dirty="0">
                <a:cs typeface="Arial" panose="020B0604020202020204" pitchFamily="34" charset="0"/>
              </a:rPr>
            </a:br>
            <a:endParaRPr lang="en-US" sz="2800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800" dirty="0">
              <a:cs typeface="Arial" panose="020B0604020202020204" pitchFamily="34" charset="0"/>
            </a:endParaRPr>
          </a:p>
          <a:p>
            <a:endParaRPr lang="en-US" sz="2800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sz="28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8500821"/>
      </p:ext>
    </p:extLst>
  </p:cSld>
  <p:clrMapOvr>
    <a:masterClrMapping/>
  </p:clrMapOvr>
  <p:transition spd="slow"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332656"/>
            <a:ext cx="10094912" cy="1112767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+mn-lt"/>
                <a:cs typeface="Arial" panose="020B0604020202020204" pitchFamily="34" charset="0"/>
              </a:rPr>
              <a:t>Procedure </a:t>
            </a:r>
            <a:r>
              <a:rPr lang="en-US" sz="4000" b="1" dirty="0" err="1">
                <a:latin typeface="+mn-lt"/>
                <a:cs typeface="Arial" panose="020B0604020202020204" pitchFamily="34" charset="0"/>
              </a:rPr>
              <a:t>keuzeproces</a:t>
            </a:r>
            <a:r>
              <a:rPr lang="en-US" sz="4000" b="1" dirty="0">
                <a:latin typeface="+mn-lt"/>
                <a:cs typeface="Arial" panose="020B0604020202020204" pitchFamily="34" charset="0"/>
              </a:rPr>
              <a:t>: </a:t>
            </a:r>
            <a:r>
              <a:rPr lang="en-US" sz="4000" b="1" dirty="0" err="1">
                <a:latin typeface="+mn-lt"/>
                <a:cs typeface="Arial" panose="020B0604020202020204" pitchFamily="34" charset="0"/>
              </a:rPr>
              <a:t>wie</a:t>
            </a:r>
            <a:r>
              <a:rPr lang="en-US" sz="4000" b="1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+mn-lt"/>
                <a:cs typeface="Arial" panose="020B0604020202020204" pitchFamily="34" charset="0"/>
              </a:rPr>
              <a:t>doet</a:t>
            </a:r>
            <a:r>
              <a:rPr lang="en-US" sz="4000" b="1" dirty="0">
                <a:latin typeface="+mn-lt"/>
                <a:cs typeface="Arial" panose="020B0604020202020204" pitchFamily="34" charset="0"/>
              </a:rPr>
              <a:t> wat?</a:t>
            </a:r>
            <a:endParaRPr lang="nl-NL" sz="4000" b="1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1628800"/>
            <a:ext cx="10972800" cy="4896544"/>
          </a:xfrm>
        </p:spPr>
        <p:txBody>
          <a:bodyPr/>
          <a:lstStyle/>
          <a:p>
            <a:r>
              <a:rPr lang="en-US" sz="2800" b="1" dirty="0" err="1">
                <a:cs typeface="Arial" panose="020B0604020202020204" pitchFamily="34" charset="0"/>
              </a:rPr>
              <a:t>Avo-keuzevakken</a:t>
            </a:r>
            <a:r>
              <a:rPr lang="en-US" sz="2800" b="1" dirty="0">
                <a:cs typeface="Arial" panose="020B0604020202020204" pitchFamily="34" charset="0"/>
              </a:rPr>
              <a:t> </a:t>
            </a:r>
          </a:p>
          <a:p>
            <a:pPr marL="400050" lvl="1" indent="0">
              <a:buNone/>
            </a:pPr>
            <a:r>
              <a:rPr lang="en-US" dirty="0">
                <a:cs typeface="Arial" panose="020B0604020202020204" pitchFamily="34" charset="0"/>
              </a:rPr>
              <a:t>(Nask1/Bio + </a:t>
            </a:r>
            <a:r>
              <a:rPr lang="en-US" dirty="0" err="1">
                <a:cs typeface="Arial" panose="020B0604020202020204" pitchFamily="34" charset="0"/>
              </a:rPr>
              <a:t>Duits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en-US" dirty="0" err="1">
                <a:cs typeface="Arial" panose="020B0604020202020204" pitchFamily="34" charset="0"/>
              </a:rPr>
              <a:t>voor</a:t>
            </a:r>
            <a:r>
              <a:rPr lang="en-US" dirty="0">
                <a:cs typeface="Arial" panose="020B0604020202020204" pitchFamily="34" charset="0"/>
              </a:rPr>
              <a:t> KB)</a:t>
            </a:r>
          </a:p>
          <a:p>
            <a:pPr>
              <a:buFontTx/>
              <a:buChar char="-"/>
            </a:pPr>
            <a:r>
              <a:rPr lang="en-US" sz="2800" dirty="0" err="1">
                <a:cs typeface="Arial" panose="020B0604020202020204" pitchFamily="34" charset="0"/>
              </a:rPr>
              <a:t>Keuze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wordt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begeleid</a:t>
            </a:r>
            <a:r>
              <a:rPr lang="en-US" sz="2800" dirty="0">
                <a:cs typeface="Arial" panose="020B0604020202020204" pitchFamily="34" charset="0"/>
              </a:rPr>
              <a:t> door </a:t>
            </a:r>
            <a:r>
              <a:rPr lang="en-US" sz="2800" dirty="0" err="1">
                <a:cs typeface="Arial" panose="020B0604020202020204" pitchFamily="34" charset="0"/>
              </a:rPr>
              <a:t>leerlingcoach</a:t>
            </a:r>
            <a:r>
              <a:rPr lang="en-US" sz="2800" dirty="0"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endParaRPr lang="en-US" sz="2800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nl-NL" sz="2800" dirty="0">
                <a:cs typeface="Arial" panose="020B0604020202020204" pitchFamily="34" charset="0"/>
              </a:rPr>
              <a:t>•  </a:t>
            </a:r>
            <a:r>
              <a:rPr lang="nl-NL" sz="2800" b="1" dirty="0">
                <a:cs typeface="Arial" panose="020B0604020202020204" pitchFamily="34" charset="0"/>
              </a:rPr>
              <a:t>Beroepsgerichte keuzevakken</a:t>
            </a:r>
          </a:p>
          <a:p>
            <a:pPr marL="0" indent="0">
              <a:buNone/>
            </a:pPr>
            <a:r>
              <a:rPr lang="en-US" sz="2800" dirty="0">
                <a:cs typeface="Arial" panose="020B0604020202020204" pitchFamily="34" charset="0"/>
              </a:rPr>
              <a:t>-</a:t>
            </a:r>
            <a:r>
              <a:rPr lang="en-US" sz="2800" b="1" dirty="0">
                <a:cs typeface="Arial" panose="020B0604020202020204" pitchFamily="34" charset="0"/>
              </a:rPr>
              <a:t>   </a:t>
            </a:r>
            <a:r>
              <a:rPr lang="en-US" sz="2800" dirty="0" err="1">
                <a:cs typeface="Arial" panose="020B0604020202020204" pitchFamily="34" charset="0"/>
              </a:rPr>
              <a:t>Keuze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wordt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begeleid</a:t>
            </a:r>
            <a:r>
              <a:rPr lang="en-US" sz="2800" dirty="0">
                <a:cs typeface="Arial" panose="020B0604020202020204" pitchFamily="34" charset="0"/>
              </a:rPr>
              <a:t> door D&amp;P docent </a:t>
            </a:r>
            <a:r>
              <a:rPr lang="en-US" sz="2800" dirty="0" err="1">
                <a:cs typeface="Arial" panose="020B0604020202020204" pitchFamily="34" charset="0"/>
              </a:rPr>
              <a:t>tijdens</a:t>
            </a:r>
            <a:r>
              <a:rPr lang="en-US" sz="2800" dirty="0">
                <a:cs typeface="Arial" panose="020B0604020202020204" pitchFamily="34" charset="0"/>
              </a:rPr>
              <a:t> de </a:t>
            </a:r>
            <a:r>
              <a:rPr lang="nl-NL" sz="2800" dirty="0">
                <a:cs typeface="Arial" panose="020B0604020202020204" pitchFamily="34" charset="0"/>
              </a:rPr>
              <a:t>Expeditie D&amp;P-lessen.</a:t>
            </a:r>
          </a:p>
        </p:txBody>
      </p:sp>
    </p:spTree>
    <p:extLst>
      <p:ext uri="{BB962C8B-B14F-4D97-AF65-F5344CB8AC3E}">
        <p14:creationId xmlns:p14="http://schemas.microsoft.com/office/powerpoint/2010/main" val="1582176591"/>
      </p:ext>
    </p:extLst>
  </p:cSld>
  <p:clrMapOvr>
    <a:masterClrMapping/>
  </p:clrMapOvr>
  <p:transition spd="slow"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55440" y="453230"/>
            <a:ext cx="7934672" cy="1143000"/>
          </a:xfrm>
        </p:spPr>
        <p:txBody>
          <a:bodyPr/>
          <a:lstStyle/>
          <a:p>
            <a:r>
              <a:rPr lang="en-US" sz="4000" b="1" dirty="0">
                <a:latin typeface="+mn-lt"/>
                <a:cs typeface="Arial" panose="020B0604020202020204" pitchFamily="34" charset="0"/>
              </a:rPr>
              <a:t>Wat </a:t>
            </a:r>
            <a:r>
              <a:rPr lang="en-US" sz="4000" b="1" dirty="0" err="1">
                <a:latin typeface="+mn-lt"/>
                <a:cs typeface="Arial" panose="020B0604020202020204" pitchFamily="34" charset="0"/>
              </a:rPr>
              <a:t>kan</a:t>
            </a:r>
            <a:r>
              <a:rPr lang="en-US" sz="4000" b="1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+mn-lt"/>
                <a:cs typeface="Arial" panose="020B0604020202020204" pitchFamily="34" charset="0"/>
              </a:rPr>
              <a:t>helpen</a:t>
            </a:r>
            <a:r>
              <a:rPr lang="en-US" sz="4000" b="1" dirty="0">
                <a:latin typeface="+mn-lt"/>
                <a:cs typeface="Arial" panose="020B0604020202020204" pitchFamily="34" charset="0"/>
              </a:rPr>
              <a:t> om </a:t>
            </a:r>
            <a:r>
              <a:rPr lang="en-US" sz="4000" b="1" dirty="0" err="1">
                <a:latin typeface="+mn-lt"/>
                <a:cs typeface="Arial" panose="020B0604020202020204" pitchFamily="34" charset="0"/>
              </a:rPr>
              <a:t>te</a:t>
            </a:r>
            <a:r>
              <a:rPr lang="en-US" sz="4000" b="1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+mn-lt"/>
                <a:cs typeface="Arial" panose="020B0604020202020204" pitchFamily="34" charset="0"/>
              </a:rPr>
              <a:t>kiezen</a:t>
            </a:r>
            <a:r>
              <a:rPr lang="en-US" sz="4000" b="1" dirty="0">
                <a:latin typeface="+mn-lt"/>
                <a:cs typeface="Arial" panose="020B0604020202020204" pitchFamily="34" charset="0"/>
              </a:rPr>
              <a:t>?</a:t>
            </a:r>
            <a:endParaRPr lang="nl-NL" sz="4000" b="1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1628800"/>
            <a:ext cx="10972800" cy="4708526"/>
          </a:xfrm>
        </p:spPr>
        <p:txBody>
          <a:bodyPr/>
          <a:lstStyle/>
          <a:p>
            <a:r>
              <a:rPr lang="en-US" sz="2800" dirty="0" err="1">
                <a:cs typeface="Arial" panose="020B0604020202020204" pitchFamily="34" charset="0"/>
              </a:rPr>
              <a:t>Ervaringen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opdoen</a:t>
            </a:r>
            <a:r>
              <a:rPr lang="en-US" sz="2800" dirty="0">
                <a:cs typeface="Arial" panose="020B0604020202020204" pitchFamily="34" charset="0"/>
              </a:rPr>
              <a:t> </a:t>
            </a:r>
          </a:p>
          <a:p>
            <a:r>
              <a:rPr lang="en-US" sz="2800" dirty="0" err="1">
                <a:cs typeface="Arial" panose="020B0604020202020204" pitchFamily="34" charset="0"/>
              </a:rPr>
              <a:t>Loopbaangesprekken</a:t>
            </a:r>
            <a:r>
              <a:rPr lang="en-US" sz="2800" dirty="0">
                <a:cs typeface="Arial" panose="020B0604020202020204" pitchFamily="34" charset="0"/>
              </a:rPr>
              <a:t>, </a:t>
            </a:r>
            <a:r>
              <a:rPr lang="en-US" sz="2800" dirty="0" err="1">
                <a:cs typeface="Arial" panose="020B0604020202020204" pitchFamily="34" charset="0"/>
              </a:rPr>
              <a:t>loopbaandossier</a:t>
            </a:r>
            <a:r>
              <a:rPr lang="en-US" sz="2800" dirty="0">
                <a:cs typeface="Arial" panose="020B0604020202020204" pitchFamily="34" charset="0"/>
              </a:rPr>
              <a:t> </a:t>
            </a:r>
          </a:p>
          <a:p>
            <a:r>
              <a:rPr lang="en-US" sz="2800" dirty="0">
                <a:cs typeface="Arial" panose="020B0604020202020204" pitchFamily="34" charset="0"/>
              </a:rPr>
              <a:t>Lessen met </a:t>
            </a:r>
            <a:r>
              <a:rPr lang="en-US" sz="2800" dirty="0" err="1">
                <a:cs typeface="Arial" panose="020B0604020202020204" pitchFamily="34" charset="0"/>
              </a:rPr>
              <a:t>leerlingcoach</a:t>
            </a:r>
            <a:endParaRPr lang="en-US" sz="2800" dirty="0">
              <a:cs typeface="Arial" panose="020B0604020202020204" pitchFamily="34" charset="0"/>
            </a:endParaRPr>
          </a:p>
          <a:p>
            <a:r>
              <a:rPr lang="en-US" sz="2800" dirty="0" err="1">
                <a:cs typeface="Arial" panose="020B0604020202020204" pitchFamily="34" charset="0"/>
              </a:rPr>
              <a:t>Keuzevak</a:t>
            </a:r>
            <a:r>
              <a:rPr lang="en-US" sz="2800" dirty="0">
                <a:cs typeface="Arial" panose="020B0604020202020204" pitchFamily="34" charset="0"/>
              </a:rPr>
              <a:t>-lessen</a:t>
            </a:r>
          </a:p>
          <a:p>
            <a:r>
              <a:rPr lang="en-US" sz="2800" dirty="0" err="1">
                <a:cs typeface="Arial" panose="020B0604020202020204" pitchFamily="34" charset="0"/>
              </a:rPr>
              <a:t>Voortgangsgesprek</a:t>
            </a:r>
            <a:r>
              <a:rPr lang="en-US" sz="2800" dirty="0">
                <a:cs typeface="Arial" panose="020B0604020202020204" pitchFamily="34" charset="0"/>
              </a:rPr>
              <a:t> met </a:t>
            </a:r>
            <a:r>
              <a:rPr lang="en-US" sz="2800" dirty="0" err="1">
                <a:cs typeface="Arial" panose="020B0604020202020204" pitchFamily="34" charset="0"/>
              </a:rPr>
              <a:t>leerling</a:t>
            </a:r>
            <a:r>
              <a:rPr lang="en-US" sz="2800" dirty="0">
                <a:cs typeface="Arial" panose="020B0604020202020204" pitchFamily="34" charset="0"/>
              </a:rPr>
              <a:t>/</a:t>
            </a:r>
            <a:r>
              <a:rPr lang="en-US" sz="2800" dirty="0" err="1">
                <a:cs typeface="Arial" panose="020B0604020202020204" pitchFamily="34" charset="0"/>
              </a:rPr>
              <a:t>ouder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br>
              <a:rPr lang="en-US" sz="2800" dirty="0">
                <a:cs typeface="Arial" panose="020B0604020202020204" pitchFamily="34" charset="0"/>
              </a:rPr>
            </a:br>
            <a:r>
              <a:rPr lang="en-US" sz="2800" dirty="0" err="1">
                <a:cs typeface="Arial" panose="020B0604020202020204" pitchFamily="34" charset="0"/>
              </a:rPr>
              <a:t>en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leerlingcoach</a:t>
            </a:r>
            <a:endParaRPr lang="en-US" sz="2800" dirty="0">
              <a:cs typeface="Arial" panose="020B0604020202020204" pitchFamily="34" charset="0"/>
            </a:endParaRPr>
          </a:p>
          <a:p>
            <a:r>
              <a:rPr lang="en-US" sz="2800" dirty="0">
                <a:cs typeface="Arial" panose="020B0604020202020204" pitchFamily="34" charset="0"/>
              </a:rPr>
              <a:t>Hobby, sport, </a:t>
            </a:r>
            <a:r>
              <a:rPr lang="en-US" sz="2800" dirty="0" err="1">
                <a:cs typeface="Arial" panose="020B0604020202020204" pitchFamily="34" charset="0"/>
              </a:rPr>
              <a:t>bijbaantje</a:t>
            </a:r>
            <a:endParaRPr lang="en-US" sz="2800" dirty="0">
              <a:cs typeface="Arial" panose="020B0604020202020204" pitchFamily="34" charset="0"/>
            </a:endParaRPr>
          </a:p>
          <a:p>
            <a:r>
              <a:rPr lang="en-US" sz="2800" dirty="0" err="1">
                <a:cs typeface="Arial" panose="020B0604020202020204" pitchFamily="34" charset="0"/>
              </a:rPr>
              <a:t>Gesprekken</a:t>
            </a:r>
            <a:r>
              <a:rPr lang="en-US" sz="2800" dirty="0">
                <a:cs typeface="Arial" panose="020B0604020202020204" pitchFamily="34" charset="0"/>
              </a:rPr>
              <a:t> met </a:t>
            </a:r>
            <a:r>
              <a:rPr lang="en-US" sz="2800" dirty="0" err="1">
                <a:cs typeface="Arial" panose="020B0604020202020204" pitchFamily="34" charset="0"/>
              </a:rPr>
              <a:t>vrienden</a:t>
            </a:r>
            <a:r>
              <a:rPr lang="en-US" sz="2800" dirty="0">
                <a:cs typeface="Arial" panose="020B0604020202020204" pitchFamily="34" charset="0"/>
              </a:rPr>
              <a:t>, </a:t>
            </a:r>
            <a:r>
              <a:rPr lang="en-US" sz="2800" dirty="0" err="1">
                <a:cs typeface="Arial" panose="020B0604020202020204" pitchFamily="34" charset="0"/>
              </a:rPr>
              <a:t>familie</a:t>
            </a:r>
            <a:endParaRPr lang="nl-NL" sz="2800" dirty="0">
              <a:cs typeface="Arial" panose="020B0604020202020204" pitchFamily="34" charset="0"/>
            </a:endParaRPr>
          </a:p>
          <a:p>
            <a:endParaRPr lang="nl-NL" sz="2800" dirty="0">
              <a:cs typeface="Arial" panose="020B0604020202020204" pitchFamily="34" charset="0"/>
            </a:endParaRPr>
          </a:p>
        </p:txBody>
      </p:sp>
      <p:pic>
        <p:nvPicPr>
          <p:cNvPr id="4" name="Afbeelding 3" descr="Afbeeldingsresultaat voor hier loop ik warm voor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168" y="2492896"/>
            <a:ext cx="4190256" cy="32403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3279704"/>
      </p:ext>
    </p:extLst>
  </p:cSld>
  <p:clrMapOvr>
    <a:masterClrMapping/>
  </p:clrMapOvr>
  <p:transition spd="slow"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850106"/>
          </a:xfrm>
        </p:spPr>
        <p:txBody>
          <a:bodyPr/>
          <a:lstStyle/>
          <a:p>
            <a:r>
              <a:rPr lang="en-US" sz="4000" b="1" dirty="0" err="1">
                <a:latin typeface="+mn-lt"/>
                <a:cs typeface="Arial" panose="020B0604020202020204" pitchFamily="34" charset="0"/>
              </a:rPr>
              <a:t>Tijdpad</a:t>
            </a:r>
            <a:r>
              <a:rPr lang="en-US" sz="4000" b="1" dirty="0">
                <a:latin typeface="+mn-lt"/>
                <a:cs typeface="Arial" panose="020B0604020202020204" pitchFamily="34" charset="0"/>
              </a:rPr>
              <a:t> </a:t>
            </a:r>
            <a:endParaRPr lang="nl-NL" sz="4000" b="1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1340768"/>
            <a:ext cx="10972800" cy="5112568"/>
          </a:xfrm>
        </p:spPr>
        <p:txBody>
          <a:bodyPr>
            <a:normAutofit/>
          </a:bodyPr>
          <a:lstStyle/>
          <a:p>
            <a:r>
              <a:rPr lang="en-US" sz="2400" dirty="0" err="1">
                <a:cs typeface="Arial" panose="020B0604020202020204" pitchFamily="34" charset="0"/>
              </a:rPr>
              <a:t>Febr</a:t>
            </a:r>
            <a:r>
              <a:rPr lang="en-US" sz="2400" dirty="0">
                <a:cs typeface="Arial" panose="020B0604020202020204" pitchFamily="34" charset="0"/>
              </a:rPr>
              <a:t>./</a:t>
            </a:r>
            <a:r>
              <a:rPr lang="en-US" sz="2400" dirty="0" err="1">
                <a:cs typeface="Arial" panose="020B0604020202020204" pitchFamily="34" charset="0"/>
              </a:rPr>
              <a:t>april</a:t>
            </a:r>
            <a:r>
              <a:rPr lang="en-US" sz="2400" dirty="0">
                <a:cs typeface="Arial" panose="020B0604020202020204" pitchFamily="34" charset="0"/>
              </a:rPr>
              <a:t>		- </a:t>
            </a:r>
            <a:r>
              <a:rPr lang="en-US" sz="2400" dirty="0" err="1">
                <a:cs typeface="Arial" panose="020B0604020202020204" pitchFamily="34" charset="0"/>
              </a:rPr>
              <a:t>Voortgangsgesprekken</a:t>
            </a:r>
            <a:r>
              <a:rPr lang="en-US" sz="2400" dirty="0">
                <a:cs typeface="Arial" panose="020B0604020202020204" pitchFamily="34" charset="0"/>
              </a:rPr>
              <a:t> met </a:t>
            </a:r>
            <a:r>
              <a:rPr lang="en-US" sz="2400" dirty="0" err="1">
                <a:cs typeface="Arial" panose="020B0604020202020204" pitchFamily="34" charset="0"/>
              </a:rPr>
              <a:t>leerling</a:t>
            </a:r>
            <a:r>
              <a:rPr lang="en-US" sz="2400" dirty="0">
                <a:cs typeface="Arial" panose="020B0604020202020204" pitchFamily="34" charset="0"/>
              </a:rPr>
              <a:t>/</a:t>
            </a:r>
            <a:r>
              <a:rPr lang="en-US" sz="2400" dirty="0" err="1">
                <a:cs typeface="Arial" panose="020B0604020202020204" pitchFamily="34" charset="0"/>
              </a:rPr>
              <a:t>ouder</a:t>
            </a:r>
            <a:br>
              <a:rPr lang="en-US" sz="2400" dirty="0">
                <a:cs typeface="Arial" panose="020B0604020202020204" pitchFamily="34" charset="0"/>
              </a:rPr>
            </a:br>
            <a:r>
              <a:rPr lang="en-US" sz="2400" dirty="0">
                <a:cs typeface="Arial" panose="020B0604020202020204" pitchFamily="34" charset="0"/>
              </a:rPr>
              <a:t>                                      </a:t>
            </a:r>
            <a:r>
              <a:rPr lang="en-US" sz="2400" dirty="0" err="1">
                <a:cs typeface="Arial" panose="020B0604020202020204" pitchFamily="34" charset="0"/>
              </a:rPr>
              <a:t>en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leerlingcoach</a:t>
            </a:r>
            <a:endParaRPr lang="en-US" sz="2400" dirty="0">
              <a:cs typeface="Arial" panose="020B0604020202020204" pitchFamily="34" charset="0"/>
            </a:endParaRPr>
          </a:p>
          <a:p>
            <a:r>
              <a:rPr lang="en-US" sz="2400" dirty="0">
                <a:cs typeface="Arial" panose="020B0604020202020204" pitchFamily="34" charset="0"/>
              </a:rPr>
              <a:t>5 </a:t>
            </a:r>
            <a:r>
              <a:rPr lang="en-US" sz="2400" dirty="0" err="1">
                <a:cs typeface="Arial" panose="020B0604020202020204" pitchFamily="34" charset="0"/>
              </a:rPr>
              <a:t>maart</a:t>
            </a:r>
            <a:r>
              <a:rPr lang="en-US" sz="2400" dirty="0">
                <a:cs typeface="Arial" panose="020B0604020202020204" pitchFamily="34" charset="0"/>
              </a:rPr>
              <a:t>		- </a:t>
            </a:r>
            <a:r>
              <a:rPr lang="en-US" sz="2400" dirty="0" err="1">
                <a:cs typeface="Arial" panose="020B0604020202020204" pitchFamily="34" charset="0"/>
              </a:rPr>
              <a:t>Inleveren</a:t>
            </a:r>
            <a:r>
              <a:rPr lang="en-US" sz="2400" dirty="0">
                <a:cs typeface="Arial" panose="020B0604020202020204" pitchFamily="34" charset="0"/>
              </a:rPr>
              <a:t> contract </a:t>
            </a:r>
            <a:r>
              <a:rPr lang="en-US" sz="2400" dirty="0" err="1">
                <a:cs typeface="Arial" panose="020B0604020202020204" pitchFamily="34" charset="0"/>
              </a:rPr>
              <a:t>voor</a:t>
            </a:r>
            <a:r>
              <a:rPr lang="en-US" sz="2400" dirty="0">
                <a:cs typeface="Arial" panose="020B0604020202020204" pitchFamily="34" charset="0"/>
              </a:rPr>
              <a:t> de </a:t>
            </a:r>
            <a:r>
              <a:rPr lang="en-US" sz="2400" dirty="0" err="1">
                <a:cs typeface="Arial" panose="020B0604020202020204" pitchFamily="34" charset="0"/>
              </a:rPr>
              <a:t>meeloopdag</a:t>
            </a:r>
            <a:endParaRPr lang="en-US" sz="2400" dirty="0">
              <a:cs typeface="Arial" panose="020B0604020202020204" pitchFamily="34" charset="0"/>
            </a:endParaRPr>
          </a:p>
          <a:p>
            <a:r>
              <a:rPr lang="en-US" sz="2400" dirty="0">
                <a:cs typeface="Arial" panose="020B0604020202020204" pitchFamily="34" charset="0"/>
              </a:rPr>
              <a:t>8 </a:t>
            </a:r>
            <a:r>
              <a:rPr lang="en-US" sz="2400" dirty="0" err="1">
                <a:cs typeface="Arial" panose="020B0604020202020204" pitchFamily="34" charset="0"/>
              </a:rPr>
              <a:t>maart</a:t>
            </a:r>
            <a:r>
              <a:rPr lang="en-US" sz="2400" dirty="0">
                <a:cs typeface="Arial" panose="020B0604020202020204" pitchFamily="34" charset="0"/>
              </a:rPr>
              <a:t>		- </a:t>
            </a:r>
            <a:r>
              <a:rPr lang="en-US" sz="2400" dirty="0" err="1">
                <a:cs typeface="Arial" panose="020B0604020202020204" pitchFamily="34" charset="0"/>
              </a:rPr>
              <a:t>Inleveren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keuzeformulier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avo-keuzevakken</a:t>
            </a:r>
            <a:endParaRPr lang="en-US" sz="2400" dirty="0">
              <a:cs typeface="Arial" panose="020B0604020202020204" pitchFamily="34" charset="0"/>
            </a:endParaRPr>
          </a:p>
          <a:p>
            <a:r>
              <a:rPr lang="en-US" sz="2400" dirty="0">
                <a:cs typeface="Arial" panose="020B0604020202020204" pitchFamily="34" charset="0"/>
              </a:rPr>
              <a:t>19 </a:t>
            </a:r>
            <a:r>
              <a:rPr lang="en-US" sz="2400" dirty="0" err="1">
                <a:cs typeface="Arial" panose="020B0604020202020204" pitchFamily="34" charset="0"/>
              </a:rPr>
              <a:t>maart</a:t>
            </a:r>
            <a:r>
              <a:rPr lang="en-US" sz="2400" dirty="0">
                <a:cs typeface="Arial" panose="020B0604020202020204" pitchFamily="34" charset="0"/>
              </a:rPr>
              <a:t>		- </a:t>
            </a:r>
            <a:r>
              <a:rPr lang="en-US" sz="2400" dirty="0" err="1">
                <a:cs typeface="Arial" panose="020B0604020202020204" pitchFamily="34" charset="0"/>
              </a:rPr>
              <a:t>Meeloopdag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bij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een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beroepsbeoefenaar</a:t>
            </a:r>
            <a:endParaRPr lang="en-US" sz="2400" dirty="0">
              <a:cs typeface="Arial" panose="020B0604020202020204" pitchFamily="34" charset="0"/>
            </a:endParaRPr>
          </a:p>
          <a:p>
            <a:r>
              <a:rPr lang="en-US" sz="2400" dirty="0">
                <a:cs typeface="Arial" panose="020B0604020202020204" pitchFamily="34" charset="0"/>
              </a:rPr>
              <a:t>29 </a:t>
            </a:r>
            <a:r>
              <a:rPr lang="en-US" sz="2400" dirty="0" err="1">
                <a:cs typeface="Arial" panose="020B0604020202020204" pitchFamily="34" charset="0"/>
              </a:rPr>
              <a:t>mei</a:t>
            </a:r>
            <a:r>
              <a:rPr lang="en-US" sz="2400" dirty="0">
                <a:cs typeface="Arial" panose="020B0604020202020204" pitchFamily="34" charset="0"/>
              </a:rPr>
              <a:t>		- </a:t>
            </a:r>
            <a:r>
              <a:rPr lang="en-US" sz="2400" dirty="0" err="1">
                <a:cs typeface="Arial" panose="020B0604020202020204" pitchFamily="34" charset="0"/>
              </a:rPr>
              <a:t>Keuzevakkenmarkt</a:t>
            </a:r>
            <a:r>
              <a:rPr lang="en-US" sz="2400" dirty="0">
                <a:cs typeface="Arial" panose="020B0604020202020204" pitchFamily="34" charset="0"/>
              </a:rPr>
              <a:t> D&amp;P </a:t>
            </a:r>
          </a:p>
          <a:p>
            <a:r>
              <a:rPr lang="en-US" sz="2400" dirty="0" err="1">
                <a:cs typeface="Arial" panose="020B0604020202020204" pitchFamily="34" charset="0"/>
              </a:rPr>
              <a:t>mei-juni</a:t>
            </a:r>
            <a:r>
              <a:rPr lang="en-US" sz="2400" dirty="0">
                <a:cs typeface="Arial" panose="020B0604020202020204" pitchFamily="34" charset="0"/>
              </a:rPr>
              <a:t>		- </a:t>
            </a:r>
            <a:r>
              <a:rPr lang="en-US" sz="2400" dirty="0" err="1">
                <a:cs typeface="Arial" panose="020B0604020202020204" pitchFamily="34" charset="0"/>
              </a:rPr>
              <a:t>Gesprekken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ouders</a:t>
            </a:r>
            <a:r>
              <a:rPr lang="en-US" sz="2400" dirty="0">
                <a:cs typeface="Arial" panose="020B0604020202020204" pitchFamily="34" charset="0"/>
              </a:rPr>
              <a:t>/</a:t>
            </a:r>
            <a:r>
              <a:rPr lang="en-US" sz="2400" dirty="0" err="1">
                <a:cs typeface="Arial" panose="020B0604020202020204" pitchFamily="34" charset="0"/>
              </a:rPr>
              <a:t>leerlingcoaches</a:t>
            </a:r>
            <a:r>
              <a:rPr lang="en-US" sz="2400" dirty="0">
                <a:cs typeface="Arial" panose="020B0604020202020204" pitchFamily="34" charset="0"/>
              </a:rPr>
              <a:t> op </a:t>
            </a:r>
            <a:r>
              <a:rPr lang="en-US" sz="2400" dirty="0" err="1">
                <a:cs typeface="Arial" panose="020B0604020202020204" pitchFamily="34" charset="0"/>
              </a:rPr>
              <a:t>verzoek</a:t>
            </a:r>
            <a:endParaRPr lang="en-US" sz="2400" dirty="0">
              <a:cs typeface="Arial" panose="020B0604020202020204" pitchFamily="34" charset="0"/>
            </a:endParaRPr>
          </a:p>
          <a:p>
            <a:r>
              <a:rPr lang="en-US" sz="2400" dirty="0">
                <a:cs typeface="Arial" panose="020B0604020202020204" pitchFamily="34" charset="0"/>
              </a:rPr>
              <a:t>half </a:t>
            </a:r>
            <a:r>
              <a:rPr lang="en-US" sz="2400" dirty="0" err="1">
                <a:cs typeface="Arial" panose="020B0604020202020204" pitchFamily="34" charset="0"/>
              </a:rPr>
              <a:t>juni</a:t>
            </a:r>
            <a:r>
              <a:rPr lang="en-US" sz="2400" dirty="0">
                <a:cs typeface="Arial" panose="020B0604020202020204" pitchFamily="34" charset="0"/>
              </a:rPr>
              <a:t>		- </a:t>
            </a:r>
            <a:r>
              <a:rPr lang="en-US" sz="2400" dirty="0" err="1">
                <a:cs typeface="Arial" panose="020B0604020202020204" pitchFamily="34" charset="0"/>
              </a:rPr>
              <a:t>Keuzevakken</a:t>
            </a:r>
            <a:r>
              <a:rPr lang="en-US" sz="2400" dirty="0">
                <a:cs typeface="Arial" panose="020B0604020202020204" pitchFamily="34" charset="0"/>
              </a:rPr>
              <a:t> D&amp;P </a:t>
            </a:r>
            <a:r>
              <a:rPr lang="en-US" sz="2400" dirty="0" err="1">
                <a:cs typeface="Arial" panose="020B0604020202020204" pitchFamily="34" charset="0"/>
              </a:rPr>
              <a:t>kiezen</a:t>
            </a:r>
            <a:r>
              <a:rPr lang="en-US" sz="2400" dirty="0">
                <a:cs typeface="Arial" panose="020B0604020202020204" pitchFamily="34" charset="0"/>
              </a:rPr>
              <a:t> (via Its learning) </a:t>
            </a:r>
          </a:p>
          <a:p>
            <a:r>
              <a:rPr lang="en-US" sz="2400" dirty="0" err="1">
                <a:cs typeface="Arial" panose="020B0604020202020204" pitchFamily="34" charset="0"/>
              </a:rPr>
              <a:t>Juli</a:t>
            </a:r>
            <a:r>
              <a:rPr lang="en-US" sz="2400" dirty="0">
                <a:cs typeface="Arial" panose="020B0604020202020204" pitchFamily="34" charset="0"/>
              </a:rPr>
              <a:t>			-  Rapport </a:t>
            </a:r>
            <a:r>
              <a:rPr lang="en-US" sz="2400" dirty="0" err="1">
                <a:cs typeface="Arial" panose="020B0604020202020204" pitchFamily="34" charset="0"/>
              </a:rPr>
              <a:t>vergadering</a:t>
            </a:r>
            <a:r>
              <a:rPr lang="en-US" sz="2400" dirty="0">
                <a:cs typeface="Arial" panose="020B0604020202020204" pitchFamily="34" charset="0"/>
              </a:rPr>
              <a:t>. </a:t>
            </a:r>
            <a:r>
              <a:rPr lang="en-US" sz="2400" dirty="0" err="1">
                <a:cs typeface="Arial" panose="020B0604020202020204" pitchFamily="34" charset="0"/>
              </a:rPr>
              <a:t>Besluit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leerweg</a:t>
            </a:r>
            <a:r>
              <a:rPr lang="en-US" sz="2400" dirty="0">
                <a:cs typeface="Arial" panose="020B0604020202020204" pitchFamily="34" charset="0"/>
              </a:rPr>
              <a:t>.</a:t>
            </a:r>
            <a:br>
              <a:rPr lang="en-US" sz="2400" dirty="0">
                <a:cs typeface="Arial" panose="020B0604020202020204" pitchFamily="34" charset="0"/>
              </a:rPr>
            </a:br>
            <a:r>
              <a:rPr lang="en-US" sz="2400" dirty="0">
                <a:cs typeface="Arial" panose="020B0604020202020204" pitchFamily="34" charset="0"/>
              </a:rPr>
              <a:t>                                	   </a:t>
            </a:r>
            <a:r>
              <a:rPr lang="en-US" sz="2400" dirty="0" err="1">
                <a:cs typeface="Arial" panose="020B0604020202020204" pitchFamily="34" charset="0"/>
              </a:rPr>
              <a:t>Voorlopige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keuzes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definitief</a:t>
            </a:r>
            <a:r>
              <a:rPr lang="en-US" sz="2400" dirty="0">
                <a:cs typeface="Arial" panose="020B0604020202020204" pitchFamily="34" charset="0"/>
              </a:rPr>
              <a:t>.</a:t>
            </a:r>
            <a:endParaRPr lang="nl-NL" sz="24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685447"/>
      </p:ext>
    </p:extLst>
  </p:cSld>
  <p:clrMapOvr>
    <a:masterClrMapping/>
  </p:clrMapOvr>
  <p:transition spd="slow"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B87C077D-BE0C-F54B-99F4-19C54FADC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6384032" y="4005064"/>
            <a:ext cx="532859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/>
              <a:t>Voorlichting</a:t>
            </a:r>
          </a:p>
          <a:p>
            <a:pPr algn="ctr"/>
            <a:r>
              <a:rPr lang="nl-NL" sz="3200" b="1" dirty="0"/>
              <a:t>Dienstverlening en Producten</a:t>
            </a:r>
          </a:p>
          <a:p>
            <a:pPr algn="ctr"/>
            <a:endParaRPr lang="nl-NL" sz="2000" dirty="0"/>
          </a:p>
          <a:p>
            <a:pPr algn="ctr"/>
            <a:r>
              <a:rPr lang="nl-NL" sz="2000" b="1" dirty="0"/>
              <a:t>Locatie Salland </a:t>
            </a:r>
          </a:p>
          <a:p>
            <a:pPr algn="ctr"/>
            <a:r>
              <a:rPr lang="en-US" sz="2000" b="1" dirty="0"/>
              <a:t>E. Heeling / A. Kramer</a:t>
            </a:r>
            <a:endParaRPr lang="nl-NL" sz="2000" b="1" dirty="0"/>
          </a:p>
        </p:txBody>
      </p:sp>
    </p:spTree>
    <p:extLst>
      <p:ext uri="{BB962C8B-B14F-4D97-AF65-F5344CB8AC3E}">
        <p14:creationId xmlns:p14="http://schemas.microsoft.com/office/powerpoint/2010/main" val="2042263268"/>
      </p:ext>
    </p:extLst>
  </p:cSld>
  <p:clrMapOvr>
    <a:masterClrMapping/>
  </p:clrMapOvr>
  <p:transition spd="slow"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err="1">
                <a:latin typeface="+mn-lt"/>
              </a:rPr>
              <a:t>Profiel</a:t>
            </a:r>
            <a:r>
              <a:rPr lang="en-US" sz="4000" b="1" dirty="0">
                <a:latin typeface="+mn-lt"/>
              </a:rPr>
              <a:t> </a:t>
            </a:r>
            <a:r>
              <a:rPr lang="en-US" sz="4000" b="1" dirty="0" err="1">
                <a:latin typeface="+mn-lt"/>
              </a:rPr>
              <a:t>Dienstverlening</a:t>
            </a:r>
            <a:r>
              <a:rPr lang="en-US" sz="4000" b="1" dirty="0">
                <a:latin typeface="+mn-lt"/>
              </a:rPr>
              <a:t> </a:t>
            </a:r>
            <a:r>
              <a:rPr lang="en-US" sz="4000" b="1" dirty="0" err="1">
                <a:latin typeface="+mn-lt"/>
              </a:rPr>
              <a:t>en</a:t>
            </a:r>
            <a:r>
              <a:rPr lang="en-US" sz="4000" b="1" dirty="0">
                <a:latin typeface="+mn-lt"/>
              </a:rPr>
              <a:t> </a:t>
            </a:r>
            <a:r>
              <a:rPr lang="en-US" sz="4000" b="1" dirty="0" err="1">
                <a:latin typeface="+mn-lt"/>
              </a:rPr>
              <a:t>Producten</a:t>
            </a:r>
            <a:endParaRPr lang="nl-NL" sz="4000" b="1" dirty="0">
              <a:latin typeface="+mn-lt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440" y="1124744"/>
            <a:ext cx="8064896" cy="4535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74570"/>
      </p:ext>
    </p:extLst>
  </p:cSld>
  <p:clrMapOvr>
    <a:masterClrMapping/>
  </p:clrMapOvr>
  <p:transition spd="slow"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55440" y="548680"/>
            <a:ext cx="7632848" cy="1368152"/>
          </a:xfrm>
        </p:spPr>
        <p:txBody>
          <a:bodyPr>
            <a:normAutofit fontScale="90000"/>
          </a:bodyPr>
          <a:lstStyle/>
          <a:p>
            <a:pPr algn="l"/>
            <a:r>
              <a:rPr lang="nl-NL" b="1" dirty="0">
                <a:latin typeface="+mn-lt"/>
                <a:cs typeface="Arial" panose="020B0604020202020204" pitchFamily="34" charset="0"/>
              </a:rPr>
              <a:t>Dienstverlening &amp; Producten B/K/T</a:t>
            </a:r>
            <a:endParaRPr lang="en-US" b="1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2" name="Ondertitel 1"/>
          <p:cNvSpPr>
            <a:spLocks noGrp="1"/>
          </p:cNvSpPr>
          <p:nvPr>
            <p:ph idx="1"/>
          </p:nvPr>
        </p:nvSpPr>
        <p:spPr>
          <a:xfrm>
            <a:off x="1055440" y="1772816"/>
            <a:ext cx="10297144" cy="468052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</a:rPr>
              <a:t>4 of 2 </a:t>
            </a:r>
            <a:r>
              <a:rPr lang="en-US" b="1" dirty="0" err="1">
                <a:solidFill>
                  <a:schemeClr val="tx1"/>
                </a:solidFill>
              </a:rPr>
              <a:t>Profielvakken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in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klas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 4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sz="2800" dirty="0" err="1"/>
              <a:t>Profielvak</a:t>
            </a:r>
            <a:r>
              <a:rPr lang="en-US" sz="2800" dirty="0"/>
              <a:t> 1: </a:t>
            </a:r>
            <a:r>
              <a:rPr lang="en-US" sz="2800" dirty="0" err="1"/>
              <a:t>Organiseren</a:t>
            </a:r>
            <a:r>
              <a:rPr lang="en-US" sz="2800" dirty="0"/>
              <a:t> van </a:t>
            </a:r>
            <a:r>
              <a:rPr lang="en-US" sz="2800" dirty="0" err="1"/>
              <a:t>een</a:t>
            </a:r>
            <a:r>
              <a:rPr lang="en-US" sz="2800" dirty="0"/>
              <a:t> </a:t>
            </a:r>
            <a:r>
              <a:rPr lang="en-US" sz="2800" dirty="0" err="1"/>
              <a:t>activiteit</a:t>
            </a:r>
            <a:r>
              <a:rPr lang="en-US" sz="2800" dirty="0"/>
              <a:t> 	(</a:t>
            </a:r>
            <a:r>
              <a:rPr lang="en-US" sz="2800" dirty="0" err="1"/>
              <a:t>zorg</a:t>
            </a:r>
            <a:r>
              <a:rPr lang="en-US" sz="2800" dirty="0"/>
              <a:t> </a:t>
            </a:r>
            <a:r>
              <a:rPr lang="en-US" sz="2800" dirty="0" err="1"/>
              <a:t>en</a:t>
            </a:r>
            <a:r>
              <a:rPr lang="en-US" sz="2800" dirty="0"/>
              <a:t> </a:t>
            </a:r>
            <a:r>
              <a:rPr lang="en-US" sz="2800" dirty="0" err="1"/>
              <a:t>welzijn</a:t>
            </a:r>
            <a:r>
              <a:rPr lang="en-US" sz="2800" dirty="0"/>
              <a:t>) 	</a:t>
            </a:r>
            <a:r>
              <a:rPr lang="en-US" sz="2800" b="1" dirty="0"/>
              <a:t>B/K/T</a:t>
            </a:r>
            <a:endParaRPr lang="en-US" sz="2800" dirty="0"/>
          </a:p>
          <a:p>
            <a:r>
              <a:rPr lang="en-US" sz="2800" dirty="0" err="1"/>
              <a:t>Profielvak</a:t>
            </a:r>
            <a:r>
              <a:rPr lang="en-US" sz="2800" dirty="0"/>
              <a:t> 2: </a:t>
            </a:r>
            <a:r>
              <a:rPr lang="en-US" sz="2800" dirty="0" err="1"/>
              <a:t>Presenteren</a:t>
            </a:r>
            <a:r>
              <a:rPr lang="en-US" sz="2800" dirty="0"/>
              <a:t>, </a:t>
            </a:r>
            <a:r>
              <a:rPr lang="en-US" sz="2800" dirty="0" err="1"/>
              <a:t>promoten</a:t>
            </a:r>
            <a:r>
              <a:rPr lang="en-US" sz="2800" dirty="0"/>
              <a:t> </a:t>
            </a:r>
            <a:r>
              <a:rPr lang="en-US" sz="2800" dirty="0" err="1"/>
              <a:t>en</a:t>
            </a:r>
            <a:r>
              <a:rPr lang="en-US" sz="2800" dirty="0"/>
              <a:t> </a:t>
            </a:r>
            <a:r>
              <a:rPr lang="en-US" sz="2800" dirty="0" err="1"/>
              <a:t>verkopen</a:t>
            </a:r>
            <a:r>
              <a:rPr lang="en-US" sz="2800" dirty="0"/>
              <a:t> (</a:t>
            </a:r>
            <a:r>
              <a:rPr lang="en-US" sz="2800" dirty="0" err="1"/>
              <a:t>economie</a:t>
            </a:r>
            <a:r>
              <a:rPr lang="en-US" sz="2800" dirty="0"/>
              <a:t>) 		</a:t>
            </a:r>
            <a:r>
              <a:rPr lang="en-US" sz="2800" b="1" dirty="0"/>
              <a:t>B/K</a:t>
            </a:r>
            <a:endParaRPr lang="en-US" sz="2800" dirty="0"/>
          </a:p>
          <a:p>
            <a:r>
              <a:rPr lang="en-US" sz="2800" dirty="0" err="1"/>
              <a:t>Profielvak</a:t>
            </a:r>
            <a:r>
              <a:rPr lang="en-US" sz="2800" dirty="0"/>
              <a:t> 3: Product </a:t>
            </a:r>
            <a:r>
              <a:rPr lang="en-US" sz="2800" dirty="0" err="1"/>
              <a:t>maken</a:t>
            </a:r>
            <a:r>
              <a:rPr lang="en-US" sz="2800" dirty="0"/>
              <a:t> </a:t>
            </a:r>
            <a:r>
              <a:rPr lang="en-US" sz="2800" dirty="0" err="1"/>
              <a:t>en</a:t>
            </a:r>
            <a:r>
              <a:rPr lang="en-US" sz="2800" dirty="0"/>
              <a:t> </a:t>
            </a:r>
            <a:r>
              <a:rPr lang="en-US" sz="2800" dirty="0" err="1"/>
              <a:t>verbeteren</a:t>
            </a:r>
            <a:r>
              <a:rPr lang="en-US" sz="2800" dirty="0"/>
              <a:t> 	(</a:t>
            </a:r>
            <a:r>
              <a:rPr lang="en-US" sz="2800" dirty="0" err="1"/>
              <a:t>techniek</a:t>
            </a:r>
            <a:r>
              <a:rPr lang="en-US" sz="2800" dirty="0"/>
              <a:t>)		</a:t>
            </a:r>
            <a:r>
              <a:rPr lang="en-US" sz="2800" b="1" dirty="0"/>
              <a:t>B/K</a:t>
            </a:r>
          </a:p>
          <a:p>
            <a:r>
              <a:rPr lang="en-US" sz="2800" dirty="0" err="1"/>
              <a:t>Profielvak</a:t>
            </a:r>
            <a:r>
              <a:rPr lang="en-US" sz="2800" dirty="0"/>
              <a:t> 4: </a:t>
            </a:r>
            <a:r>
              <a:rPr lang="nl-NL" sz="2800" dirty="0"/>
              <a:t>Multimediaal product maken 	(ICT)			</a:t>
            </a:r>
            <a:r>
              <a:rPr lang="en-US" sz="2800" b="1" dirty="0"/>
              <a:t>B/K/T</a:t>
            </a:r>
            <a:endParaRPr lang="en-US" sz="2800" dirty="0"/>
          </a:p>
          <a:p>
            <a:endParaRPr lang="nl-NL" sz="2800" dirty="0"/>
          </a:p>
          <a:p>
            <a:pPr lvl="1"/>
            <a:r>
              <a:rPr lang="nl-NL" sz="2600" dirty="0"/>
              <a:t>Verplicht programma</a:t>
            </a:r>
          </a:p>
          <a:p>
            <a:pPr lvl="1"/>
            <a:r>
              <a:rPr lang="nl-NL" sz="2600" dirty="0"/>
              <a:t>11 lesuren per week B/K 		of  	4 lesuren T</a:t>
            </a:r>
          </a:p>
          <a:p>
            <a:pPr lvl="1"/>
            <a:r>
              <a:rPr lang="nl-NL" sz="2600" dirty="0"/>
              <a:t>Afronden met het CSPE</a:t>
            </a:r>
          </a:p>
          <a:p>
            <a:pPr marL="457200" lvl="1" indent="0">
              <a:buNone/>
            </a:pPr>
            <a:endParaRPr lang="nl-NL" sz="2600" dirty="0"/>
          </a:p>
          <a:p>
            <a:pPr marL="457200" lvl="1" indent="0">
              <a:buNone/>
            </a:pPr>
            <a:r>
              <a:rPr lang="en-US" sz="2600" b="1" dirty="0" err="1"/>
              <a:t>Mavo</a:t>
            </a:r>
            <a:r>
              <a:rPr lang="en-US" sz="2600" b="1" dirty="0"/>
              <a:t> ? </a:t>
            </a:r>
            <a:r>
              <a:rPr lang="en-US" sz="2600" b="1" dirty="0" err="1"/>
              <a:t>Geen</a:t>
            </a:r>
            <a:r>
              <a:rPr lang="en-US" sz="2600" b="1" dirty="0"/>
              <a:t> </a:t>
            </a:r>
            <a:r>
              <a:rPr lang="en-US" sz="2600" b="1" dirty="0" err="1"/>
              <a:t>praktijkgericht</a:t>
            </a:r>
            <a:r>
              <a:rPr lang="en-US" sz="2600" b="1" dirty="0"/>
              <a:t> </a:t>
            </a:r>
            <a:r>
              <a:rPr lang="en-US" sz="2600" b="1" dirty="0" err="1"/>
              <a:t>programma</a:t>
            </a:r>
            <a:endParaRPr lang="en-US" sz="2600" b="1" dirty="0"/>
          </a:p>
          <a:p>
            <a:pPr marL="457200" lvl="1" indent="0">
              <a:buNone/>
            </a:pPr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306750103"/>
      </p:ext>
    </p:extLst>
  </p:cSld>
  <p:clrMapOvr>
    <a:masterClrMapping/>
  </p:clrMapOvr>
  <p:transition spd="slow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079776" y="548680"/>
            <a:ext cx="3326160" cy="1143000"/>
          </a:xfrm>
        </p:spPr>
        <p:txBody>
          <a:bodyPr/>
          <a:lstStyle/>
          <a:p>
            <a:r>
              <a:rPr lang="en-US" sz="4000" b="1" dirty="0" err="1">
                <a:latin typeface="+mn-lt"/>
                <a:cs typeface="Arial" panose="020B0604020202020204" pitchFamily="34" charset="0"/>
              </a:rPr>
              <a:t>Programma</a:t>
            </a:r>
            <a:endParaRPr lang="nl-NL" sz="4000" b="1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9416" y="2204864"/>
            <a:ext cx="10972800" cy="3124943"/>
          </a:xfrm>
        </p:spPr>
        <p:txBody>
          <a:bodyPr/>
          <a:lstStyle/>
          <a:p>
            <a:r>
              <a:rPr lang="en-US" sz="2800" dirty="0" err="1">
                <a:cs typeface="Arial" panose="020B0604020202020204" pitchFamily="34" charset="0"/>
              </a:rPr>
              <a:t>Wetgeving</a:t>
            </a:r>
            <a:r>
              <a:rPr lang="en-US" sz="2800" dirty="0">
                <a:cs typeface="Arial" panose="020B0604020202020204" pitchFamily="34" charset="0"/>
              </a:rPr>
              <a:t> LOB</a:t>
            </a:r>
          </a:p>
          <a:p>
            <a:r>
              <a:rPr lang="en-US" sz="2800" dirty="0">
                <a:cs typeface="Arial" panose="020B0604020202020204" pitchFamily="34" charset="0"/>
              </a:rPr>
              <a:t>De </a:t>
            </a:r>
            <a:r>
              <a:rPr lang="en-US" sz="2800" dirty="0" err="1">
                <a:cs typeface="Arial" panose="020B0604020202020204" pitchFamily="34" charset="0"/>
              </a:rPr>
              <a:t>leerwegen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en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hun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verschillen</a:t>
            </a:r>
            <a:endParaRPr lang="en-US" sz="2800" dirty="0">
              <a:cs typeface="Arial" panose="020B0604020202020204" pitchFamily="34" charset="0"/>
            </a:endParaRPr>
          </a:p>
          <a:p>
            <a:r>
              <a:rPr lang="en-US" sz="2800" dirty="0" err="1">
                <a:cs typeface="Arial" panose="020B0604020202020204" pitchFamily="34" charset="0"/>
              </a:rPr>
              <a:t>Keuze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algemeen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vormende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vakken</a:t>
            </a:r>
            <a:r>
              <a:rPr lang="en-US" sz="2800" dirty="0">
                <a:cs typeface="Arial" panose="020B0604020202020204" pitchFamily="34" charset="0"/>
              </a:rPr>
              <a:t> </a:t>
            </a:r>
          </a:p>
          <a:p>
            <a:r>
              <a:rPr lang="en-US" sz="2800" dirty="0" err="1">
                <a:cs typeface="Arial" panose="020B0604020202020204" pitchFamily="34" charset="0"/>
              </a:rPr>
              <a:t>Keuze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beroepsgericht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programma</a:t>
            </a:r>
            <a:r>
              <a:rPr lang="en-US" sz="2800" dirty="0">
                <a:cs typeface="Arial" panose="020B0604020202020204" pitchFamily="34" charset="0"/>
              </a:rPr>
              <a:t> </a:t>
            </a:r>
          </a:p>
          <a:p>
            <a:r>
              <a:rPr lang="en-US" sz="2800" dirty="0" err="1">
                <a:cs typeface="Arial" panose="020B0604020202020204" pitchFamily="34" charset="0"/>
              </a:rPr>
              <a:t>Tijdpad</a:t>
            </a:r>
            <a:r>
              <a:rPr lang="en-US" sz="2800" dirty="0"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52060524"/>
      </p:ext>
    </p:extLst>
  </p:cSld>
  <p:clrMapOvr>
    <a:masterClrMapping/>
  </p:clrMapOvr>
  <p:transition spd="slow">
    <p:wipe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9416" y="692696"/>
            <a:ext cx="8229600" cy="1152128"/>
          </a:xfrm>
        </p:spPr>
        <p:txBody>
          <a:bodyPr>
            <a:normAutofit/>
          </a:bodyPr>
          <a:lstStyle/>
          <a:p>
            <a:pPr algn="l"/>
            <a:r>
              <a:rPr lang="nl-NL" b="1" dirty="0">
                <a:latin typeface="+mn-lt"/>
                <a:cs typeface="Arial" panose="020B0604020202020204" pitchFamily="34" charset="0"/>
              </a:rPr>
              <a:t>Dienstverlening</a:t>
            </a:r>
            <a:r>
              <a:rPr lang="en-US" dirty="0">
                <a:latin typeface="+mn-lt"/>
              </a:rPr>
              <a:t> &amp; </a:t>
            </a:r>
            <a:r>
              <a:rPr lang="en-US" b="1" dirty="0" err="1">
                <a:latin typeface="+mn-lt"/>
                <a:cs typeface="Arial" panose="020B0604020202020204" pitchFamily="34" charset="0"/>
              </a:rPr>
              <a:t>Producten</a:t>
            </a:r>
            <a:r>
              <a:rPr lang="en-US" b="1" dirty="0">
                <a:latin typeface="+mn-lt"/>
                <a:cs typeface="Arial" panose="020B0604020202020204" pitchFamily="34" charset="0"/>
              </a:rPr>
              <a:t> B/K</a:t>
            </a:r>
          </a:p>
        </p:txBody>
      </p:sp>
      <p:sp>
        <p:nvSpPr>
          <p:cNvPr id="5" name="Subtitle 4"/>
          <p:cNvSpPr>
            <a:spLocks noGrp="1"/>
          </p:cNvSpPr>
          <p:nvPr>
            <p:ph idx="1"/>
          </p:nvPr>
        </p:nvSpPr>
        <p:spPr>
          <a:xfrm>
            <a:off x="839416" y="1844824"/>
            <a:ext cx="8784976" cy="432048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000" b="1" dirty="0"/>
              <a:t>1 </a:t>
            </a:r>
            <a:r>
              <a:rPr lang="en-US" sz="3000" b="1" dirty="0" err="1"/>
              <a:t>beroepsgericht</a:t>
            </a:r>
            <a:r>
              <a:rPr lang="en-US" sz="3000" b="1" dirty="0"/>
              <a:t> </a:t>
            </a:r>
            <a:r>
              <a:rPr lang="en-US" sz="3000" b="1" dirty="0" err="1"/>
              <a:t>vak</a:t>
            </a:r>
            <a:r>
              <a:rPr lang="en-US" sz="3000" b="1" dirty="0"/>
              <a:t> </a:t>
            </a:r>
            <a:r>
              <a:rPr lang="en-US" sz="3000" dirty="0"/>
              <a:t>in </a:t>
            </a:r>
            <a:r>
              <a:rPr lang="en-US" sz="3000" b="1" dirty="0" err="1">
                <a:solidFill>
                  <a:schemeClr val="accent6">
                    <a:lumMod val="75000"/>
                  </a:schemeClr>
                </a:solidFill>
              </a:rPr>
              <a:t>klas</a:t>
            </a:r>
            <a:r>
              <a:rPr lang="en-US" sz="3000" b="1" dirty="0">
                <a:solidFill>
                  <a:schemeClr val="accent6">
                    <a:lumMod val="75000"/>
                  </a:schemeClr>
                </a:solidFill>
              </a:rPr>
              <a:t> 4</a:t>
            </a:r>
            <a:endParaRPr lang="en-US" sz="3000" b="1" dirty="0"/>
          </a:p>
          <a:p>
            <a:pPr marL="0" indent="0">
              <a:buNone/>
            </a:pPr>
            <a:endParaRPr lang="en-US" sz="3000" dirty="0"/>
          </a:p>
          <a:p>
            <a:r>
              <a:rPr lang="en-US" sz="2600" dirty="0" err="1"/>
              <a:t>Richting</a:t>
            </a:r>
            <a:r>
              <a:rPr lang="en-US" sz="2600" dirty="0"/>
              <a:t> 				</a:t>
            </a:r>
            <a:r>
              <a:rPr lang="en-US" sz="2600" dirty="0" err="1"/>
              <a:t>Totaal</a:t>
            </a:r>
            <a:r>
              <a:rPr lang="en-US" sz="2600" dirty="0"/>
              <a:t> 14 </a:t>
            </a:r>
            <a:r>
              <a:rPr lang="en-US" sz="2600" dirty="0" err="1"/>
              <a:t>uren</a:t>
            </a:r>
            <a:r>
              <a:rPr lang="en-US" sz="2600" dirty="0"/>
              <a:t> D&amp;P in </a:t>
            </a:r>
            <a:r>
              <a:rPr lang="en-US" sz="2600" dirty="0" err="1"/>
              <a:t>klas</a:t>
            </a:r>
            <a:r>
              <a:rPr lang="en-US" sz="2600" dirty="0"/>
              <a:t> 4</a:t>
            </a:r>
          </a:p>
          <a:p>
            <a:pPr lvl="1"/>
            <a:r>
              <a:rPr lang="en-US" sz="2200" dirty="0" err="1"/>
              <a:t>Horeca</a:t>
            </a:r>
            <a:endParaRPr lang="en-US" sz="2200" dirty="0"/>
          </a:p>
          <a:p>
            <a:pPr lvl="1"/>
            <a:r>
              <a:rPr lang="en-US" sz="2200" dirty="0"/>
              <a:t>Sport</a:t>
            </a:r>
          </a:p>
          <a:p>
            <a:pPr lvl="1"/>
            <a:r>
              <a:rPr lang="en-US" sz="2200" dirty="0" err="1"/>
              <a:t>Zorg</a:t>
            </a:r>
            <a:r>
              <a:rPr lang="en-US" sz="2200" dirty="0"/>
              <a:t> </a:t>
            </a:r>
            <a:r>
              <a:rPr lang="en-US" sz="2200" dirty="0" err="1"/>
              <a:t>en</a:t>
            </a:r>
            <a:r>
              <a:rPr lang="en-US" sz="2200" dirty="0"/>
              <a:t> </a:t>
            </a:r>
            <a:r>
              <a:rPr lang="en-US" sz="2200" dirty="0" err="1"/>
              <a:t>welzijn</a:t>
            </a:r>
            <a:endParaRPr lang="en-US" sz="2200" dirty="0"/>
          </a:p>
          <a:p>
            <a:pPr lvl="1"/>
            <a:r>
              <a:rPr lang="en-US" sz="2200" dirty="0" err="1"/>
              <a:t>Techniek</a:t>
            </a:r>
            <a:endParaRPr lang="en-US" sz="2200" dirty="0"/>
          </a:p>
          <a:p>
            <a:pPr lvl="1"/>
            <a:r>
              <a:rPr lang="en-US" sz="2200" dirty="0" err="1">
                <a:solidFill>
                  <a:schemeClr val="tx1"/>
                </a:solidFill>
              </a:rPr>
              <a:t>Kunst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en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Cultuur</a:t>
            </a:r>
            <a:endParaRPr lang="en-US" sz="2200" dirty="0">
              <a:solidFill>
                <a:schemeClr val="tx1"/>
              </a:solidFill>
            </a:endParaRPr>
          </a:p>
          <a:p>
            <a:r>
              <a:rPr lang="en-US" sz="2600" dirty="0"/>
              <a:t>3 </a:t>
            </a:r>
            <a:r>
              <a:rPr lang="en-US" sz="2600" dirty="0" err="1"/>
              <a:t>lesuren</a:t>
            </a:r>
            <a:r>
              <a:rPr lang="en-US" sz="2600" dirty="0"/>
              <a:t> per week </a:t>
            </a:r>
          </a:p>
          <a:p>
            <a:pPr lvl="1"/>
            <a:r>
              <a:rPr lang="en-US" sz="2200" dirty="0" err="1">
                <a:solidFill>
                  <a:schemeClr val="tx1"/>
                </a:solidFill>
              </a:rPr>
              <a:t>Afronden</a:t>
            </a:r>
            <a:r>
              <a:rPr lang="en-US" sz="2200" dirty="0">
                <a:solidFill>
                  <a:schemeClr val="tx1"/>
                </a:solidFill>
              </a:rPr>
              <a:t> met </a:t>
            </a:r>
            <a:r>
              <a:rPr lang="en-US" sz="2200" b="1" dirty="0">
                <a:solidFill>
                  <a:schemeClr val="tx1"/>
                </a:solidFill>
              </a:rPr>
              <a:t>SE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cijfer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voor</a:t>
            </a:r>
            <a:r>
              <a:rPr lang="en-US" sz="2200" dirty="0">
                <a:solidFill>
                  <a:schemeClr val="tx1"/>
                </a:solidFill>
              </a:rPr>
              <a:t> PTA</a:t>
            </a:r>
          </a:p>
        </p:txBody>
      </p:sp>
    </p:spTree>
    <p:extLst>
      <p:ext uri="{BB962C8B-B14F-4D97-AF65-F5344CB8AC3E}">
        <p14:creationId xmlns:p14="http://schemas.microsoft.com/office/powerpoint/2010/main" val="2113196249"/>
      </p:ext>
    </p:extLst>
  </p:cSld>
  <p:clrMapOvr>
    <a:masterClrMapping/>
  </p:clrMapOvr>
  <p:transition spd="slow"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9416" y="692696"/>
            <a:ext cx="8229600" cy="1152128"/>
          </a:xfrm>
        </p:spPr>
        <p:txBody>
          <a:bodyPr>
            <a:normAutofit/>
          </a:bodyPr>
          <a:lstStyle/>
          <a:p>
            <a:pPr algn="l"/>
            <a:r>
              <a:rPr lang="nl-NL" b="1" dirty="0">
                <a:latin typeface="+mn-lt"/>
                <a:cs typeface="Arial" panose="020B0604020202020204" pitchFamily="34" charset="0"/>
              </a:rPr>
              <a:t>Dienstverlening</a:t>
            </a:r>
            <a:r>
              <a:rPr lang="en-US" dirty="0">
                <a:latin typeface="+mn-lt"/>
              </a:rPr>
              <a:t> &amp; </a:t>
            </a:r>
            <a:r>
              <a:rPr lang="en-US" b="1" dirty="0" err="1">
                <a:latin typeface="+mn-lt"/>
                <a:cs typeface="Arial" panose="020B0604020202020204" pitchFamily="34" charset="0"/>
              </a:rPr>
              <a:t>Producten</a:t>
            </a:r>
            <a:r>
              <a:rPr lang="en-US" b="1" dirty="0">
                <a:latin typeface="+mn-lt"/>
                <a:cs typeface="Arial" panose="020B0604020202020204" pitchFamily="34" charset="0"/>
              </a:rPr>
              <a:t> B/K</a:t>
            </a:r>
          </a:p>
        </p:txBody>
      </p:sp>
      <p:sp>
        <p:nvSpPr>
          <p:cNvPr id="5" name="Subtitle 4"/>
          <p:cNvSpPr>
            <a:spLocks noGrp="1"/>
          </p:cNvSpPr>
          <p:nvPr>
            <p:ph idx="1"/>
          </p:nvPr>
        </p:nvSpPr>
        <p:spPr>
          <a:xfrm>
            <a:off x="839416" y="1874560"/>
            <a:ext cx="9649072" cy="40324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b="1" dirty="0" err="1"/>
              <a:t>Beroepsgerichte</a:t>
            </a:r>
            <a:r>
              <a:rPr lang="en-US" sz="3000" b="1" dirty="0"/>
              <a:t> </a:t>
            </a:r>
            <a:r>
              <a:rPr lang="en-US" sz="3000" b="1" dirty="0" err="1"/>
              <a:t>vakken</a:t>
            </a:r>
            <a:r>
              <a:rPr lang="en-US" sz="3000" b="1" dirty="0"/>
              <a:t> </a:t>
            </a:r>
            <a:r>
              <a:rPr lang="en-US" sz="3000" dirty="0"/>
              <a:t>in </a:t>
            </a:r>
            <a:r>
              <a:rPr lang="en-US" sz="3000" b="1" dirty="0" err="1">
                <a:solidFill>
                  <a:schemeClr val="accent6">
                    <a:lumMod val="75000"/>
                  </a:schemeClr>
                </a:solidFill>
              </a:rPr>
              <a:t>klas</a:t>
            </a:r>
            <a:r>
              <a:rPr lang="en-US" sz="3000" b="1" dirty="0">
                <a:solidFill>
                  <a:schemeClr val="accent6">
                    <a:lumMod val="75000"/>
                  </a:schemeClr>
                </a:solidFill>
              </a:rPr>
              <a:t> 3</a:t>
            </a:r>
          </a:p>
          <a:p>
            <a:pPr marL="0" indent="0">
              <a:buNone/>
            </a:pPr>
            <a:endParaRPr lang="en-US" sz="3000" dirty="0"/>
          </a:p>
          <a:p>
            <a:r>
              <a:rPr lang="en-US" sz="2800" dirty="0">
                <a:solidFill>
                  <a:schemeClr val="tx1"/>
                </a:solidFill>
              </a:rPr>
              <a:t>2 </a:t>
            </a:r>
            <a:r>
              <a:rPr lang="en-US" sz="2800" dirty="0" err="1"/>
              <a:t>praktische</a:t>
            </a:r>
            <a:r>
              <a:rPr lang="en-US" sz="2800" dirty="0"/>
              <a:t> </a:t>
            </a:r>
            <a:r>
              <a:rPr lang="en-US" sz="2800" dirty="0" err="1">
                <a:solidFill>
                  <a:schemeClr val="tx1"/>
                </a:solidFill>
              </a:rPr>
              <a:t>vakken</a:t>
            </a:r>
            <a:r>
              <a:rPr lang="en-US" sz="2800" dirty="0">
                <a:solidFill>
                  <a:schemeClr val="tx1"/>
                </a:solidFill>
              </a:rPr>
              <a:t> per week</a:t>
            </a:r>
          </a:p>
          <a:p>
            <a:r>
              <a:rPr lang="en-US" sz="2800" dirty="0"/>
              <a:t>6 </a:t>
            </a:r>
            <a:r>
              <a:rPr lang="en-US" sz="2800" dirty="0" err="1"/>
              <a:t>lesuren</a:t>
            </a:r>
            <a:r>
              <a:rPr lang="en-US" sz="2800" dirty="0"/>
              <a:t> per </a:t>
            </a:r>
            <a:r>
              <a:rPr lang="en-US" sz="2800" dirty="0" err="1"/>
              <a:t>vak</a:t>
            </a:r>
            <a:r>
              <a:rPr lang="en-US" sz="2800" dirty="0"/>
              <a:t> = 12 </a:t>
            </a:r>
            <a:r>
              <a:rPr lang="en-US" sz="2800" dirty="0" err="1"/>
              <a:t>lesuren</a:t>
            </a:r>
            <a:r>
              <a:rPr lang="en-US" sz="2800" dirty="0"/>
              <a:t> per week</a:t>
            </a:r>
          </a:p>
          <a:p>
            <a:r>
              <a:rPr lang="en-US" sz="2800" dirty="0" err="1">
                <a:solidFill>
                  <a:schemeClr val="tx1"/>
                </a:solidFill>
              </a:rPr>
              <a:t>Afronden</a:t>
            </a:r>
            <a:r>
              <a:rPr lang="en-US" sz="2800" dirty="0">
                <a:solidFill>
                  <a:schemeClr val="tx1"/>
                </a:solidFill>
              </a:rPr>
              <a:t> met </a:t>
            </a:r>
            <a:r>
              <a:rPr lang="en-US" sz="2800" b="1" dirty="0">
                <a:solidFill>
                  <a:schemeClr val="tx1"/>
                </a:solidFill>
              </a:rPr>
              <a:t>SE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cijfer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voor</a:t>
            </a:r>
            <a:r>
              <a:rPr lang="en-US" sz="2800" dirty="0">
                <a:solidFill>
                  <a:schemeClr val="tx1"/>
                </a:solidFill>
              </a:rPr>
              <a:t> PTA</a:t>
            </a:r>
          </a:p>
          <a:p>
            <a:r>
              <a:rPr lang="en-US" sz="2800" dirty="0"/>
              <a:t>D&amp;P </a:t>
            </a:r>
            <a:r>
              <a:rPr lang="en-US" sz="2800" dirty="0" err="1"/>
              <a:t>beroepsgerichte</a:t>
            </a:r>
            <a:r>
              <a:rPr lang="en-US" sz="2800" dirty="0"/>
              <a:t> </a:t>
            </a:r>
            <a:r>
              <a:rPr lang="en-US" sz="2800" dirty="0" err="1"/>
              <a:t>vakken</a:t>
            </a:r>
            <a:r>
              <a:rPr lang="en-US" sz="2800" dirty="0"/>
              <a:t> </a:t>
            </a:r>
            <a:r>
              <a:rPr lang="en-US" sz="2800" dirty="0" err="1"/>
              <a:t>vormen</a:t>
            </a:r>
            <a:r>
              <a:rPr lang="en-US" sz="2800" dirty="0"/>
              <a:t> 1 </a:t>
            </a:r>
            <a:r>
              <a:rPr lang="en-US" sz="2800" dirty="0" err="1"/>
              <a:t>cijfer</a:t>
            </a:r>
            <a:r>
              <a:rPr lang="en-US" sz="2800" dirty="0"/>
              <a:t> </a:t>
            </a:r>
            <a:r>
              <a:rPr lang="en-US" sz="2800" dirty="0" err="1"/>
              <a:t>voor</a:t>
            </a:r>
            <a:r>
              <a:rPr lang="en-US" sz="2800" dirty="0"/>
              <a:t> de </a:t>
            </a:r>
            <a:r>
              <a:rPr lang="en-US" sz="2800" dirty="0" err="1"/>
              <a:t>eindlijst</a:t>
            </a:r>
            <a:endParaRPr lang="en-US" sz="2800" dirty="0"/>
          </a:p>
          <a:p>
            <a:r>
              <a:rPr lang="en-US" sz="2800" dirty="0">
                <a:solidFill>
                  <a:schemeClr val="tx1"/>
                </a:solidFill>
              </a:rPr>
              <a:t>Elk </a:t>
            </a:r>
            <a:r>
              <a:rPr lang="en-US" sz="2800" dirty="0" err="1">
                <a:solidFill>
                  <a:schemeClr val="tx1"/>
                </a:solidFill>
              </a:rPr>
              <a:t>keuzevak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afgerond</a:t>
            </a:r>
            <a:r>
              <a:rPr lang="en-US" sz="2800" dirty="0">
                <a:solidFill>
                  <a:schemeClr val="tx1"/>
                </a:solidFill>
              </a:rPr>
              <a:t> met </a:t>
            </a:r>
            <a:r>
              <a:rPr lang="en-US" sz="2800" dirty="0"/>
              <a:t>LOB-</a:t>
            </a:r>
            <a:r>
              <a:rPr lang="en-US" sz="2800" dirty="0" err="1">
                <a:solidFill>
                  <a:schemeClr val="tx1"/>
                </a:solidFill>
              </a:rPr>
              <a:t>gesprek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585161"/>
      </p:ext>
    </p:extLst>
  </p:cSld>
  <p:clrMapOvr>
    <a:masterClrMapping/>
  </p:clrMapOvr>
  <p:transition spd="slow"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9416" y="692696"/>
            <a:ext cx="8229600" cy="1152128"/>
          </a:xfrm>
        </p:spPr>
        <p:txBody>
          <a:bodyPr>
            <a:normAutofit/>
          </a:bodyPr>
          <a:lstStyle/>
          <a:p>
            <a:pPr algn="l"/>
            <a:r>
              <a:rPr lang="nl-NL" b="1" dirty="0">
                <a:latin typeface="+mn-lt"/>
                <a:cs typeface="Arial" panose="020B0604020202020204" pitchFamily="34" charset="0"/>
              </a:rPr>
              <a:t>Dienstverlening</a:t>
            </a:r>
            <a:r>
              <a:rPr lang="en-US" dirty="0">
                <a:latin typeface="+mn-lt"/>
              </a:rPr>
              <a:t> &amp; </a:t>
            </a:r>
            <a:r>
              <a:rPr lang="en-US" b="1" dirty="0" err="1">
                <a:latin typeface="+mn-lt"/>
                <a:cs typeface="Arial" panose="020B0604020202020204" pitchFamily="34" charset="0"/>
              </a:rPr>
              <a:t>Producten</a:t>
            </a:r>
            <a:r>
              <a:rPr lang="en-US" b="1" dirty="0">
                <a:latin typeface="+mn-lt"/>
                <a:cs typeface="Arial" panose="020B0604020202020204" pitchFamily="34" charset="0"/>
              </a:rPr>
              <a:t> T</a:t>
            </a:r>
          </a:p>
        </p:txBody>
      </p:sp>
      <p:sp>
        <p:nvSpPr>
          <p:cNvPr id="5" name="Subtitle 4"/>
          <p:cNvSpPr>
            <a:spLocks noGrp="1"/>
          </p:cNvSpPr>
          <p:nvPr>
            <p:ph idx="1"/>
          </p:nvPr>
        </p:nvSpPr>
        <p:spPr>
          <a:xfrm>
            <a:off x="839416" y="1874560"/>
            <a:ext cx="9649072" cy="403244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000" b="1" dirty="0" err="1"/>
              <a:t>Beroepsgerichte</a:t>
            </a:r>
            <a:r>
              <a:rPr lang="en-US" sz="3000" b="1" dirty="0"/>
              <a:t> </a:t>
            </a:r>
            <a:r>
              <a:rPr lang="en-US" sz="3000" b="1" dirty="0" err="1"/>
              <a:t>vakken</a:t>
            </a:r>
            <a:r>
              <a:rPr lang="en-US" sz="3000" b="1" dirty="0"/>
              <a:t> </a:t>
            </a:r>
            <a:r>
              <a:rPr lang="en-US" sz="3000" dirty="0"/>
              <a:t>in </a:t>
            </a:r>
            <a:r>
              <a:rPr lang="en-US" sz="3000" b="1" dirty="0" err="1">
                <a:solidFill>
                  <a:schemeClr val="accent6">
                    <a:lumMod val="75000"/>
                  </a:schemeClr>
                </a:solidFill>
              </a:rPr>
              <a:t>klas</a:t>
            </a:r>
            <a:r>
              <a:rPr lang="en-US" sz="3000" b="1" dirty="0">
                <a:solidFill>
                  <a:schemeClr val="accent6">
                    <a:lumMod val="75000"/>
                  </a:schemeClr>
                </a:solidFill>
              </a:rPr>
              <a:t> 3</a:t>
            </a:r>
          </a:p>
          <a:p>
            <a:pPr marL="0" indent="0">
              <a:buNone/>
            </a:pPr>
            <a:endParaRPr lang="en-US" sz="3000" dirty="0"/>
          </a:p>
          <a:p>
            <a:r>
              <a:rPr lang="en-US" sz="2800" dirty="0"/>
              <a:t>1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/>
              <a:t>praktisch</a:t>
            </a:r>
            <a:r>
              <a:rPr lang="en-US" sz="2800" dirty="0"/>
              <a:t> </a:t>
            </a:r>
            <a:r>
              <a:rPr lang="en-US" sz="2800" dirty="0" err="1">
                <a:solidFill>
                  <a:schemeClr val="tx1"/>
                </a:solidFill>
              </a:rPr>
              <a:t>vak</a:t>
            </a:r>
            <a:r>
              <a:rPr lang="en-US" sz="2800" dirty="0">
                <a:solidFill>
                  <a:schemeClr val="tx1"/>
                </a:solidFill>
              </a:rPr>
              <a:t> per week</a:t>
            </a:r>
          </a:p>
          <a:p>
            <a:r>
              <a:rPr lang="en-US" sz="2800" dirty="0"/>
              <a:t>4 </a:t>
            </a:r>
            <a:r>
              <a:rPr lang="en-US" sz="2800" dirty="0" err="1"/>
              <a:t>lesuren</a:t>
            </a:r>
            <a:r>
              <a:rPr lang="en-US" sz="2800" dirty="0"/>
              <a:t> per </a:t>
            </a:r>
            <a:r>
              <a:rPr lang="en-US" sz="2800" dirty="0" err="1"/>
              <a:t>vak</a:t>
            </a:r>
            <a:endParaRPr lang="en-US" sz="2800" dirty="0"/>
          </a:p>
          <a:p>
            <a:r>
              <a:rPr lang="en-US" sz="2800" dirty="0" err="1">
                <a:solidFill>
                  <a:schemeClr val="tx1"/>
                </a:solidFill>
              </a:rPr>
              <a:t>Afronden</a:t>
            </a:r>
            <a:r>
              <a:rPr lang="en-US" sz="2800" dirty="0">
                <a:solidFill>
                  <a:schemeClr val="tx1"/>
                </a:solidFill>
              </a:rPr>
              <a:t> met </a:t>
            </a:r>
            <a:r>
              <a:rPr lang="en-US" sz="2800" b="1" dirty="0">
                <a:solidFill>
                  <a:schemeClr val="tx1"/>
                </a:solidFill>
              </a:rPr>
              <a:t>SE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cijfer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voor</a:t>
            </a:r>
            <a:r>
              <a:rPr lang="en-US" sz="2800" dirty="0">
                <a:solidFill>
                  <a:schemeClr val="tx1"/>
                </a:solidFill>
              </a:rPr>
              <a:t> PTA</a:t>
            </a:r>
          </a:p>
          <a:p>
            <a:r>
              <a:rPr lang="en-US" sz="2800" dirty="0"/>
              <a:t>D&amp;P </a:t>
            </a:r>
            <a:r>
              <a:rPr lang="en-US" sz="2800" dirty="0" err="1"/>
              <a:t>beroepsgerichte</a:t>
            </a:r>
            <a:r>
              <a:rPr lang="en-US" sz="2800" dirty="0"/>
              <a:t> </a:t>
            </a:r>
            <a:r>
              <a:rPr lang="en-US" sz="2800" dirty="0" err="1"/>
              <a:t>vakken</a:t>
            </a:r>
            <a:r>
              <a:rPr lang="en-US" sz="2800" dirty="0"/>
              <a:t> </a:t>
            </a:r>
            <a:r>
              <a:rPr lang="en-US" sz="2800" dirty="0" err="1"/>
              <a:t>vormen</a:t>
            </a:r>
            <a:r>
              <a:rPr lang="en-US" sz="2800" dirty="0"/>
              <a:t>, </a:t>
            </a:r>
            <a:r>
              <a:rPr lang="en-US" sz="2800" dirty="0" err="1"/>
              <a:t>samen</a:t>
            </a:r>
            <a:r>
              <a:rPr lang="en-US" sz="2800" dirty="0"/>
              <a:t> met </a:t>
            </a:r>
            <a:r>
              <a:rPr lang="en-US" sz="2800" dirty="0" err="1"/>
              <a:t>profiel</a:t>
            </a:r>
            <a:r>
              <a:rPr lang="en-US" sz="2800" dirty="0"/>
              <a:t> D&amp;P </a:t>
            </a:r>
            <a:r>
              <a:rPr lang="en-US" sz="2800" dirty="0" err="1"/>
              <a:t>en</a:t>
            </a:r>
            <a:r>
              <a:rPr lang="en-US" sz="2800" dirty="0"/>
              <a:t> het CSPE het </a:t>
            </a:r>
            <a:r>
              <a:rPr lang="en-US" sz="2800" dirty="0" err="1"/>
              <a:t>eindcijfer</a:t>
            </a:r>
            <a:r>
              <a:rPr lang="en-US" sz="2800" dirty="0"/>
              <a:t> in </a:t>
            </a:r>
            <a:r>
              <a:rPr lang="en-US" sz="2800" dirty="0" err="1"/>
              <a:t>klas</a:t>
            </a:r>
            <a:r>
              <a:rPr lang="en-US" sz="2800" dirty="0"/>
              <a:t> 4. </a:t>
            </a:r>
          </a:p>
          <a:p>
            <a:r>
              <a:rPr lang="en-US" sz="2800" dirty="0">
                <a:solidFill>
                  <a:schemeClr val="tx1"/>
                </a:solidFill>
              </a:rPr>
              <a:t>Elk </a:t>
            </a:r>
            <a:r>
              <a:rPr lang="en-US" sz="2800" dirty="0" err="1">
                <a:solidFill>
                  <a:schemeClr val="tx1"/>
                </a:solidFill>
              </a:rPr>
              <a:t>keuzevak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afgerond</a:t>
            </a:r>
            <a:r>
              <a:rPr lang="en-US" sz="2800" dirty="0">
                <a:solidFill>
                  <a:schemeClr val="tx1"/>
                </a:solidFill>
              </a:rPr>
              <a:t> met </a:t>
            </a:r>
            <a:r>
              <a:rPr lang="en-US" sz="2800" dirty="0"/>
              <a:t>LOB-</a:t>
            </a:r>
            <a:r>
              <a:rPr lang="en-US" sz="2800" dirty="0" err="1">
                <a:solidFill>
                  <a:schemeClr val="tx1"/>
                </a:solidFill>
              </a:rPr>
              <a:t>gesprek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12458"/>
      </p:ext>
    </p:extLst>
  </p:cSld>
  <p:clrMapOvr>
    <a:masterClrMapping/>
  </p:clrMapOvr>
  <p:transition spd="slow"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7432" y="2780929"/>
            <a:ext cx="2062867" cy="237626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Beroepsgericht</a:t>
            </a:r>
            <a:r>
              <a:rPr lang="en-US" b="1" dirty="0"/>
              <a:t> </a:t>
            </a:r>
            <a:r>
              <a:rPr lang="en-US" b="1" dirty="0" err="1"/>
              <a:t>jaarvak</a:t>
            </a:r>
            <a:r>
              <a:rPr lang="en-US" b="1" dirty="0"/>
              <a:t> B/K</a:t>
            </a:r>
            <a:endParaRPr lang="nl-NL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1600201"/>
            <a:ext cx="9158808" cy="4525963"/>
          </a:xfrm>
        </p:spPr>
        <p:txBody>
          <a:bodyPr>
            <a:normAutofit lnSpcReduction="10000"/>
          </a:bodyPr>
          <a:lstStyle/>
          <a:p>
            <a:r>
              <a:rPr lang="en-US" dirty="0" err="1"/>
              <a:t>Zorg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Welzijn</a:t>
            </a:r>
            <a:endParaRPr lang="en-US" dirty="0"/>
          </a:p>
          <a:p>
            <a:r>
              <a:rPr lang="en-US" dirty="0" err="1"/>
              <a:t>Techniek</a:t>
            </a:r>
            <a:endParaRPr lang="en-US" dirty="0"/>
          </a:p>
          <a:p>
            <a:r>
              <a:rPr lang="en-US" dirty="0"/>
              <a:t>Sport </a:t>
            </a:r>
          </a:p>
          <a:p>
            <a:r>
              <a:rPr lang="en-US" dirty="0" err="1"/>
              <a:t>Horeca</a:t>
            </a:r>
            <a:r>
              <a:rPr lang="en-US" dirty="0"/>
              <a:t> </a:t>
            </a:r>
          </a:p>
          <a:p>
            <a:r>
              <a:rPr lang="en-US" dirty="0" err="1"/>
              <a:t>Uiterlijke</a:t>
            </a:r>
            <a:r>
              <a:rPr lang="en-US" dirty="0"/>
              <a:t> </a:t>
            </a:r>
            <a:r>
              <a:rPr lang="en-US" dirty="0" err="1"/>
              <a:t>verzorging</a:t>
            </a:r>
            <a:endParaRPr lang="en-US" dirty="0"/>
          </a:p>
          <a:p>
            <a:r>
              <a:rPr lang="en-US" dirty="0" err="1"/>
              <a:t>Kunst</a:t>
            </a:r>
            <a:r>
              <a:rPr lang="en-US" dirty="0"/>
              <a:t> (</a:t>
            </a:r>
            <a:r>
              <a:rPr lang="en-US" dirty="0" err="1"/>
              <a:t>onder</a:t>
            </a:r>
            <a:r>
              <a:rPr lang="en-US" dirty="0"/>
              <a:t> </a:t>
            </a:r>
            <a:r>
              <a:rPr lang="en-US" dirty="0" err="1"/>
              <a:t>voorbehoud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 err="1"/>
              <a:t>Volgt</a:t>
            </a:r>
            <a:r>
              <a:rPr lang="en-US" dirty="0"/>
              <a:t> de </a:t>
            </a:r>
            <a:r>
              <a:rPr lang="en-US" dirty="0" err="1"/>
              <a:t>leerling</a:t>
            </a:r>
            <a:r>
              <a:rPr lang="en-US" dirty="0"/>
              <a:t> het hele </a:t>
            </a:r>
            <a:r>
              <a:rPr lang="en-US" dirty="0" err="1"/>
              <a:t>jaar</a:t>
            </a:r>
            <a:r>
              <a:rPr lang="en-US" dirty="0"/>
              <a:t> 6 </a:t>
            </a:r>
            <a:r>
              <a:rPr lang="en-US" dirty="0" err="1"/>
              <a:t>lesuren</a:t>
            </a:r>
            <a:r>
              <a:rPr lang="en-US" dirty="0"/>
              <a:t> in de week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00729257"/>
      </p:ext>
    </p:extLst>
  </p:cSld>
  <p:clrMapOvr>
    <a:masterClrMapping/>
  </p:clrMapOvr>
  <p:transition spd="slow">
    <p:wipe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2098717"/>
              </p:ext>
            </p:extLst>
          </p:nvPr>
        </p:nvGraphicFramePr>
        <p:xfrm>
          <a:off x="1127448" y="1136999"/>
          <a:ext cx="7992888" cy="281301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024865">
                  <a:extLst>
                    <a:ext uri="{9D8B030D-6E8A-4147-A177-3AD203B41FA5}">
                      <a16:colId xmlns:a16="http://schemas.microsoft.com/office/drawing/2014/main" val="1161754478"/>
                    </a:ext>
                  </a:extLst>
                </a:gridCol>
                <a:gridCol w="3042417">
                  <a:extLst>
                    <a:ext uri="{9D8B030D-6E8A-4147-A177-3AD203B41FA5}">
                      <a16:colId xmlns:a16="http://schemas.microsoft.com/office/drawing/2014/main" val="2721251032"/>
                    </a:ext>
                  </a:extLst>
                </a:gridCol>
                <a:gridCol w="2925606">
                  <a:extLst>
                    <a:ext uri="{9D8B030D-6E8A-4147-A177-3AD203B41FA5}">
                      <a16:colId xmlns:a16="http://schemas.microsoft.com/office/drawing/2014/main" val="2982682671"/>
                    </a:ext>
                  </a:extLst>
                </a:gridCol>
              </a:tblGrid>
              <a:tr h="561446">
                <a:tc>
                  <a:txBody>
                    <a:bodyPr/>
                    <a:lstStyle/>
                    <a:p>
                      <a:pPr algn="ctr"/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Periode 1</a:t>
                      </a:r>
                    </a:p>
                    <a:p>
                      <a:pPr algn="ctr"/>
                      <a:r>
                        <a:rPr lang="nl-NL" dirty="0"/>
                        <a:t>sept. – jan.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Periode 2</a:t>
                      </a:r>
                    </a:p>
                    <a:p>
                      <a:pPr algn="ctr"/>
                      <a:r>
                        <a:rPr lang="en-US" dirty="0" err="1"/>
                        <a:t>jan.</a:t>
                      </a:r>
                      <a:r>
                        <a:rPr lang="en-US" baseline="0" dirty="0"/>
                        <a:t> - </a:t>
                      </a:r>
                      <a:r>
                        <a:rPr lang="en-US" baseline="0" dirty="0" err="1"/>
                        <a:t>juni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254945"/>
                  </a:ext>
                </a:extLst>
              </a:tr>
              <a:tr h="758593"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6</a:t>
                      </a:r>
                      <a:r>
                        <a:rPr lang="nl-NL" baseline="0" dirty="0"/>
                        <a:t> lesuren</a:t>
                      </a:r>
                    </a:p>
                    <a:p>
                      <a:pPr algn="ctr"/>
                      <a:r>
                        <a:rPr lang="nl-NL" baseline="0" dirty="0"/>
                        <a:t>per week</a:t>
                      </a:r>
                      <a:endParaRPr lang="nl-NL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Zorg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en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Welzijn</a:t>
                      </a:r>
                      <a:r>
                        <a:rPr lang="en-US" baseline="0" dirty="0"/>
                        <a:t> </a:t>
                      </a:r>
                    </a:p>
                    <a:p>
                      <a:pPr algn="ctr"/>
                      <a:endParaRPr lang="en-US" baseline="0" dirty="0"/>
                    </a:p>
                    <a:p>
                      <a:pPr algn="ctr"/>
                      <a:r>
                        <a:rPr lang="en-US" baseline="0" dirty="0" err="1"/>
                        <a:t>Welzijn</a:t>
                      </a:r>
                      <a:r>
                        <a:rPr lang="en-US" baseline="0" dirty="0"/>
                        <a:t> kind </a:t>
                      </a:r>
                      <a:r>
                        <a:rPr lang="en-US" baseline="0" dirty="0" err="1"/>
                        <a:t>en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jongere</a:t>
                      </a:r>
                      <a:r>
                        <a:rPr lang="en-US" baseline="0" dirty="0"/>
                        <a:t> &amp; </a:t>
                      </a:r>
                      <a:r>
                        <a:rPr lang="en-US" baseline="0" dirty="0" err="1"/>
                        <a:t>welzijn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volwassenen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en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ouderen</a:t>
                      </a:r>
                      <a:endParaRPr lang="nl-NL" dirty="0"/>
                    </a:p>
                    <a:p>
                      <a:pPr algn="ctr"/>
                      <a:endParaRPr lang="nl-N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2823233"/>
                  </a:ext>
                </a:extLst>
              </a:tr>
              <a:tr h="984217"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6 lesuren</a:t>
                      </a:r>
                    </a:p>
                    <a:p>
                      <a:pPr algn="ctr"/>
                      <a:r>
                        <a:rPr lang="nl-NL" dirty="0"/>
                        <a:t>per week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 err="1"/>
                        <a:t>Hout-en</a:t>
                      </a:r>
                      <a:r>
                        <a:rPr lang="nl-NL" dirty="0"/>
                        <a:t> meubelverbindingen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Geüniformeerde</a:t>
                      </a:r>
                      <a:r>
                        <a:rPr lang="nl-NL" baseline="0" dirty="0"/>
                        <a:t> dienstverlening en Veiligheid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0621065"/>
                  </a:ext>
                </a:extLst>
              </a:tr>
            </a:tbl>
          </a:graphicData>
        </a:graphic>
      </p:graphicFrame>
      <p:sp>
        <p:nvSpPr>
          <p:cNvPr id="3" name="Tekstvak 2"/>
          <p:cNvSpPr txBox="1"/>
          <p:nvPr/>
        </p:nvSpPr>
        <p:spPr>
          <a:xfrm>
            <a:off x="1121131" y="411292"/>
            <a:ext cx="4536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/>
              <a:t>Voorbeeld schema B/K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1121131" y="4080416"/>
            <a:ext cx="4536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/>
              <a:t>Voorbeeld schema T</a:t>
            </a:r>
          </a:p>
        </p:txBody>
      </p:sp>
      <p:graphicFrame>
        <p:nvGraphicFramePr>
          <p:cNvPr id="5" name="Tabel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0369563"/>
              </p:ext>
            </p:extLst>
          </p:nvPr>
        </p:nvGraphicFramePr>
        <p:xfrm>
          <a:off x="1121131" y="4795591"/>
          <a:ext cx="7999205" cy="176214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026465">
                  <a:extLst>
                    <a:ext uri="{9D8B030D-6E8A-4147-A177-3AD203B41FA5}">
                      <a16:colId xmlns:a16="http://schemas.microsoft.com/office/drawing/2014/main" val="1161754478"/>
                    </a:ext>
                  </a:extLst>
                </a:gridCol>
                <a:gridCol w="3044822">
                  <a:extLst>
                    <a:ext uri="{9D8B030D-6E8A-4147-A177-3AD203B41FA5}">
                      <a16:colId xmlns:a16="http://schemas.microsoft.com/office/drawing/2014/main" val="2721251032"/>
                    </a:ext>
                  </a:extLst>
                </a:gridCol>
                <a:gridCol w="2927918">
                  <a:extLst>
                    <a:ext uri="{9D8B030D-6E8A-4147-A177-3AD203B41FA5}">
                      <a16:colId xmlns:a16="http://schemas.microsoft.com/office/drawing/2014/main" val="2982682671"/>
                    </a:ext>
                  </a:extLst>
                </a:gridCol>
              </a:tblGrid>
              <a:tr h="605387">
                <a:tc>
                  <a:txBody>
                    <a:bodyPr/>
                    <a:lstStyle/>
                    <a:p>
                      <a:pPr algn="ctr"/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Periode 1</a:t>
                      </a:r>
                    </a:p>
                    <a:p>
                      <a:pPr algn="ctr"/>
                      <a:r>
                        <a:rPr lang="nl-NL" dirty="0"/>
                        <a:t>sept. – jan.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Periode 2</a:t>
                      </a:r>
                    </a:p>
                    <a:p>
                      <a:pPr algn="ctr"/>
                      <a:r>
                        <a:rPr lang="en-US" dirty="0" err="1"/>
                        <a:t>jan.</a:t>
                      </a:r>
                      <a:r>
                        <a:rPr lang="en-US" baseline="0" dirty="0"/>
                        <a:t> - </a:t>
                      </a:r>
                      <a:r>
                        <a:rPr lang="en-US" baseline="0" dirty="0" err="1"/>
                        <a:t>juni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254945"/>
                  </a:ext>
                </a:extLst>
              </a:tr>
              <a:tr h="1122062"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4 lesuren</a:t>
                      </a:r>
                    </a:p>
                    <a:p>
                      <a:pPr algn="ctr"/>
                      <a:r>
                        <a:rPr lang="nl-NL" dirty="0"/>
                        <a:t>per week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 err="1"/>
                        <a:t>Hout-en</a:t>
                      </a:r>
                      <a:r>
                        <a:rPr lang="nl-NL" dirty="0"/>
                        <a:t> meubelverbindingen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Geüniformeerde</a:t>
                      </a:r>
                      <a:r>
                        <a:rPr lang="nl-NL" baseline="0" dirty="0"/>
                        <a:t> dienstverlening en Veiligheid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06210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6411700"/>
      </p:ext>
    </p:extLst>
  </p:cSld>
  <p:clrMapOvr>
    <a:masterClrMapping/>
  </p:clrMapOvr>
  <p:transition spd="slow">
    <p:wipe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3832" y="1805821"/>
            <a:ext cx="2572092" cy="180619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727665" y="911398"/>
            <a:ext cx="8526760" cy="1470025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 err="1">
                <a:cs typeface="Arial" panose="020B0604020202020204" pitchFamily="34" charset="0"/>
              </a:rPr>
              <a:t>Beroepsgerichte</a:t>
            </a:r>
            <a:r>
              <a:rPr lang="en-US" sz="4000" b="1" dirty="0">
                <a:cs typeface="Arial" panose="020B0604020202020204" pitchFamily="34" charset="0"/>
              </a:rPr>
              <a:t> </a:t>
            </a:r>
            <a:r>
              <a:rPr lang="en-US" sz="4000" b="1" dirty="0" err="1">
                <a:cs typeface="Arial" panose="020B0604020202020204" pitchFamily="34" charset="0"/>
              </a:rPr>
              <a:t>vakken</a:t>
            </a:r>
            <a:br>
              <a:rPr lang="en-US" sz="4000" b="1" dirty="0">
                <a:cs typeface="Arial" panose="020B0604020202020204" pitchFamily="34" charset="0"/>
              </a:rPr>
            </a:br>
            <a:r>
              <a:rPr lang="en-US" sz="4000" b="1" dirty="0" err="1">
                <a:cs typeface="Arial" panose="020B0604020202020204" pitchFamily="34" charset="0"/>
              </a:rPr>
              <a:t>techniek</a:t>
            </a:r>
            <a:r>
              <a:rPr lang="en-US" sz="4000" b="1" dirty="0">
                <a:cs typeface="Arial" panose="020B0604020202020204" pitchFamily="34" charset="0"/>
              </a:rPr>
              <a:t> (</a:t>
            </a:r>
            <a:r>
              <a:rPr lang="en-US" sz="4000" b="1" dirty="0" err="1">
                <a:cs typeface="Arial" panose="020B0604020202020204" pitchFamily="34" charset="0"/>
              </a:rPr>
              <a:t>metaal</a:t>
            </a:r>
            <a:r>
              <a:rPr lang="en-US" sz="4000" b="1" dirty="0">
                <a:cs typeface="Arial" panose="020B0604020202020204" pitchFamily="34" charset="0"/>
              </a:rPr>
              <a:t>)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43472" y="3696029"/>
            <a:ext cx="7295146" cy="1752600"/>
          </a:xfrm>
        </p:spPr>
        <p:txBody>
          <a:bodyPr>
            <a:normAutofit fontScale="70000" lnSpcReduction="20000"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494949"/>
                </a:solidFill>
              </a:rPr>
              <a:t>Fietstechniek</a:t>
            </a:r>
            <a:endParaRPr lang="en-US" dirty="0">
              <a:solidFill>
                <a:srgbClr val="494949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494949"/>
                </a:solidFill>
              </a:rPr>
              <a:t>Plaat</a:t>
            </a:r>
            <a:r>
              <a:rPr lang="en-US" dirty="0">
                <a:solidFill>
                  <a:srgbClr val="494949"/>
                </a:solidFill>
              </a:rPr>
              <a:t>- </a:t>
            </a:r>
            <a:r>
              <a:rPr lang="en-US" dirty="0" err="1">
                <a:solidFill>
                  <a:srgbClr val="494949"/>
                </a:solidFill>
              </a:rPr>
              <a:t>en</a:t>
            </a:r>
            <a:r>
              <a:rPr lang="en-US" dirty="0">
                <a:solidFill>
                  <a:srgbClr val="494949"/>
                </a:solidFill>
              </a:rPr>
              <a:t> </a:t>
            </a:r>
            <a:r>
              <a:rPr lang="en-US" dirty="0" err="1">
                <a:solidFill>
                  <a:srgbClr val="494949"/>
                </a:solidFill>
              </a:rPr>
              <a:t>constructiewerk</a:t>
            </a:r>
            <a:endParaRPr lang="en-US" dirty="0">
              <a:solidFill>
                <a:srgbClr val="494949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494949"/>
                </a:solidFill>
              </a:rPr>
              <a:t>Praktisch</a:t>
            </a:r>
            <a:r>
              <a:rPr lang="en-US" dirty="0">
                <a:solidFill>
                  <a:srgbClr val="494949"/>
                </a:solidFill>
              </a:rPr>
              <a:t> </a:t>
            </a:r>
            <a:r>
              <a:rPr lang="en-US" dirty="0" err="1">
                <a:solidFill>
                  <a:srgbClr val="494949"/>
                </a:solidFill>
              </a:rPr>
              <a:t>booglassen</a:t>
            </a:r>
            <a:endParaRPr lang="en-US" dirty="0">
              <a:solidFill>
                <a:srgbClr val="494949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494949"/>
                </a:solidFill>
              </a:rPr>
              <a:t>Verspanende</a:t>
            </a:r>
            <a:r>
              <a:rPr lang="en-US" dirty="0">
                <a:solidFill>
                  <a:srgbClr val="494949"/>
                </a:solidFill>
              </a:rPr>
              <a:t> </a:t>
            </a:r>
            <a:r>
              <a:rPr lang="en-US" dirty="0" err="1">
                <a:solidFill>
                  <a:srgbClr val="494949"/>
                </a:solidFill>
              </a:rPr>
              <a:t>techniek</a:t>
            </a:r>
            <a:endParaRPr lang="en-US" dirty="0">
              <a:solidFill>
                <a:srgbClr val="494949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494949"/>
                </a:solidFill>
              </a:rPr>
              <a:t>Bewerken</a:t>
            </a:r>
            <a:r>
              <a:rPr lang="en-US" dirty="0">
                <a:solidFill>
                  <a:srgbClr val="494949"/>
                </a:solidFill>
              </a:rPr>
              <a:t> </a:t>
            </a:r>
            <a:r>
              <a:rPr lang="en-US" dirty="0" err="1">
                <a:solidFill>
                  <a:srgbClr val="494949"/>
                </a:solidFill>
              </a:rPr>
              <a:t>en</a:t>
            </a:r>
            <a:r>
              <a:rPr lang="en-US" dirty="0">
                <a:solidFill>
                  <a:srgbClr val="494949"/>
                </a:solidFill>
              </a:rPr>
              <a:t> </a:t>
            </a:r>
            <a:r>
              <a:rPr lang="en-US" dirty="0" err="1">
                <a:solidFill>
                  <a:srgbClr val="494949"/>
                </a:solidFill>
              </a:rPr>
              <a:t>verbinden</a:t>
            </a:r>
            <a:r>
              <a:rPr lang="en-US" dirty="0">
                <a:solidFill>
                  <a:srgbClr val="494949"/>
                </a:solidFill>
              </a:rPr>
              <a:t> van </a:t>
            </a:r>
            <a:r>
              <a:rPr lang="en-US" dirty="0" err="1">
                <a:solidFill>
                  <a:srgbClr val="494949"/>
                </a:solidFill>
              </a:rPr>
              <a:t>materialen</a:t>
            </a:r>
            <a:endParaRPr lang="en-US" dirty="0">
              <a:solidFill>
                <a:srgbClr val="494949"/>
              </a:solidFill>
            </a:endParaRPr>
          </a:p>
          <a:p>
            <a:endParaRPr lang="en-US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0056" y="2708920"/>
            <a:ext cx="4548010" cy="2889754"/>
          </a:xfrm>
          <a:prstGeom prst="rect">
            <a:avLst/>
          </a:prstGeom>
        </p:spPr>
      </p:pic>
      <p:sp>
        <p:nvSpPr>
          <p:cNvPr id="2" name="Tekstvak 1"/>
          <p:cNvSpPr txBox="1"/>
          <p:nvPr/>
        </p:nvSpPr>
        <p:spPr>
          <a:xfrm rot="1060055">
            <a:off x="8112224" y="1052736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Jaarvak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halfjaarsvak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02134183"/>
      </p:ext>
    </p:extLst>
  </p:cSld>
  <p:clrMapOvr>
    <a:masterClrMapping/>
  </p:clrMapOvr>
  <p:transition spd="slow">
    <p:wipe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43472" y="3750037"/>
            <a:ext cx="7613903" cy="2038350"/>
          </a:xfrm>
        </p:spPr>
        <p:txBody>
          <a:bodyPr>
            <a:no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49494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Hout</a:t>
            </a:r>
            <a:r>
              <a:rPr lang="en-US" sz="2400" dirty="0">
                <a:solidFill>
                  <a:srgbClr val="49494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49494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en</a:t>
            </a:r>
            <a:r>
              <a:rPr lang="en-US" sz="2400" dirty="0">
                <a:solidFill>
                  <a:srgbClr val="49494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49494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meubelverbindingen</a:t>
            </a:r>
            <a:endParaRPr lang="en-US" sz="2400" dirty="0">
              <a:solidFill>
                <a:srgbClr val="494949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49494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Meubelmaken</a:t>
            </a:r>
            <a:endParaRPr lang="en-US" sz="2400" dirty="0">
              <a:solidFill>
                <a:srgbClr val="494949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49494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Interieur</a:t>
            </a:r>
            <a:r>
              <a:rPr lang="en-US" sz="2400" dirty="0">
                <a:solidFill>
                  <a:srgbClr val="49494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49494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en</a:t>
            </a:r>
            <a:r>
              <a:rPr lang="en-US" sz="2400" dirty="0">
                <a:solidFill>
                  <a:srgbClr val="49494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design</a:t>
            </a:r>
          </a:p>
          <a:p>
            <a:pPr algn="l"/>
            <a:endParaRPr lang="nl-NL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hthoek 1"/>
          <p:cNvSpPr/>
          <p:nvPr/>
        </p:nvSpPr>
        <p:spPr>
          <a:xfrm>
            <a:off x="831059" y="629839"/>
            <a:ext cx="8638728" cy="1482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4000" b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Beroepsgerichte</a:t>
            </a:r>
            <a:r>
              <a:rPr lang="en-US" sz="40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vakken</a:t>
            </a:r>
            <a:r>
              <a:rPr lang="en-US" sz="40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4000" b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Techniek</a:t>
            </a:r>
            <a:r>
              <a:rPr lang="en-US" sz="40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4000" b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hout</a:t>
            </a:r>
            <a:r>
              <a:rPr lang="en-US" sz="40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nl-NL" sz="4000" b="1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7558" y="3600451"/>
            <a:ext cx="3133616" cy="2158171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12177">
            <a:off x="6054430" y="1173755"/>
            <a:ext cx="3519251" cy="2310017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 rot="1060055">
            <a:off x="3095267" y="2514573"/>
            <a:ext cx="15553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Halfjaarsvak</a:t>
            </a:r>
            <a:endParaRPr lang="en-US" dirty="0"/>
          </a:p>
          <a:p>
            <a:pPr algn="ctr"/>
            <a:r>
              <a:rPr lang="en-US" dirty="0"/>
              <a:t>B/K/T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61318535"/>
      </p:ext>
    </p:extLst>
  </p:cSld>
  <p:clrMapOvr>
    <a:masterClrMapping/>
  </p:clrMapOvr>
  <p:transition spd="slow">
    <p:wipe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2297487"/>
      </p:ext>
    </p:extLst>
  </p:cSld>
  <p:clrMapOvr>
    <a:masterClrMapping/>
  </p:clrMapOvr>
  <p:transition spd="slow">
    <p:wipe dir="r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95400" y="698788"/>
            <a:ext cx="8640960" cy="1296144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err="1">
                <a:cs typeface="Arial" panose="020B0604020202020204" pitchFamily="34" charset="0"/>
              </a:rPr>
              <a:t>Beroepsgerichte</a:t>
            </a:r>
            <a:r>
              <a:rPr lang="en-US" b="1" dirty="0">
                <a:cs typeface="Arial" panose="020B0604020202020204" pitchFamily="34" charset="0"/>
              </a:rPr>
              <a:t> </a:t>
            </a:r>
            <a:r>
              <a:rPr lang="en-US" b="1" dirty="0" err="1">
                <a:cs typeface="Arial" panose="020B0604020202020204" pitchFamily="34" charset="0"/>
              </a:rPr>
              <a:t>vakken</a:t>
            </a:r>
            <a:r>
              <a:rPr lang="en-US" b="1" dirty="0">
                <a:cs typeface="Arial" panose="020B0604020202020204" pitchFamily="34" charset="0"/>
              </a:rPr>
              <a:t> </a:t>
            </a:r>
            <a:r>
              <a:rPr lang="en-US" b="1" dirty="0" err="1">
                <a:cs typeface="Arial" panose="020B0604020202020204" pitchFamily="34" charset="0"/>
              </a:rPr>
              <a:t>kunst</a:t>
            </a:r>
            <a:r>
              <a:rPr lang="en-US" b="1" dirty="0">
                <a:cs typeface="Arial" panose="020B0604020202020204" pitchFamily="34" charset="0"/>
              </a:rPr>
              <a:t> &amp; </a:t>
            </a:r>
            <a:r>
              <a:rPr lang="en-US" b="1" dirty="0" err="1">
                <a:cs typeface="Arial" panose="020B0604020202020204" pitchFamily="34" charset="0"/>
              </a:rPr>
              <a:t>cultuur</a:t>
            </a:r>
            <a:endParaRPr lang="en-US" b="1" dirty="0"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4655840" y="3480107"/>
            <a:ext cx="4099992" cy="2448272"/>
          </a:xfrm>
        </p:spPr>
        <p:txBody>
          <a:bodyPr>
            <a:normAutofit fontScale="55000" lnSpcReduction="20000"/>
          </a:bodyPr>
          <a:lstStyle/>
          <a:p>
            <a:endParaRPr lang="nl-NL" sz="4400" b="1" dirty="0">
              <a:solidFill>
                <a:schemeClr val="bg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marL="571500" indent="-571500" algn="l">
              <a:buFont typeface="Courier New" panose="02070309020205020404" pitchFamily="49" charset="0"/>
              <a:buChar char="o"/>
            </a:pPr>
            <a:r>
              <a:rPr lang="en-US" sz="4400" dirty="0" err="1">
                <a:solidFill>
                  <a:srgbClr val="494949"/>
                </a:solidFill>
                <a:cs typeface="Arial" panose="020B0604020202020204" pitchFamily="34" charset="0"/>
              </a:rPr>
              <a:t>Kleuren</a:t>
            </a:r>
            <a:r>
              <a:rPr lang="en-US" sz="4400" dirty="0">
                <a:solidFill>
                  <a:srgbClr val="494949"/>
                </a:solidFill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494949"/>
                </a:solidFill>
                <a:cs typeface="Arial" panose="020B0604020202020204" pitchFamily="34" charset="0"/>
              </a:rPr>
              <a:t>kennis</a:t>
            </a:r>
            <a:endParaRPr lang="en-US" sz="4400" dirty="0">
              <a:solidFill>
                <a:srgbClr val="494949"/>
              </a:solidFill>
              <a:cs typeface="Arial" panose="020B0604020202020204" pitchFamily="34" charset="0"/>
            </a:endParaRPr>
          </a:p>
          <a:p>
            <a:pPr marL="571500" indent="-571500" algn="l">
              <a:buFont typeface="Courier New" panose="02070309020205020404" pitchFamily="49" charset="0"/>
              <a:buChar char="o"/>
            </a:pPr>
            <a:r>
              <a:rPr lang="en-US" sz="4400" dirty="0" err="1">
                <a:solidFill>
                  <a:srgbClr val="494949"/>
                </a:solidFill>
                <a:cs typeface="Arial" panose="020B0604020202020204" pitchFamily="34" charset="0"/>
              </a:rPr>
              <a:t>Kennis</a:t>
            </a:r>
            <a:r>
              <a:rPr lang="en-US" sz="4400" dirty="0">
                <a:solidFill>
                  <a:srgbClr val="494949"/>
                </a:solidFill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494949"/>
                </a:solidFill>
                <a:cs typeface="Arial" panose="020B0604020202020204" pitchFamily="34" charset="0"/>
              </a:rPr>
              <a:t>maken</a:t>
            </a:r>
            <a:r>
              <a:rPr lang="en-US" sz="4400" dirty="0">
                <a:solidFill>
                  <a:srgbClr val="494949"/>
                </a:solidFill>
                <a:cs typeface="Arial" panose="020B0604020202020204" pitchFamily="34" charset="0"/>
              </a:rPr>
              <a:t> met de </a:t>
            </a:r>
            <a:r>
              <a:rPr lang="en-US" sz="4400" dirty="0" err="1">
                <a:solidFill>
                  <a:srgbClr val="494949"/>
                </a:solidFill>
                <a:cs typeface="Arial" panose="020B0604020202020204" pitchFamily="34" charset="0"/>
              </a:rPr>
              <a:t>naaimachine</a:t>
            </a:r>
            <a:endParaRPr lang="en-US" sz="4400" dirty="0">
              <a:solidFill>
                <a:srgbClr val="494949"/>
              </a:solidFill>
              <a:cs typeface="Arial" panose="020B0604020202020204" pitchFamily="34" charset="0"/>
            </a:endParaRPr>
          </a:p>
          <a:p>
            <a:pPr marL="571500" indent="-571500" algn="l">
              <a:buFont typeface="Courier New" panose="02070309020205020404" pitchFamily="49" charset="0"/>
              <a:buChar char="o"/>
            </a:pPr>
            <a:r>
              <a:rPr lang="en-US" sz="4400" dirty="0">
                <a:solidFill>
                  <a:srgbClr val="494949"/>
                </a:solidFill>
                <a:cs typeface="Arial" panose="020B0604020202020204" pitchFamily="34" charset="0"/>
              </a:rPr>
              <a:t>Mode </a:t>
            </a:r>
            <a:r>
              <a:rPr lang="en-US" sz="4400" dirty="0" err="1">
                <a:solidFill>
                  <a:srgbClr val="494949"/>
                </a:solidFill>
                <a:cs typeface="Arial" panose="020B0604020202020204" pitchFamily="34" charset="0"/>
              </a:rPr>
              <a:t>ontwerpen</a:t>
            </a:r>
            <a:endParaRPr lang="en-US" sz="4400" dirty="0">
              <a:solidFill>
                <a:srgbClr val="494949"/>
              </a:solidFill>
              <a:cs typeface="Arial" panose="020B0604020202020204" pitchFamily="34" charset="0"/>
            </a:endParaRPr>
          </a:p>
          <a:p>
            <a:pPr marL="571500" indent="-571500" algn="l">
              <a:buFont typeface="Courier New" panose="02070309020205020404" pitchFamily="49" charset="0"/>
              <a:buChar char="o"/>
            </a:pPr>
            <a:r>
              <a:rPr lang="en-US" sz="4400" dirty="0" err="1">
                <a:solidFill>
                  <a:srgbClr val="494949"/>
                </a:solidFill>
                <a:cs typeface="Arial" panose="020B0604020202020204" pitchFamily="34" charset="0"/>
              </a:rPr>
              <a:t>Belettering</a:t>
            </a:r>
            <a:r>
              <a:rPr lang="en-US" sz="4400" dirty="0">
                <a:solidFill>
                  <a:srgbClr val="494949"/>
                </a:solidFill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Tekstvak 1"/>
          <p:cNvSpPr txBox="1"/>
          <p:nvPr/>
        </p:nvSpPr>
        <p:spPr>
          <a:xfrm>
            <a:off x="1199456" y="2492896"/>
            <a:ext cx="39604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cs typeface="Arial" panose="020B0604020202020204" pitchFamily="34" charset="0"/>
              </a:rPr>
              <a:t>Mode </a:t>
            </a:r>
            <a:r>
              <a:rPr lang="en-US" sz="2400" dirty="0" err="1">
                <a:cs typeface="Arial" panose="020B0604020202020204" pitchFamily="34" charset="0"/>
              </a:rPr>
              <a:t>en</a:t>
            </a:r>
            <a:r>
              <a:rPr lang="en-US" sz="2400" dirty="0">
                <a:cs typeface="Arial" panose="020B0604020202020204" pitchFamily="34" charset="0"/>
              </a:rPr>
              <a:t> design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cs typeface="Arial" panose="020B0604020202020204" pitchFamily="34" charset="0"/>
              </a:rPr>
              <a:t>Vormgeving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en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Typografie</a:t>
            </a:r>
            <a:endParaRPr lang="en-US" sz="2400" dirty="0"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cs typeface="Arial" panose="020B0604020202020204" pitchFamily="34" charset="0"/>
              </a:rPr>
              <a:t>Schilderen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en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illustreren</a:t>
            </a:r>
            <a:endParaRPr lang="en-US" sz="2400" dirty="0"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cs typeface="Arial" panose="020B0604020202020204" pitchFamily="34" charset="0"/>
              </a:rPr>
              <a:t>Acteren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en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zingen</a:t>
            </a:r>
            <a:endParaRPr lang="nl-NL" sz="2400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267788">
            <a:off x="7811120" y="2608082"/>
            <a:ext cx="3457024" cy="217028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7" name="Tekstvak 6"/>
          <p:cNvSpPr txBox="1"/>
          <p:nvPr/>
        </p:nvSpPr>
        <p:spPr>
          <a:xfrm rot="1060055">
            <a:off x="1850914" y="4729903"/>
            <a:ext cx="15553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Halfjaarsvak</a:t>
            </a:r>
            <a:endParaRPr lang="en-US" dirty="0"/>
          </a:p>
          <a:p>
            <a:pPr algn="ctr"/>
            <a:r>
              <a:rPr lang="en-US" dirty="0"/>
              <a:t>B/K/T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28421967"/>
      </p:ext>
    </p:extLst>
  </p:cSld>
  <p:clrMapOvr>
    <a:masterClrMapping/>
  </p:clrMapOvr>
  <p:transition spd="slow">
    <p:wipe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271464" y="692696"/>
            <a:ext cx="8951303" cy="1143000"/>
          </a:xfrm>
        </p:spPr>
        <p:txBody>
          <a:bodyPr>
            <a:normAutofit/>
          </a:bodyPr>
          <a:lstStyle/>
          <a:p>
            <a:pPr algn="l"/>
            <a:r>
              <a:rPr lang="en-US" b="1" dirty="0" err="1">
                <a:latin typeface="+mn-lt"/>
                <a:cs typeface="Arial" panose="020B0604020202020204" pitchFamily="34" charset="0"/>
              </a:rPr>
              <a:t>Beroepsgerichte</a:t>
            </a:r>
            <a:r>
              <a:rPr lang="en-US" b="1" dirty="0">
                <a:latin typeface="+mn-lt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+mn-lt"/>
                <a:cs typeface="Arial" panose="020B0604020202020204" pitchFamily="34" charset="0"/>
              </a:rPr>
              <a:t>vakken</a:t>
            </a:r>
            <a:r>
              <a:rPr lang="en-US" b="1" dirty="0">
                <a:latin typeface="+mn-lt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+mn-lt"/>
                <a:cs typeface="Arial" panose="020B0604020202020204" pitchFamily="34" charset="0"/>
              </a:rPr>
              <a:t>zorg</a:t>
            </a:r>
            <a:endParaRPr lang="nl-NL" b="1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1"/>
          </p:nvPr>
        </p:nvSpPr>
        <p:spPr>
          <a:xfrm>
            <a:off x="1262305" y="2284415"/>
            <a:ext cx="4753407" cy="1648641"/>
          </a:xfrm>
        </p:spPr>
        <p:txBody>
          <a:bodyPr>
            <a:normAutofit/>
          </a:bodyPr>
          <a:lstStyle/>
          <a:p>
            <a:r>
              <a:rPr lang="en-US" sz="2400" dirty="0" err="1">
                <a:solidFill>
                  <a:srgbClr val="494949"/>
                </a:solidFill>
              </a:rPr>
              <a:t>Mens</a:t>
            </a:r>
            <a:r>
              <a:rPr lang="en-US" sz="2400" dirty="0">
                <a:solidFill>
                  <a:srgbClr val="494949"/>
                </a:solidFill>
              </a:rPr>
              <a:t> </a:t>
            </a:r>
            <a:r>
              <a:rPr lang="en-US" sz="2400" dirty="0" err="1">
                <a:solidFill>
                  <a:srgbClr val="494949"/>
                </a:solidFill>
              </a:rPr>
              <a:t>en</a:t>
            </a:r>
            <a:r>
              <a:rPr lang="en-US" sz="2400" dirty="0">
                <a:solidFill>
                  <a:srgbClr val="494949"/>
                </a:solidFill>
              </a:rPr>
              <a:t> </a:t>
            </a:r>
            <a:r>
              <a:rPr lang="en-US" sz="2400" dirty="0" err="1">
                <a:solidFill>
                  <a:srgbClr val="494949"/>
                </a:solidFill>
              </a:rPr>
              <a:t>zorg</a:t>
            </a:r>
            <a:endParaRPr lang="en-US" sz="2400" dirty="0">
              <a:solidFill>
                <a:srgbClr val="494949"/>
              </a:solidFill>
            </a:endParaRPr>
          </a:p>
          <a:p>
            <a:r>
              <a:rPr lang="en-US" sz="2400" dirty="0" err="1">
                <a:solidFill>
                  <a:srgbClr val="494949"/>
                </a:solidFill>
              </a:rPr>
              <a:t>Welzijn</a:t>
            </a:r>
            <a:r>
              <a:rPr lang="en-US" sz="2400" dirty="0">
                <a:solidFill>
                  <a:srgbClr val="494949"/>
                </a:solidFill>
              </a:rPr>
              <a:t> kind </a:t>
            </a:r>
            <a:r>
              <a:rPr lang="en-US" sz="2400" dirty="0" err="1">
                <a:solidFill>
                  <a:srgbClr val="494949"/>
                </a:solidFill>
              </a:rPr>
              <a:t>en</a:t>
            </a:r>
            <a:r>
              <a:rPr lang="en-US" sz="2400" dirty="0">
                <a:solidFill>
                  <a:srgbClr val="494949"/>
                </a:solidFill>
              </a:rPr>
              <a:t> </a:t>
            </a:r>
            <a:r>
              <a:rPr lang="en-US" sz="2400" dirty="0" err="1">
                <a:solidFill>
                  <a:srgbClr val="494949"/>
                </a:solidFill>
              </a:rPr>
              <a:t>jongere</a:t>
            </a:r>
            <a:endParaRPr lang="en-US" sz="2400" dirty="0">
              <a:solidFill>
                <a:srgbClr val="494949"/>
              </a:solidFill>
            </a:endParaRPr>
          </a:p>
          <a:p>
            <a:r>
              <a:rPr lang="en-US" sz="2400" dirty="0" err="1">
                <a:solidFill>
                  <a:srgbClr val="494949"/>
                </a:solidFill>
              </a:rPr>
              <a:t>Welzijn</a:t>
            </a:r>
            <a:r>
              <a:rPr lang="en-US" sz="2400" dirty="0">
                <a:solidFill>
                  <a:srgbClr val="494949"/>
                </a:solidFill>
              </a:rPr>
              <a:t> </a:t>
            </a:r>
            <a:r>
              <a:rPr lang="en-US" sz="2400" dirty="0" err="1">
                <a:solidFill>
                  <a:srgbClr val="494949"/>
                </a:solidFill>
              </a:rPr>
              <a:t>volwassenen</a:t>
            </a:r>
            <a:r>
              <a:rPr lang="en-US" sz="2400" dirty="0">
                <a:solidFill>
                  <a:srgbClr val="494949"/>
                </a:solidFill>
              </a:rPr>
              <a:t> </a:t>
            </a:r>
            <a:r>
              <a:rPr lang="en-US" sz="2400" dirty="0" err="1">
                <a:solidFill>
                  <a:srgbClr val="494949"/>
                </a:solidFill>
              </a:rPr>
              <a:t>en</a:t>
            </a:r>
            <a:r>
              <a:rPr lang="en-US" sz="2400" dirty="0">
                <a:solidFill>
                  <a:srgbClr val="494949"/>
                </a:solidFill>
              </a:rPr>
              <a:t> </a:t>
            </a:r>
            <a:r>
              <a:rPr lang="en-US" sz="2400" dirty="0" err="1">
                <a:solidFill>
                  <a:srgbClr val="494949"/>
                </a:solidFill>
              </a:rPr>
              <a:t>ouderen</a:t>
            </a:r>
            <a:endParaRPr lang="en-US" sz="2400" dirty="0">
              <a:solidFill>
                <a:srgbClr val="494949"/>
              </a:solidFill>
            </a:endParaRPr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856" y="2420888"/>
            <a:ext cx="5178104" cy="3456384"/>
          </a:xfrm>
          <a:effectLst>
            <a:softEdge rad="63500"/>
          </a:effectLst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58627">
            <a:off x="3160758" y="4678813"/>
            <a:ext cx="1493649" cy="77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742551"/>
      </p:ext>
    </p:extLst>
  </p:cSld>
  <p:clrMapOvr>
    <a:masterClrMapping/>
  </p:clrMapOvr>
  <p:transition spd="slow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latin typeface="+mn-lt"/>
                <a:cs typeface="Arial" panose="020B0604020202020204" pitchFamily="34" charset="0"/>
              </a:rPr>
              <a:t>Wet- </a:t>
            </a:r>
            <a:r>
              <a:rPr lang="en-US" sz="4000" b="1" dirty="0" err="1">
                <a:latin typeface="+mn-lt"/>
                <a:cs typeface="Arial" panose="020B0604020202020204" pitchFamily="34" charset="0"/>
              </a:rPr>
              <a:t>en</a:t>
            </a:r>
            <a:r>
              <a:rPr lang="en-US" sz="4000" b="1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+mn-lt"/>
                <a:cs typeface="Arial" panose="020B0604020202020204" pitchFamily="34" charset="0"/>
              </a:rPr>
              <a:t>regelgeving</a:t>
            </a:r>
            <a:r>
              <a:rPr lang="en-US" sz="4000" b="1" dirty="0">
                <a:latin typeface="+mn-lt"/>
                <a:cs typeface="Arial" panose="020B0604020202020204" pitchFamily="34" charset="0"/>
              </a:rPr>
              <a:t> LOB</a:t>
            </a:r>
            <a:endParaRPr lang="nl-NL" sz="4000" b="1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16496" y="1844824"/>
            <a:ext cx="9950896" cy="168478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800" dirty="0" err="1">
                <a:cs typeface="Arial" panose="020B0604020202020204" pitchFamily="34" charset="0"/>
              </a:rPr>
              <a:t>Loopbaanoriëntatie</a:t>
            </a:r>
            <a:r>
              <a:rPr lang="en-US" sz="2800" dirty="0">
                <a:cs typeface="Arial" panose="020B0604020202020204" pitchFamily="34" charset="0"/>
              </a:rPr>
              <a:t> - </a:t>
            </a:r>
            <a:r>
              <a:rPr lang="en-US" sz="2800" dirty="0" err="1">
                <a:cs typeface="Arial" panose="020B0604020202020204" pitchFamily="34" charset="0"/>
              </a:rPr>
              <a:t>ontwikkeling</a:t>
            </a:r>
            <a:r>
              <a:rPr lang="en-US" sz="2800" dirty="0">
                <a:cs typeface="Arial" panose="020B0604020202020204" pitchFamily="34" charset="0"/>
              </a:rPr>
              <a:t> -</a:t>
            </a:r>
            <a:r>
              <a:rPr lang="en-US" sz="2800" dirty="0" err="1">
                <a:cs typeface="Arial" panose="020B0604020202020204" pitchFamily="34" charset="0"/>
              </a:rPr>
              <a:t>en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Begeleiding</a:t>
            </a:r>
            <a:r>
              <a:rPr lang="en-US" sz="2800" dirty="0">
                <a:cs typeface="Arial" panose="020B0604020202020204" pitchFamily="34" charset="0"/>
              </a:rPr>
              <a:t> (LOB)</a:t>
            </a:r>
          </a:p>
          <a:p>
            <a:pPr marL="0" indent="0">
              <a:buNone/>
            </a:pPr>
            <a:endParaRPr lang="en-US" sz="2800" dirty="0">
              <a:cs typeface="Arial" panose="020B0604020202020204" pitchFamily="34" charset="0"/>
            </a:endParaRPr>
          </a:p>
          <a:p>
            <a:r>
              <a:rPr lang="en-US" sz="2800" dirty="0" err="1">
                <a:cs typeface="Arial" panose="020B0604020202020204" pitchFamily="34" charset="0"/>
              </a:rPr>
              <a:t>Loopbaancompetenties</a:t>
            </a:r>
            <a:endParaRPr lang="en-US" sz="2800" dirty="0">
              <a:cs typeface="Arial" panose="020B0604020202020204" pitchFamily="34" charset="0"/>
            </a:endParaRPr>
          </a:p>
          <a:p>
            <a:r>
              <a:rPr lang="en-US" sz="2800" dirty="0" err="1">
                <a:cs typeface="Arial" panose="020B0604020202020204" pitchFamily="34" charset="0"/>
              </a:rPr>
              <a:t>Loopbaandossier</a:t>
            </a:r>
            <a:endParaRPr lang="nl-NL" sz="2800" dirty="0">
              <a:cs typeface="Arial" panose="020B0604020202020204" pitchFamily="34" charset="0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944" y="2852936"/>
            <a:ext cx="4076212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9332048"/>
      </p:ext>
    </p:extLst>
  </p:cSld>
  <p:clrMapOvr>
    <a:masterClrMapping/>
  </p:clrMapOvr>
  <p:transition spd="slow">
    <p:wipe dir="r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nl-NL" sz="4000" b="1" dirty="0">
                <a:cs typeface="Arial" panose="020B0604020202020204" pitchFamily="34" charset="0"/>
              </a:rPr>
              <a:t>Beroepsgerichte vakken uiterlijke verzorging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2800" dirty="0">
                <a:solidFill>
                  <a:srgbClr val="494949"/>
                </a:solidFill>
              </a:rPr>
              <a:t>Kennismaking met uiterlijke verzorging</a:t>
            </a:r>
          </a:p>
          <a:p>
            <a:r>
              <a:rPr lang="nl-NL" sz="2800" dirty="0">
                <a:solidFill>
                  <a:srgbClr val="494949"/>
                </a:solidFill>
              </a:rPr>
              <a:t>Haarverzorging</a:t>
            </a:r>
          </a:p>
          <a:p>
            <a:r>
              <a:rPr lang="nl-NL" sz="2800" dirty="0" err="1">
                <a:solidFill>
                  <a:srgbClr val="494949"/>
                </a:solidFill>
              </a:rPr>
              <a:t>Wellnessdag</a:t>
            </a:r>
            <a:r>
              <a:rPr lang="nl-NL" sz="2800" dirty="0">
                <a:solidFill>
                  <a:srgbClr val="494949"/>
                </a:solidFill>
              </a:rPr>
              <a:t> voor de buurt</a:t>
            </a: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3168" y="2204864"/>
            <a:ext cx="3395766" cy="4523624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2330" y="3620617"/>
            <a:ext cx="3582704" cy="2688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634415"/>
      </p:ext>
    </p:extLst>
  </p:cSld>
  <p:clrMapOvr>
    <a:masterClrMapping/>
  </p:clrMapOvr>
  <p:transition spd="slow">
    <p:wipe dir="r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772500" y="476080"/>
            <a:ext cx="8782744" cy="1224136"/>
          </a:xfrm>
        </p:spPr>
        <p:txBody>
          <a:bodyPr>
            <a:normAutofit/>
          </a:bodyPr>
          <a:lstStyle/>
          <a:p>
            <a:pPr algn="l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cs typeface="Arial" panose="020B0604020202020204" pitchFamily="34" charset="0"/>
              </a:rPr>
              <a:t>Beroepsgerichte</a:t>
            </a:r>
            <a:r>
              <a:rPr lang="en-US" sz="4000" b="1" dirty="0">
                <a:cs typeface="Arial" panose="020B0604020202020204" pitchFamily="34" charset="0"/>
              </a:rPr>
              <a:t> </a:t>
            </a:r>
            <a:r>
              <a:rPr lang="en-US" sz="4000" b="1" dirty="0" err="1">
                <a:cs typeface="Arial" panose="020B0604020202020204" pitchFamily="34" charset="0"/>
              </a:rPr>
              <a:t>vakken</a:t>
            </a:r>
            <a:r>
              <a:rPr lang="en-US" sz="4000" b="1" dirty="0">
                <a:cs typeface="Arial" panose="020B0604020202020204" pitchFamily="34" charset="0"/>
              </a:rPr>
              <a:t> </a:t>
            </a:r>
            <a:r>
              <a:rPr lang="en-US" sz="4000" b="1" dirty="0" err="1">
                <a:cs typeface="Arial" panose="020B0604020202020204" pitchFamily="34" charset="0"/>
              </a:rPr>
              <a:t>voeding</a:t>
            </a:r>
            <a:endParaRPr lang="en-US" sz="4000" b="1" dirty="0"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023412" y="2043909"/>
            <a:ext cx="8280920" cy="4058178"/>
          </a:xfrm>
        </p:spPr>
        <p:txBody>
          <a:bodyPr>
            <a:norm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000" dirty="0" err="1">
                <a:solidFill>
                  <a:schemeClr val="tx1"/>
                </a:solidFill>
                <a:cs typeface="Arial" panose="020B0604020202020204" pitchFamily="34" charset="0"/>
              </a:rPr>
              <a:t>Keuken</a:t>
            </a:r>
            <a:r>
              <a:rPr lang="en-US" sz="3000" dirty="0">
                <a:solidFill>
                  <a:schemeClr val="tx1"/>
                </a:solidFill>
                <a:cs typeface="Arial" panose="020B0604020202020204" pitchFamily="34" charset="0"/>
              </a:rPr>
              <a:t> &amp; </a:t>
            </a:r>
            <a:r>
              <a:rPr lang="en-US" sz="3000" dirty="0" err="1">
                <a:solidFill>
                  <a:schemeClr val="tx1"/>
                </a:solidFill>
                <a:cs typeface="Arial" panose="020B0604020202020204" pitchFamily="34" charset="0"/>
              </a:rPr>
              <a:t>Gastheerschap</a:t>
            </a:r>
            <a:endParaRPr lang="en-US" sz="30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000" dirty="0" err="1">
                <a:solidFill>
                  <a:schemeClr val="tx1"/>
                </a:solidFill>
                <a:cs typeface="Arial" panose="020B0604020202020204" pitchFamily="34" charset="0"/>
              </a:rPr>
              <a:t>Voeding</a:t>
            </a:r>
            <a:r>
              <a:rPr lang="en-US" sz="3000" dirty="0">
                <a:solidFill>
                  <a:schemeClr val="tx1"/>
                </a:solidFill>
                <a:cs typeface="Arial" panose="020B0604020202020204" pitchFamily="34" charset="0"/>
              </a:rPr>
              <a:t>, hoe </a:t>
            </a:r>
            <a:r>
              <a:rPr lang="en-US" sz="3000" dirty="0" err="1">
                <a:solidFill>
                  <a:schemeClr val="tx1"/>
                </a:solidFill>
                <a:cs typeface="Arial" panose="020B0604020202020204" pitchFamily="34" charset="0"/>
              </a:rPr>
              <a:t>maak</a:t>
            </a:r>
            <a:r>
              <a:rPr lang="en-US" sz="3000" dirty="0">
                <a:solidFill>
                  <a:schemeClr val="tx1"/>
                </a:solidFill>
                <a:cs typeface="Arial" panose="020B0604020202020204" pitchFamily="34" charset="0"/>
              </a:rPr>
              <a:t> je het</a:t>
            </a:r>
          </a:p>
          <a:p>
            <a:pPr algn="l"/>
            <a:endParaRPr lang="en-US" sz="3000" dirty="0">
              <a:solidFill>
                <a:schemeClr val="bg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algn="l"/>
            <a:r>
              <a:rPr lang="en-US" sz="2200" dirty="0">
                <a:solidFill>
                  <a:srgbClr val="494949"/>
                </a:solidFill>
                <a:cs typeface="Arial" panose="020B0604020202020204" pitchFamily="34" charset="0"/>
              </a:rPr>
              <a:t>Over het </a:t>
            </a:r>
            <a:r>
              <a:rPr lang="en-US" sz="2200" dirty="0" err="1">
                <a:solidFill>
                  <a:srgbClr val="494949"/>
                </a:solidFill>
                <a:cs typeface="Arial" panose="020B0604020202020204" pitchFamily="34" charset="0"/>
              </a:rPr>
              <a:t>ontstaan</a:t>
            </a:r>
            <a:r>
              <a:rPr lang="en-US" sz="2200" dirty="0">
                <a:solidFill>
                  <a:srgbClr val="494949"/>
                </a:solidFill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494949"/>
                </a:solidFill>
                <a:cs typeface="Arial" panose="020B0604020202020204" pitchFamily="34" charset="0"/>
              </a:rPr>
              <a:t>en</a:t>
            </a:r>
            <a:r>
              <a:rPr lang="en-US" sz="2200" dirty="0">
                <a:solidFill>
                  <a:srgbClr val="494949"/>
                </a:solidFill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494949"/>
                </a:solidFill>
                <a:cs typeface="Arial" panose="020B0604020202020204" pitchFamily="34" charset="0"/>
              </a:rPr>
              <a:t>verwerken</a:t>
            </a:r>
            <a:endParaRPr lang="en-US" sz="2200" dirty="0">
              <a:solidFill>
                <a:srgbClr val="494949"/>
              </a:solidFill>
              <a:cs typeface="Arial" panose="020B0604020202020204" pitchFamily="34" charset="0"/>
            </a:endParaRPr>
          </a:p>
          <a:p>
            <a:pPr algn="l"/>
            <a:r>
              <a:rPr lang="en-US" sz="2200" dirty="0">
                <a:solidFill>
                  <a:srgbClr val="494949"/>
                </a:solidFill>
                <a:cs typeface="Arial" panose="020B0604020202020204" pitchFamily="34" charset="0"/>
              </a:rPr>
              <a:t>van </a:t>
            </a:r>
            <a:r>
              <a:rPr lang="en-US" sz="2200" dirty="0" err="1">
                <a:solidFill>
                  <a:srgbClr val="494949"/>
                </a:solidFill>
                <a:cs typeface="Arial" panose="020B0604020202020204" pitchFamily="34" charset="0"/>
              </a:rPr>
              <a:t>gewassen</a:t>
            </a:r>
            <a:r>
              <a:rPr lang="en-US" sz="2200" dirty="0">
                <a:solidFill>
                  <a:srgbClr val="494949"/>
                </a:solidFill>
                <a:cs typeface="Arial" panose="020B0604020202020204" pitchFamily="34" charset="0"/>
              </a:rPr>
              <a:t> / </a:t>
            </a:r>
            <a:r>
              <a:rPr lang="en-US" sz="2200" dirty="0" err="1">
                <a:solidFill>
                  <a:srgbClr val="494949"/>
                </a:solidFill>
                <a:cs typeface="Arial" panose="020B0604020202020204" pitchFamily="34" charset="0"/>
              </a:rPr>
              <a:t>producten</a:t>
            </a:r>
            <a:endParaRPr lang="en-US" sz="2200" dirty="0">
              <a:solidFill>
                <a:srgbClr val="494949"/>
              </a:solidFill>
              <a:cs typeface="Arial" panose="020B0604020202020204" pitchFamily="34" charset="0"/>
            </a:endParaRPr>
          </a:p>
          <a:p>
            <a:pPr algn="l"/>
            <a:r>
              <a:rPr lang="en-US" sz="2200" dirty="0">
                <a:solidFill>
                  <a:srgbClr val="494949"/>
                </a:solidFill>
                <a:cs typeface="Arial" panose="020B0604020202020204" pitchFamily="34" charset="0"/>
              </a:rPr>
              <a:t>tot </a:t>
            </a:r>
            <a:r>
              <a:rPr lang="en-US" sz="2200" dirty="0" err="1">
                <a:solidFill>
                  <a:srgbClr val="494949"/>
                </a:solidFill>
                <a:cs typeface="Arial" panose="020B0604020202020204" pitchFamily="34" charset="0"/>
              </a:rPr>
              <a:t>voeding</a:t>
            </a:r>
            <a:r>
              <a:rPr lang="en-US" sz="2200" dirty="0">
                <a:solidFill>
                  <a:srgbClr val="494949"/>
                </a:solidFill>
                <a:cs typeface="Arial" panose="020B0604020202020204" pitchFamily="34" charset="0"/>
              </a:rPr>
              <a:t>. </a:t>
            </a:r>
          </a:p>
          <a:p>
            <a:pPr algn="l"/>
            <a:r>
              <a:rPr lang="en-US" sz="2200" dirty="0">
                <a:solidFill>
                  <a:srgbClr val="494949"/>
                </a:solidFill>
                <a:cs typeface="Arial" panose="020B0604020202020204" pitchFamily="34" charset="0"/>
              </a:rPr>
              <a:t>We </a:t>
            </a:r>
            <a:r>
              <a:rPr lang="en-US" sz="2200" dirty="0" err="1">
                <a:solidFill>
                  <a:srgbClr val="494949"/>
                </a:solidFill>
                <a:cs typeface="Arial" panose="020B0604020202020204" pitchFamily="34" charset="0"/>
              </a:rPr>
              <a:t>hebben</a:t>
            </a:r>
            <a:r>
              <a:rPr lang="en-US" sz="2200" dirty="0">
                <a:solidFill>
                  <a:srgbClr val="494949"/>
                </a:solidFill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494949"/>
                </a:solidFill>
                <a:cs typeface="Arial" panose="020B0604020202020204" pitchFamily="34" charset="0"/>
              </a:rPr>
              <a:t>een</a:t>
            </a:r>
            <a:r>
              <a:rPr lang="en-US" sz="2200" dirty="0">
                <a:solidFill>
                  <a:srgbClr val="494949"/>
                </a:solidFill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494949"/>
                </a:solidFill>
                <a:cs typeface="Arial" panose="020B0604020202020204" pitchFamily="34" charset="0"/>
              </a:rPr>
              <a:t>eigen</a:t>
            </a:r>
            <a:r>
              <a:rPr lang="en-US" sz="2200" dirty="0">
                <a:solidFill>
                  <a:srgbClr val="494949"/>
                </a:solidFill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494949"/>
                </a:solidFill>
                <a:cs typeface="Arial" panose="020B0604020202020204" pitchFamily="34" charset="0"/>
              </a:rPr>
              <a:t>kas</a:t>
            </a:r>
            <a:r>
              <a:rPr lang="en-US" sz="2200" dirty="0">
                <a:solidFill>
                  <a:srgbClr val="494949"/>
                </a:solidFill>
                <a:cs typeface="Arial" panose="020B0604020202020204" pitchFamily="34" charset="0"/>
              </a:rPr>
              <a:t> op school!</a:t>
            </a: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2552" y="2172000"/>
            <a:ext cx="3243604" cy="380199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1035">
            <a:off x="4985784" y="3280971"/>
            <a:ext cx="1493649" cy="77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325170"/>
      </p:ext>
    </p:extLst>
  </p:cSld>
  <p:clrMapOvr>
    <a:masterClrMapping/>
  </p:clrMapOvr>
  <p:transition spd="slow">
    <p:wipe dir="r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7039067"/>
      </p:ext>
    </p:extLst>
  </p:cSld>
  <p:clrMapOvr>
    <a:masterClrMapping/>
  </p:clrMapOvr>
  <p:transition spd="slow">
    <p:wipe dir="r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997532" y="659317"/>
            <a:ext cx="9418948" cy="1470025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 err="1">
                <a:cs typeface="Arial" panose="020B0604020202020204" pitchFamily="34" charset="0"/>
              </a:rPr>
              <a:t>Beroepsgerichte</a:t>
            </a:r>
            <a:r>
              <a:rPr lang="en-US" sz="4000" b="1" dirty="0">
                <a:cs typeface="Arial" panose="020B0604020202020204" pitchFamily="34" charset="0"/>
              </a:rPr>
              <a:t> </a:t>
            </a:r>
            <a:r>
              <a:rPr lang="en-US" sz="4000" b="1" dirty="0" err="1">
                <a:cs typeface="Arial" panose="020B0604020202020204" pitchFamily="34" charset="0"/>
              </a:rPr>
              <a:t>vakken</a:t>
            </a:r>
            <a:r>
              <a:rPr lang="en-US" sz="4000" b="1" dirty="0">
                <a:cs typeface="Arial" panose="020B0604020202020204" pitchFamily="34" charset="0"/>
              </a:rPr>
              <a:t> computer </a:t>
            </a:r>
            <a:r>
              <a:rPr lang="en-US" sz="4000" b="1" dirty="0" err="1">
                <a:cs typeface="Arial" panose="020B0604020202020204" pitchFamily="34" charset="0"/>
              </a:rPr>
              <a:t>techniek</a:t>
            </a:r>
            <a:r>
              <a:rPr lang="en-US" sz="4000" b="1" dirty="0"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50051" y="3755089"/>
            <a:ext cx="4123320" cy="2353816"/>
          </a:xfrm>
        </p:spPr>
        <p:txBody>
          <a:bodyPr>
            <a:normAutofit fontScale="70000" lnSpcReduction="20000"/>
          </a:bodyPr>
          <a:lstStyle/>
          <a:p>
            <a:pPr marL="342900" indent="-342900" algn="l">
              <a:buFont typeface="Arial" pitchFamily="34" charset="0"/>
              <a:buChar char="•"/>
            </a:pPr>
            <a:r>
              <a:rPr lang="en-US" sz="4000" dirty="0" err="1">
                <a:solidFill>
                  <a:schemeClr val="bg1">
                    <a:lumMod val="50000"/>
                  </a:schemeClr>
                </a:solidFill>
              </a:rPr>
              <a:t>Opbouw</a:t>
            </a:r>
            <a:endParaRPr lang="en-US" sz="4000" dirty="0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4000" dirty="0" err="1">
                <a:solidFill>
                  <a:schemeClr val="bg1">
                    <a:lumMod val="50000"/>
                  </a:schemeClr>
                </a:solidFill>
              </a:rPr>
              <a:t>Pictogrammen</a:t>
            </a:r>
            <a:endParaRPr lang="en-US" sz="4000" dirty="0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4000" dirty="0" err="1">
                <a:solidFill>
                  <a:schemeClr val="bg1">
                    <a:lumMod val="50000"/>
                  </a:schemeClr>
                </a:solidFill>
              </a:rPr>
              <a:t>Tekstlijnen</a:t>
            </a:r>
            <a:endParaRPr lang="en-US" sz="4000" dirty="0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4000" dirty="0" err="1">
                <a:solidFill>
                  <a:schemeClr val="bg1">
                    <a:lumMod val="50000"/>
                  </a:schemeClr>
                </a:solidFill>
              </a:rPr>
              <a:t>Programmeren</a:t>
            </a:r>
            <a:endParaRPr lang="en-US" sz="4000" dirty="0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4000" dirty="0">
                <a:solidFill>
                  <a:schemeClr val="bg1">
                    <a:lumMod val="50000"/>
                  </a:schemeClr>
                </a:solidFill>
              </a:rPr>
              <a:t>Scratch</a:t>
            </a:r>
            <a:endParaRPr lang="nl-NL" sz="4000" dirty="0">
              <a:solidFill>
                <a:schemeClr val="bg1">
                  <a:lumMod val="50000"/>
                </a:schemeClr>
              </a:solidFill>
            </a:endParaRPr>
          </a:p>
          <a:p>
            <a:endParaRPr lang="en-US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4232" y="3275743"/>
            <a:ext cx="3336107" cy="2502970"/>
          </a:xfrm>
          <a:prstGeom prst="rect">
            <a:avLst/>
          </a:prstGeom>
        </p:spPr>
      </p:pic>
      <p:pic>
        <p:nvPicPr>
          <p:cNvPr id="6" name="Tijdelijke aanduiding voor inhoud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52258" y="1996278"/>
            <a:ext cx="3297103" cy="2279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/>
          <p:cNvSpPr txBox="1"/>
          <p:nvPr/>
        </p:nvSpPr>
        <p:spPr>
          <a:xfrm>
            <a:off x="977322" y="2329906"/>
            <a:ext cx="3514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3000" dirty="0"/>
              <a:t>Robotica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3000" dirty="0" err="1"/>
              <a:t>Digispel</a:t>
            </a:r>
            <a:endParaRPr lang="nl-NL" sz="3000" dirty="0"/>
          </a:p>
        </p:txBody>
      </p:sp>
      <p:sp>
        <p:nvSpPr>
          <p:cNvPr id="7" name="Tekstvak 6"/>
          <p:cNvSpPr txBox="1"/>
          <p:nvPr/>
        </p:nvSpPr>
        <p:spPr>
          <a:xfrm rot="1060055">
            <a:off x="3391152" y="2952577"/>
            <a:ext cx="15553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Halfjaarsvak</a:t>
            </a:r>
            <a:endParaRPr lang="en-US" dirty="0"/>
          </a:p>
          <a:p>
            <a:pPr algn="ctr"/>
            <a:r>
              <a:rPr lang="en-US" dirty="0"/>
              <a:t>B/K/T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69921821"/>
      </p:ext>
    </p:extLst>
  </p:cSld>
  <p:clrMapOvr>
    <a:masterClrMapping/>
  </p:clrMapOvr>
  <p:transition spd="slow">
    <p:wipe dir="r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9451069"/>
      </p:ext>
    </p:extLst>
  </p:cSld>
  <p:clrMapOvr>
    <a:masterClrMapping/>
  </p:clrMapOvr>
  <p:transition spd="slow">
    <p:wipe dir="r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8168" y="2492897"/>
            <a:ext cx="2479580" cy="2304256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721863" y="764704"/>
            <a:ext cx="7102329" cy="864096"/>
          </a:xfrm>
        </p:spPr>
        <p:txBody>
          <a:bodyPr>
            <a:normAutofit fontScale="90000"/>
          </a:bodyPr>
          <a:lstStyle/>
          <a:p>
            <a:pPr algn="l"/>
            <a:br>
              <a:rPr lang="en-US" dirty="0">
                <a:cs typeface="Arial" panose="020B0604020202020204" pitchFamily="34" charset="0"/>
              </a:rPr>
            </a:br>
            <a:r>
              <a:rPr lang="en-US" b="1" dirty="0" err="1">
                <a:cs typeface="Arial" panose="020B0604020202020204" pitchFamily="34" charset="0"/>
              </a:rPr>
              <a:t>Beroepsgerichte</a:t>
            </a:r>
            <a:r>
              <a:rPr lang="en-US" b="1" dirty="0">
                <a:cs typeface="Arial" panose="020B0604020202020204" pitchFamily="34" charset="0"/>
              </a:rPr>
              <a:t> </a:t>
            </a:r>
            <a:r>
              <a:rPr lang="en-US" b="1" dirty="0" err="1">
                <a:cs typeface="Arial" panose="020B0604020202020204" pitchFamily="34" charset="0"/>
              </a:rPr>
              <a:t>vakken</a:t>
            </a:r>
            <a:r>
              <a:rPr lang="en-US" b="1" dirty="0">
                <a:cs typeface="Arial" panose="020B0604020202020204" pitchFamily="34" charset="0"/>
              </a:rPr>
              <a:t> sport</a:t>
            </a:r>
            <a:br>
              <a:rPr lang="nl-NL" dirty="0"/>
            </a:br>
            <a:endParaRPr lang="nl-NL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623392" y="1988840"/>
            <a:ext cx="9217024" cy="3672407"/>
          </a:xfrm>
        </p:spPr>
        <p:txBody>
          <a:bodyPr>
            <a:normAutofit fontScale="62500" lnSpcReduction="20000"/>
          </a:bodyPr>
          <a:lstStyle/>
          <a:p>
            <a:r>
              <a:rPr lang="en-US" sz="3900" dirty="0" err="1">
                <a:cs typeface="Arial" panose="020B0604020202020204" pitchFamily="34" charset="0"/>
              </a:rPr>
              <a:t>Ondersteunen</a:t>
            </a:r>
            <a:r>
              <a:rPr lang="en-US" sz="3900" dirty="0">
                <a:cs typeface="Arial" panose="020B0604020202020204" pitchFamily="34" charset="0"/>
              </a:rPr>
              <a:t> </a:t>
            </a:r>
            <a:r>
              <a:rPr lang="en-US" sz="3900" dirty="0" err="1">
                <a:cs typeface="Arial" panose="020B0604020202020204" pitchFamily="34" charset="0"/>
              </a:rPr>
              <a:t>bij</a:t>
            </a:r>
            <a:r>
              <a:rPr lang="en-US" sz="3900" dirty="0">
                <a:cs typeface="Arial" panose="020B0604020202020204" pitchFamily="34" charset="0"/>
              </a:rPr>
              <a:t> sport </a:t>
            </a:r>
            <a:r>
              <a:rPr lang="en-US" sz="3900" dirty="0" err="1">
                <a:cs typeface="Arial" panose="020B0604020202020204" pitchFamily="34" charset="0"/>
              </a:rPr>
              <a:t>en</a:t>
            </a:r>
            <a:r>
              <a:rPr lang="en-US" sz="3900" dirty="0">
                <a:cs typeface="Arial" panose="020B0604020202020204" pitchFamily="34" charset="0"/>
              </a:rPr>
              <a:t> </a:t>
            </a:r>
            <a:r>
              <a:rPr lang="en-US" sz="3900" dirty="0" err="1">
                <a:cs typeface="Arial" panose="020B0604020202020204" pitchFamily="34" charset="0"/>
              </a:rPr>
              <a:t>bewegingsactiviteiten</a:t>
            </a:r>
            <a:endParaRPr lang="en-US" sz="3900" dirty="0">
              <a:cs typeface="Arial" panose="020B0604020202020204" pitchFamily="34" charset="0"/>
            </a:endParaRPr>
          </a:p>
          <a:p>
            <a:pPr lvl="1"/>
            <a:r>
              <a:rPr lang="nl-NL" sz="2900" dirty="0">
                <a:solidFill>
                  <a:srgbClr val="494949"/>
                </a:solidFill>
              </a:rPr>
              <a:t>Basisvaardigheden voor sportevenementen</a:t>
            </a:r>
          </a:p>
          <a:p>
            <a:pPr lvl="1"/>
            <a:endParaRPr lang="en-US" dirty="0">
              <a:cs typeface="Arial" panose="020B0604020202020204" pitchFamily="34" charset="0"/>
            </a:endParaRPr>
          </a:p>
          <a:p>
            <a:r>
              <a:rPr lang="en-US" sz="3900" dirty="0" err="1">
                <a:cs typeface="Arial" panose="020B0604020202020204" pitchFamily="34" charset="0"/>
              </a:rPr>
              <a:t>Recreatie</a:t>
            </a:r>
            <a:endParaRPr lang="en-US" sz="3900" dirty="0">
              <a:cs typeface="Arial" panose="020B0604020202020204" pitchFamily="34" charset="0"/>
            </a:endParaRPr>
          </a:p>
          <a:p>
            <a:pPr lvl="1"/>
            <a:r>
              <a:rPr lang="nl-NL" dirty="0">
                <a:solidFill>
                  <a:srgbClr val="494949"/>
                </a:solidFill>
              </a:rPr>
              <a:t>nadruk buitensporten, toerisme</a:t>
            </a:r>
          </a:p>
          <a:p>
            <a:endParaRPr lang="en-US" dirty="0">
              <a:cs typeface="Arial" panose="020B0604020202020204" pitchFamily="34" charset="0"/>
            </a:endParaRPr>
          </a:p>
          <a:p>
            <a:r>
              <a:rPr lang="en-US" sz="3900" dirty="0" err="1">
                <a:cs typeface="Arial" panose="020B0604020202020204" pitchFamily="34" charset="0"/>
              </a:rPr>
              <a:t>Voeding</a:t>
            </a:r>
            <a:r>
              <a:rPr lang="en-US" sz="3900" dirty="0">
                <a:cs typeface="Arial" panose="020B0604020202020204" pitchFamily="34" charset="0"/>
              </a:rPr>
              <a:t> </a:t>
            </a:r>
            <a:r>
              <a:rPr lang="en-US" sz="3900" dirty="0" err="1">
                <a:cs typeface="Arial" panose="020B0604020202020204" pitchFamily="34" charset="0"/>
              </a:rPr>
              <a:t>en</a:t>
            </a:r>
            <a:r>
              <a:rPr lang="en-US" sz="3900" dirty="0">
                <a:cs typeface="Arial" panose="020B0604020202020204" pitchFamily="34" charset="0"/>
              </a:rPr>
              <a:t> </a:t>
            </a:r>
            <a:r>
              <a:rPr lang="en-US" sz="3900" dirty="0" err="1">
                <a:cs typeface="Arial" panose="020B0604020202020204" pitchFamily="34" charset="0"/>
              </a:rPr>
              <a:t>beweging</a:t>
            </a:r>
            <a:endParaRPr lang="en-US" sz="3900" dirty="0">
              <a:cs typeface="Arial" panose="020B0604020202020204" pitchFamily="34" charset="0"/>
            </a:endParaRPr>
          </a:p>
          <a:p>
            <a:pPr lvl="1"/>
            <a:r>
              <a:rPr lang="en-US" sz="2900" dirty="0" err="1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Nadruk</a:t>
            </a:r>
            <a:r>
              <a:rPr lang="en-US" sz="29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 op </a:t>
            </a:r>
            <a:r>
              <a:rPr lang="en-US" sz="2900" dirty="0" err="1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gezonde</a:t>
            </a:r>
            <a:r>
              <a:rPr lang="en-US" sz="29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2900" dirty="0" err="1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leefstijl</a:t>
            </a:r>
            <a:endParaRPr lang="en-US" sz="2900" dirty="0">
              <a:solidFill>
                <a:schemeClr val="bg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lvl="1"/>
            <a:endParaRPr lang="en-US" sz="3500" dirty="0">
              <a:cs typeface="Arial" panose="020B0604020202020204" pitchFamily="34" charset="0"/>
            </a:endParaRPr>
          </a:p>
          <a:p>
            <a:r>
              <a:rPr lang="en-US" sz="3900" dirty="0" err="1">
                <a:cs typeface="Arial" panose="020B0604020202020204" pitchFamily="34" charset="0"/>
              </a:rPr>
              <a:t>Geuniformeerde-beroepen</a:t>
            </a:r>
            <a:r>
              <a:rPr lang="en-US" sz="3900" dirty="0">
                <a:cs typeface="Arial" panose="020B0604020202020204" pitchFamily="34" charset="0"/>
              </a:rPr>
              <a:t> </a:t>
            </a:r>
            <a:r>
              <a:rPr lang="en-US" sz="3900" dirty="0" err="1">
                <a:cs typeface="Arial" panose="020B0604020202020204" pitchFamily="34" charset="0"/>
              </a:rPr>
              <a:t>en</a:t>
            </a:r>
            <a:r>
              <a:rPr lang="en-US" sz="3900" dirty="0">
                <a:cs typeface="Arial" panose="020B0604020202020204" pitchFamily="34" charset="0"/>
              </a:rPr>
              <a:t> </a:t>
            </a:r>
            <a:r>
              <a:rPr lang="en-US" sz="3900" dirty="0" err="1">
                <a:cs typeface="Arial" panose="020B0604020202020204" pitchFamily="34" charset="0"/>
              </a:rPr>
              <a:t>veiligheid</a:t>
            </a:r>
            <a:r>
              <a:rPr lang="en-US" sz="3900" dirty="0">
                <a:cs typeface="Arial" panose="020B0604020202020204" pitchFamily="34" charset="0"/>
              </a:rPr>
              <a:t> </a:t>
            </a:r>
          </a:p>
          <a:p>
            <a:pPr lvl="1"/>
            <a:r>
              <a:rPr lang="nl-NL" dirty="0">
                <a:solidFill>
                  <a:srgbClr val="494949"/>
                </a:solidFill>
              </a:rPr>
              <a:t>24 - uurs kamp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3285" y="3956924"/>
            <a:ext cx="3468925" cy="2688569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201561">
            <a:off x="7767592" y="876898"/>
            <a:ext cx="1493649" cy="77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853744"/>
      </p:ext>
    </p:extLst>
  </p:cSld>
  <p:clrMapOvr>
    <a:masterClrMapping/>
  </p:clrMapOvr>
  <p:transition spd="slow">
    <p:wipe dir="r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000" b="1" dirty="0"/>
              <a:t>Hoe en wanneer kiezen?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1417638"/>
            <a:ext cx="10972800" cy="489168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Begin </a:t>
            </a:r>
            <a:r>
              <a:rPr lang="en-US" dirty="0" err="1"/>
              <a:t>juni</a:t>
            </a:r>
            <a:endParaRPr lang="nl-NL" dirty="0"/>
          </a:p>
          <a:p>
            <a:r>
              <a:rPr lang="nl-NL" dirty="0"/>
              <a:t>Keuzevakkenboekje en vakkenmarkt 29 mei (onder voorbehoud)</a:t>
            </a:r>
          </a:p>
          <a:p>
            <a:r>
              <a:rPr lang="nl-NL" dirty="0"/>
              <a:t>Voorlichting tijdens de les aan de klas</a:t>
            </a:r>
          </a:p>
          <a:p>
            <a:r>
              <a:rPr lang="nl-NL" dirty="0"/>
              <a:t>Keuzes invullen tijdens de les</a:t>
            </a:r>
          </a:p>
          <a:p>
            <a:r>
              <a:rPr lang="nl-NL" dirty="0"/>
              <a:t>Keuze voor het </a:t>
            </a:r>
            <a:r>
              <a:rPr lang="nl-NL" dirty="0" err="1"/>
              <a:t>jaarvak</a:t>
            </a:r>
            <a:r>
              <a:rPr lang="nl-NL" dirty="0"/>
              <a:t> en het </a:t>
            </a:r>
            <a:r>
              <a:rPr lang="nl-NL" dirty="0" err="1"/>
              <a:t>halfjaarsvak</a:t>
            </a:r>
            <a:r>
              <a:rPr lang="nl-NL" dirty="0"/>
              <a:t> van de 1</a:t>
            </a:r>
            <a:r>
              <a:rPr lang="nl-NL" baseline="30000" dirty="0"/>
              <a:t>e</a:t>
            </a:r>
            <a:r>
              <a:rPr lang="nl-NL" dirty="0"/>
              <a:t> periode.</a:t>
            </a:r>
          </a:p>
          <a:p>
            <a:r>
              <a:rPr lang="nl-NL" dirty="0"/>
              <a:t>Leerling krijgt daarna de tijd om de keuze te wijzigen met ouders/verzorger</a:t>
            </a:r>
          </a:p>
          <a:p>
            <a:r>
              <a:rPr lang="nl-NL" dirty="0"/>
              <a:t>We kunnen helaas niet voorkomen dat er soms een 2</a:t>
            </a:r>
            <a:r>
              <a:rPr lang="nl-NL" baseline="30000" dirty="0"/>
              <a:t>e</a:t>
            </a:r>
            <a:r>
              <a:rPr lang="nl-NL" dirty="0"/>
              <a:t> en heel soms een 3</a:t>
            </a:r>
            <a:r>
              <a:rPr lang="nl-NL" baseline="30000" dirty="0"/>
              <a:t>e</a:t>
            </a:r>
            <a:r>
              <a:rPr lang="nl-NL" dirty="0"/>
              <a:t> keus gegeven wordt. </a:t>
            </a:r>
          </a:p>
          <a:p>
            <a:r>
              <a:rPr lang="nl-NL" dirty="0"/>
              <a:t>Motivatie is dus belangrijk!</a:t>
            </a:r>
          </a:p>
        </p:txBody>
      </p:sp>
    </p:spTree>
    <p:extLst>
      <p:ext uri="{BB962C8B-B14F-4D97-AF65-F5344CB8AC3E}">
        <p14:creationId xmlns:p14="http://schemas.microsoft.com/office/powerpoint/2010/main" val="1661079557"/>
      </p:ext>
    </p:extLst>
  </p:cSld>
  <p:clrMapOvr>
    <a:masterClrMapping/>
  </p:clrMapOvr>
  <p:transition spd="slow">
    <p:wipe dir="r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06090"/>
          </a:xfrm>
        </p:spPr>
        <p:txBody>
          <a:bodyPr>
            <a:normAutofit/>
          </a:bodyPr>
          <a:lstStyle/>
          <a:p>
            <a:r>
              <a:rPr lang="nl-NL" sz="4000" b="1" dirty="0"/>
              <a:t>Informatie of vragen?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755491" y="1124744"/>
            <a:ext cx="9433048" cy="495801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nl-NL" u="sng" dirty="0"/>
              <a:t>Sectieleiders D&amp;P</a:t>
            </a:r>
          </a:p>
          <a:p>
            <a:r>
              <a:rPr lang="nl-NL" dirty="0"/>
              <a:t>Mw. E. Heeling 	</a:t>
            </a:r>
            <a:r>
              <a:rPr lang="nl-NL" dirty="0">
                <a:hlinkClick r:id="rId2"/>
              </a:rPr>
              <a:t>e.heeling@nassauvincent.nl</a:t>
            </a:r>
            <a:endParaRPr lang="nl-NL" dirty="0"/>
          </a:p>
          <a:p>
            <a:r>
              <a:rPr lang="en-US" dirty="0" err="1"/>
              <a:t>Dhr</a:t>
            </a:r>
            <a:r>
              <a:rPr lang="en-US" dirty="0"/>
              <a:t>. A. Kramer	</a:t>
            </a:r>
            <a:r>
              <a:rPr lang="en-US" dirty="0">
                <a:hlinkClick r:id="rId3"/>
              </a:rPr>
              <a:t>a.kramer@nassauvincent.nl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u="sng" dirty="0" err="1"/>
              <a:t>Leerlingcoördinator</a:t>
            </a:r>
            <a:r>
              <a:rPr lang="en-US" u="sng" dirty="0"/>
              <a:t> </a:t>
            </a:r>
            <a:r>
              <a:rPr lang="en-US" u="sng" dirty="0" err="1"/>
              <a:t>klas</a:t>
            </a:r>
            <a:r>
              <a:rPr lang="en-US" u="sng" dirty="0"/>
              <a:t> 2</a:t>
            </a:r>
          </a:p>
          <a:p>
            <a:r>
              <a:rPr lang="en-US" dirty="0"/>
              <a:t>Mw. S. Mulder            </a:t>
            </a:r>
            <a:r>
              <a:rPr lang="en-US" dirty="0">
                <a:hlinkClick r:id="rId4"/>
              </a:rPr>
              <a:t>s.t.mulder@nassauvincent.nl</a:t>
            </a:r>
            <a:endParaRPr lang="en-US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u="sng" dirty="0"/>
              <a:t>Decaan</a:t>
            </a:r>
          </a:p>
          <a:p>
            <a:r>
              <a:rPr lang="nl-NL" dirty="0"/>
              <a:t>Mw. J. van der Velde</a:t>
            </a:r>
            <a:r>
              <a:rPr lang="nl-NL"/>
              <a:t>	</a:t>
            </a:r>
            <a:r>
              <a:rPr lang="nl-NL" dirty="0">
                <a:hlinkClick r:id="rId5"/>
              </a:rPr>
              <a:t>j</a:t>
            </a:r>
            <a:r>
              <a:rPr lang="nl-NL">
                <a:hlinkClick r:id="rId5"/>
              </a:rPr>
              <a:t>.</a:t>
            </a:r>
            <a:r>
              <a:rPr lang="nl-NL" dirty="0" err="1">
                <a:hlinkClick r:id="rId5"/>
              </a:rPr>
              <a:t>vander.velde@</a:t>
            </a:r>
            <a:r>
              <a:rPr lang="nl-NL" err="1">
                <a:hlinkClick r:id="rId5"/>
              </a:rPr>
              <a:t>nassauvincent</a:t>
            </a:r>
            <a:r>
              <a:rPr lang="nl-NL">
                <a:hlinkClick r:id="rId5"/>
              </a:rPr>
              <a:t>.nl</a:t>
            </a:r>
            <a:endParaRPr lang="nl-NL" dirty="0"/>
          </a:p>
          <a:p>
            <a:r>
              <a:rPr lang="en-US" dirty="0"/>
              <a:t>Mw. I. Barmentloo-de Boer </a:t>
            </a:r>
            <a:r>
              <a:rPr lang="en-US" dirty="0">
                <a:hlinkClick r:id="rId6"/>
              </a:rPr>
              <a:t>bao@nassauvincent.nl</a:t>
            </a:r>
            <a:endParaRPr lang="en-US" dirty="0"/>
          </a:p>
          <a:p>
            <a:endParaRPr lang="en-US" dirty="0"/>
          </a:p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7"/>
          <a:srcRect l="23368" r="18041"/>
          <a:stretch/>
        </p:blipFill>
        <p:spPr>
          <a:xfrm>
            <a:off x="407368" y="620688"/>
            <a:ext cx="2448272" cy="4230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424961"/>
      </p:ext>
    </p:extLst>
  </p:cSld>
  <p:clrMapOvr>
    <a:masterClrMapping/>
  </p:clrMapOvr>
  <p:transition spd="slow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err="1">
                <a:latin typeface="+mn-lt"/>
                <a:cs typeface="Arial" panose="020B0604020202020204" pitchFamily="34" charset="0"/>
              </a:rPr>
              <a:t>Loopbaancompetenties</a:t>
            </a:r>
            <a:endParaRPr lang="nl-NL" sz="4000" b="1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4" name="Picture 2" descr="Afbeeldingsresultaat voor loopbaancompetentie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25550" y="1743869"/>
            <a:ext cx="4152900" cy="423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jdelijke aanduiding voor inhoud 2"/>
          <p:cNvSpPr>
            <a:spLocks noGrp="1"/>
          </p:cNvSpPr>
          <p:nvPr>
            <p:ph sz="half" idx="2"/>
          </p:nvPr>
        </p:nvSpPr>
        <p:spPr>
          <a:xfrm>
            <a:off x="6197600" y="2348880"/>
            <a:ext cx="5384800" cy="3777284"/>
          </a:xfrm>
        </p:spPr>
        <p:txBody>
          <a:bodyPr/>
          <a:lstStyle/>
          <a:p>
            <a:r>
              <a:rPr lang="en-US" dirty="0" err="1">
                <a:cs typeface="Arial" panose="020B0604020202020204" pitchFamily="34" charset="0"/>
              </a:rPr>
              <a:t>Vaardigheden</a:t>
            </a:r>
            <a:r>
              <a:rPr lang="en-US" dirty="0">
                <a:cs typeface="Arial" panose="020B0604020202020204" pitchFamily="34" charset="0"/>
              </a:rPr>
              <a:t> die </a:t>
            </a:r>
            <a:r>
              <a:rPr lang="en-US" dirty="0" err="1">
                <a:cs typeface="Arial" panose="020B0604020202020204" pitchFamily="34" charset="0"/>
              </a:rPr>
              <a:t>kunnen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en-US" dirty="0" err="1">
                <a:cs typeface="Arial" panose="020B0604020202020204" pitchFamily="34" charset="0"/>
              </a:rPr>
              <a:t>helpen</a:t>
            </a:r>
            <a:r>
              <a:rPr lang="en-US" dirty="0">
                <a:cs typeface="Arial" panose="020B0604020202020204" pitchFamily="34" charset="0"/>
              </a:rPr>
              <a:t> om </a:t>
            </a:r>
            <a:r>
              <a:rPr lang="en-US" dirty="0" err="1">
                <a:cs typeface="Arial" panose="020B0604020202020204" pitchFamily="34" charset="0"/>
              </a:rPr>
              <a:t>loopbaankeuzes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en-US" dirty="0" err="1">
                <a:cs typeface="Arial" panose="020B0604020202020204" pitchFamily="34" charset="0"/>
              </a:rPr>
              <a:t>te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en-US" dirty="0" err="1">
                <a:cs typeface="Arial" panose="020B0604020202020204" pitchFamily="34" charset="0"/>
              </a:rPr>
              <a:t>maken</a:t>
            </a:r>
            <a:r>
              <a:rPr lang="en-US" dirty="0">
                <a:cs typeface="Arial" panose="020B0604020202020204" pitchFamily="34" charset="0"/>
              </a:rPr>
              <a:t>. </a:t>
            </a:r>
          </a:p>
          <a:p>
            <a:r>
              <a:rPr lang="en-US" dirty="0" err="1">
                <a:cs typeface="Arial" panose="020B0604020202020204" pitchFamily="34" charset="0"/>
              </a:rPr>
              <a:t>Ervaringen</a:t>
            </a:r>
            <a:r>
              <a:rPr lang="en-US" dirty="0">
                <a:cs typeface="Arial" panose="020B0604020202020204" pitchFamily="34" charset="0"/>
              </a:rPr>
              <a:t> door </a:t>
            </a:r>
            <a:r>
              <a:rPr lang="en-US" dirty="0" err="1">
                <a:cs typeface="Arial" panose="020B0604020202020204" pitchFamily="34" charset="0"/>
              </a:rPr>
              <a:t>meeloopdagen</a:t>
            </a:r>
            <a:r>
              <a:rPr lang="en-US" dirty="0">
                <a:cs typeface="Arial" panose="020B0604020202020204" pitchFamily="34" charset="0"/>
              </a:rPr>
              <a:t>/stage etc.</a:t>
            </a:r>
            <a:endParaRPr lang="nl-NL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1482258"/>
      </p:ext>
    </p:extLst>
  </p:cSld>
  <p:clrMapOvr>
    <a:masterClrMapping/>
  </p:clrMapOvr>
  <p:transition spd="slow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err="1">
                <a:latin typeface="+mn-lt"/>
                <a:cs typeface="Arial" panose="020B0604020202020204" pitchFamily="34" charset="0"/>
              </a:rPr>
              <a:t>Loopbaandossier</a:t>
            </a:r>
            <a:endParaRPr lang="nl-NL" sz="4000" b="1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4" name="Picture 4" descr="C:\Users\bao.CSVVG\AppData\Local\Microsoft\Windows\Temporary Internet Files\Content.IE5\HYJ7U8YK\SnipImage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579249" y="1124744"/>
            <a:ext cx="5942302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jdelijke aanduiding voor inhoud 2"/>
          <p:cNvSpPr>
            <a:spLocks noGrp="1"/>
          </p:cNvSpPr>
          <p:nvPr>
            <p:ph sz="half" idx="2"/>
          </p:nvPr>
        </p:nvSpPr>
        <p:spPr>
          <a:xfrm>
            <a:off x="6521551" y="2564904"/>
            <a:ext cx="5384800" cy="3705276"/>
          </a:xfrm>
        </p:spPr>
        <p:txBody>
          <a:bodyPr/>
          <a:lstStyle/>
          <a:p>
            <a:r>
              <a:rPr lang="en-US" dirty="0" err="1">
                <a:cs typeface="Arial" panose="020B0604020202020204" pitchFamily="34" charset="0"/>
              </a:rPr>
              <a:t>Allerlei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en-US" dirty="0" err="1">
                <a:cs typeface="Arial" panose="020B0604020202020204" pitchFamily="34" charset="0"/>
              </a:rPr>
              <a:t>relevante</a:t>
            </a:r>
            <a:r>
              <a:rPr lang="en-US" dirty="0">
                <a:cs typeface="Arial" panose="020B0604020202020204" pitchFamily="34" charset="0"/>
              </a:rPr>
              <a:t> LOB-</a:t>
            </a:r>
            <a:r>
              <a:rPr lang="en-US" dirty="0" err="1">
                <a:cs typeface="Arial" panose="020B0604020202020204" pitchFamily="34" charset="0"/>
              </a:rPr>
              <a:t>ervaringen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en-US" dirty="0" err="1">
                <a:cs typeface="Arial" panose="020B0604020202020204" pitchFamily="34" charset="0"/>
              </a:rPr>
              <a:t>krijgen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en-US" dirty="0" err="1">
                <a:cs typeface="Arial" panose="020B0604020202020204" pitchFamily="34" charset="0"/>
              </a:rPr>
              <a:t>hier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en-US" dirty="0" err="1">
                <a:cs typeface="Arial" panose="020B0604020202020204" pitchFamily="34" charset="0"/>
              </a:rPr>
              <a:t>een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en-US" dirty="0" err="1">
                <a:cs typeface="Arial" panose="020B0604020202020204" pitchFamily="34" charset="0"/>
              </a:rPr>
              <a:t>plek</a:t>
            </a:r>
            <a:r>
              <a:rPr lang="en-US" dirty="0">
                <a:cs typeface="Arial" panose="020B0604020202020204" pitchFamily="34" charset="0"/>
              </a:rPr>
              <a:t>. </a:t>
            </a:r>
            <a:br>
              <a:rPr lang="en-US" dirty="0">
                <a:cs typeface="Arial" panose="020B0604020202020204" pitchFamily="34" charset="0"/>
              </a:rPr>
            </a:br>
            <a:endParaRPr lang="nl-NL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6076990"/>
      </p:ext>
    </p:extLst>
  </p:cSld>
  <p:clrMapOvr>
    <a:masterClrMapping/>
  </p:clrMapOvr>
  <p:transition spd="slow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328" y="620688"/>
            <a:ext cx="11089232" cy="936104"/>
          </a:xfrm>
        </p:spPr>
        <p:txBody>
          <a:bodyPr>
            <a:noAutofit/>
          </a:bodyPr>
          <a:lstStyle/>
          <a:p>
            <a:r>
              <a:rPr lang="en-US" sz="4000" b="1" dirty="0">
                <a:latin typeface="+mn-lt"/>
                <a:cs typeface="Arial" panose="020B0604020202020204" pitchFamily="34" charset="0"/>
              </a:rPr>
              <a:t>De </a:t>
            </a:r>
            <a:r>
              <a:rPr lang="en-US" sz="4000" b="1" dirty="0" err="1">
                <a:latin typeface="+mn-lt"/>
                <a:cs typeface="Arial" panose="020B0604020202020204" pitchFamily="34" charset="0"/>
              </a:rPr>
              <a:t>leerwegen</a:t>
            </a:r>
            <a:r>
              <a:rPr lang="en-US" sz="4000" b="1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+mn-lt"/>
                <a:cs typeface="Arial" panose="020B0604020202020204" pitchFamily="34" charset="0"/>
              </a:rPr>
              <a:t>en</a:t>
            </a:r>
            <a:r>
              <a:rPr lang="en-US" sz="4000" b="1" dirty="0">
                <a:latin typeface="+mn-lt"/>
                <a:cs typeface="Arial" panose="020B0604020202020204" pitchFamily="34" charset="0"/>
              </a:rPr>
              <a:t> de </a:t>
            </a:r>
            <a:r>
              <a:rPr lang="en-US" sz="4000" b="1" dirty="0" err="1">
                <a:latin typeface="+mn-lt"/>
                <a:cs typeface="Arial" panose="020B0604020202020204" pitchFamily="34" charset="0"/>
              </a:rPr>
              <a:t>doorstroom</a:t>
            </a:r>
            <a:r>
              <a:rPr lang="en-US" sz="4000" b="1" dirty="0">
                <a:latin typeface="+mn-lt"/>
                <a:cs typeface="Arial" panose="020B0604020202020204" pitchFamily="34" charset="0"/>
              </a:rPr>
              <a:t> </a:t>
            </a:r>
            <a:br>
              <a:rPr lang="en-US" sz="4000" b="1" dirty="0">
                <a:latin typeface="+mn-lt"/>
                <a:cs typeface="Arial" panose="020B0604020202020204" pitchFamily="34" charset="0"/>
              </a:rPr>
            </a:br>
            <a:r>
              <a:rPr lang="en-US" sz="4000" b="1" dirty="0" err="1">
                <a:latin typeface="+mn-lt"/>
                <a:cs typeface="Arial" panose="020B0604020202020204" pitchFamily="34" charset="0"/>
              </a:rPr>
              <a:t>naar</a:t>
            </a:r>
            <a:r>
              <a:rPr lang="en-US" sz="4000" b="1" dirty="0">
                <a:latin typeface="+mn-lt"/>
                <a:cs typeface="Arial" panose="020B0604020202020204" pitchFamily="34" charset="0"/>
              </a:rPr>
              <a:t> het </a:t>
            </a:r>
            <a:r>
              <a:rPr lang="en-US" sz="4000" b="1" dirty="0" err="1">
                <a:latin typeface="+mn-lt"/>
                <a:cs typeface="Arial" panose="020B0604020202020204" pitchFamily="34" charset="0"/>
              </a:rPr>
              <a:t>mbo</a:t>
            </a:r>
            <a:endParaRPr lang="nl-NL" sz="4000" b="1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95400" y="2564904"/>
            <a:ext cx="11377264" cy="2664296"/>
          </a:xfrm>
        </p:spPr>
        <p:txBody>
          <a:bodyPr>
            <a:noAutofit/>
          </a:bodyPr>
          <a:lstStyle/>
          <a:p>
            <a:r>
              <a:rPr lang="en-US" sz="2800" b="1" dirty="0" err="1">
                <a:cs typeface="Arial" panose="020B0604020202020204" pitchFamily="34" charset="0"/>
              </a:rPr>
              <a:t>Basisberoepsgerichte</a:t>
            </a:r>
            <a:r>
              <a:rPr lang="en-US" sz="2800" b="1" dirty="0">
                <a:cs typeface="Arial" panose="020B0604020202020204" pitchFamily="34" charset="0"/>
              </a:rPr>
              <a:t> </a:t>
            </a:r>
            <a:r>
              <a:rPr lang="en-US" sz="2800" b="1" dirty="0" err="1">
                <a:cs typeface="Arial" panose="020B0604020202020204" pitchFamily="34" charset="0"/>
              </a:rPr>
              <a:t>leerweg</a:t>
            </a:r>
            <a:r>
              <a:rPr lang="en-US" sz="2800" b="1" dirty="0">
                <a:cs typeface="Arial" panose="020B0604020202020204" pitchFamily="34" charset="0"/>
              </a:rPr>
              <a:t> </a:t>
            </a:r>
            <a:r>
              <a:rPr lang="en-US" sz="2800" dirty="0"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cs typeface="Arial" panose="020B0604020202020204" pitchFamily="34" charset="0"/>
                <a:sym typeface="Wingdings" panose="05000000000000000000" pitchFamily="2" charset="2"/>
              </a:rPr>
              <a:t>mbo</a:t>
            </a:r>
            <a:r>
              <a:rPr lang="en-US" sz="2800" dirty="0"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cs typeface="Arial" panose="020B0604020202020204" pitchFamily="34" charset="0"/>
                <a:sym typeface="Wingdings" panose="05000000000000000000" pitchFamily="2" charset="2"/>
              </a:rPr>
              <a:t>niv</a:t>
            </a:r>
            <a:r>
              <a:rPr lang="en-US" sz="2800" dirty="0">
                <a:cs typeface="Arial" panose="020B0604020202020204" pitchFamily="34" charset="0"/>
                <a:sym typeface="Wingdings" panose="05000000000000000000" pitchFamily="2" charset="2"/>
              </a:rPr>
              <a:t>. 2. (</a:t>
            </a:r>
            <a:r>
              <a:rPr lang="en-US" sz="2800" dirty="0" err="1">
                <a:cs typeface="Arial" panose="020B0604020202020204" pitchFamily="34" charset="0"/>
                <a:sym typeface="Wingdings" panose="05000000000000000000" pitchFamily="2" charset="2"/>
              </a:rPr>
              <a:t>meestal</a:t>
            </a:r>
            <a:r>
              <a:rPr lang="en-US" sz="2800" dirty="0">
                <a:cs typeface="Arial" panose="020B0604020202020204" pitchFamily="34" charset="0"/>
                <a:sym typeface="Wingdings" panose="05000000000000000000" pitchFamily="2" charset="2"/>
              </a:rPr>
              <a:t> 2 </a:t>
            </a:r>
            <a:r>
              <a:rPr lang="en-US" sz="2800" dirty="0" err="1">
                <a:cs typeface="Arial" panose="020B0604020202020204" pitchFamily="34" charset="0"/>
                <a:sym typeface="Wingdings" panose="05000000000000000000" pitchFamily="2" charset="2"/>
              </a:rPr>
              <a:t>jaar</a:t>
            </a:r>
            <a:r>
              <a:rPr lang="en-US" sz="2800" dirty="0">
                <a:cs typeface="Arial" panose="020B0604020202020204" pitchFamily="34" charset="0"/>
                <a:sym typeface="Wingdings" panose="05000000000000000000" pitchFamily="2" charset="2"/>
              </a:rPr>
              <a:t>)</a:t>
            </a:r>
          </a:p>
          <a:p>
            <a:pPr marL="0" indent="0">
              <a:buNone/>
            </a:pPr>
            <a:r>
              <a:rPr lang="en-US" sz="2800" dirty="0">
                <a:cs typeface="Arial" panose="020B0604020202020204" pitchFamily="34" charset="0"/>
                <a:sym typeface="Wingdings" panose="05000000000000000000" pitchFamily="2" charset="2"/>
              </a:rPr>
              <a:t>    </a:t>
            </a:r>
            <a:r>
              <a:rPr lang="en-US" sz="2800" dirty="0" err="1">
                <a:cs typeface="Arial" panose="020B0604020202020204" pitchFamily="34" charset="0"/>
                <a:sym typeface="Wingdings" panose="05000000000000000000" pitchFamily="2" charset="2"/>
              </a:rPr>
              <a:t>Beroepsgericht</a:t>
            </a:r>
            <a:r>
              <a:rPr lang="en-US" sz="2800" dirty="0">
                <a:cs typeface="Arial" panose="020B0604020202020204" pitchFamily="34" charset="0"/>
                <a:sym typeface="Wingdings" panose="05000000000000000000" pitchFamily="2" charset="2"/>
              </a:rPr>
              <a:t>, </a:t>
            </a:r>
            <a:r>
              <a:rPr lang="en-US" sz="2800" dirty="0" err="1">
                <a:cs typeface="Arial" panose="020B0604020202020204" pitchFamily="34" charset="0"/>
                <a:sym typeface="Wingdings" panose="05000000000000000000" pitchFamily="2" charset="2"/>
              </a:rPr>
              <a:t>veel</a:t>
            </a:r>
            <a:r>
              <a:rPr lang="en-US" sz="2800" dirty="0">
                <a:cs typeface="Arial" panose="020B0604020202020204" pitchFamily="34" charset="0"/>
                <a:sym typeface="Wingdings" panose="05000000000000000000" pitchFamily="2" charset="2"/>
              </a:rPr>
              <a:t> stage. Later </a:t>
            </a:r>
            <a:r>
              <a:rPr lang="en-US" sz="2800" dirty="0" err="1">
                <a:cs typeface="Arial" panose="020B0604020202020204" pitchFamily="34" charset="0"/>
                <a:sym typeface="Wingdings" panose="05000000000000000000" pitchFamily="2" charset="2"/>
              </a:rPr>
              <a:t>eventueel</a:t>
            </a:r>
            <a:r>
              <a:rPr lang="en-US" sz="2800" dirty="0"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cs typeface="Arial" panose="020B0604020202020204" pitchFamily="34" charset="0"/>
                <a:sym typeface="Wingdings" panose="05000000000000000000" pitchFamily="2" charset="2"/>
              </a:rPr>
              <a:t>niv</a:t>
            </a:r>
            <a:r>
              <a:rPr lang="en-US" sz="2800" dirty="0">
                <a:cs typeface="Arial" panose="020B0604020202020204" pitchFamily="34" charset="0"/>
                <a:sym typeface="Wingdings" panose="05000000000000000000" pitchFamily="2" charset="2"/>
              </a:rPr>
              <a:t>. 3 of 4.</a:t>
            </a:r>
          </a:p>
          <a:p>
            <a:pPr marL="0" indent="0">
              <a:buNone/>
            </a:pPr>
            <a:endParaRPr lang="en-US" sz="2800" dirty="0">
              <a:cs typeface="Arial" panose="020B0604020202020204" pitchFamily="34" charset="0"/>
            </a:endParaRPr>
          </a:p>
          <a:p>
            <a:r>
              <a:rPr lang="en-US" sz="2800" b="1" dirty="0" err="1">
                <a:cs typeface="Arial" panose="020B0604020202020204" pitchFamily="34" charset="0"/>
              </a:rPr>
              <a:t>Kaderberoepsgerichte</a:t>
            </a:r>
            <a:r>
              <a:rPr lang="en-US" sz="2800" b="1" dirty="0">
                <a:cs typeface="Arial" panose="020B0604020202020204" pitchFamily="34" charset="0"/>
              </a:rPr>
              <a:t> </a:t>
            </a:r>
            <a:r>
              <a:rPr lang="en-US" sz="2800" b="1" dirty="0" err="1">
                <a:cs typeface="Arial" panose="020B0604020202020204" pitchFamily="34" charset="0"/>
              </a:rPr>
              <a:t>leerweg</a:t>
            </a:r>
            <a:r>
              <a:rPr lang="en-US" sz="2800" b="1" dirty="0">
                <a:cs typeface="Arial" panose="020B0604020202020204" pitchFamily="34" charset="0"/>
              </a:rPr>
              <a:t> </a:t>
            </a:r>
            <a:r>
              <a:rPr lang="en-US" sz="2800" dirty="0"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cs typeface="Arial" panose="020B0604020202020204" pitchFamily="34" charset="0"/>
                <a:sym typeface="Wingdings" panose="05000000000000000000" pitchFamily="2" charset="2"/>
              </a:rPr>
              <a:t>mbo</a:t>
            </a:r>
            <a:r>
              <a:rPr lang="en-US" sz="2800" dirty="0"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cs typeface="Arial" panose="020B0604020202020204" pitchFamily="34" charset="0"/>
                <a:sym typeface="Wingdings" panose="05000000000000000000" pitchFamily="2" charset="2"/>
              </a:rPr>
              <a:t>niv</a:t>
            </a:r>
            <a:r>
              <a:rPr lang="en-US" sz="2800" dirty="0">
                <a:cs typeface="Arial" panose="020B0604020202020204" pitchFamily="34" charset="0"/>
                <a:sym typeface="Wingdings" panose="05000000000000000000" pitchFamily="2" charset="2"/>
              </a:rPr>
              <a:t>. 3 (</a:t>
            </a:r>
            <a:r>
              <a:rPr lang="en-US" sz="2800" dirty="0" err="1">
                <a:cs typeface="Arial" panose="020B0604020202020204" pitchFamily="34" charset="0"/>
                <a:sym typeface="Wingdings" panose="05000000000000000000" pitchFamily="2" charset="2"/>
              </a:rPr>
              <a:t>meestal</a:t>
            </a:r>
            <a:r>
              <a:rPr lang="en-US" sz="2800" dirty="0">
                <a:cs typeface="Arial" panose="020B0604020202020204" pitchFamily="34" charset="0"/>
                <a:sym typeface="Wingdings" panose="05000000000000000000" pitchFamily="2" charset="2"/>
              </a:rPr>
              <a:t> 3 </a:t>
            </a:r>
            <a:r>
              <a:rPr lang="en-US" sz="2800" dirty="0" err="1">
                <a:cs typeface="Arial" panose="020B0604020202020204" pitchFamily="34" charset="0"/>
                <a:sym typeface="Wingdings" panose="05000000000000000000" pitchFamily="2" charset="2"/>
              </a:rPr>
              <a:t>jaar</a:t>
            </a:r>
            <a:r>
              <a:rPr lang="en-US" sz="2800" dirty="0">
                <a:cs typeface="Arial" panose="020B0604020202020204" pitchFamily="34" charset="0"/>
                <a:sym typeface="Wingdings" panose="05000000000000000000" pitchFamily="2" charset="2"/>
              </a:rPr>
              <a:t>) </a:t>
            </a:r>
            <a:br>
              <a:rPr lang="en-US" sz="2800" dirty="0"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lang="en-US" sz="2800" dirty="0" err="1">
                <a:cs typeface="Arial" panose="020B0604020202020204" pitchFamily="34" charset="0"/>
                <a:sym typeface="Wingdings" panose="05000000000000000000" pitchFamily="2" charset="2"/>
              </a:rPr>
              <a:t>óf</a:t>
            </a:r>
            <a:r>
              <a:rPr lang="en-US" sz="2800" dirty="0"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cs typeface="Arial" panose="020B0604020202020204" pitchFamily="34" charset="0"/>
                <a:sym typeface="Wingdings" panose="05000000000000000000" pitchFamily="2" charset="2"/>
              </a:rPr>
              <a:t>niv</a:t>
            </a:r>
            <a:r>
              <a:rPr lang="en-US" sz="2800" dirty="0">
                <a:cs typeface="Arial" panose="020B0604020202020204" pitchFamily="34" charset="0"/>
                <a:sym typeface="Wingdings" panose="05000000000000000000" pitchFamily="2" charset="2"/>
              </a:rPr>
              <a:t>. 4 </a:t>
            </a:r>
            <a:r>
              <a:rPr lang="en-US" sz="2800" dirty="0" err="1">
                <a:cs typeface="Arial" panose="020B0604020202020204" pitchFamily="34" charset="0"/>
                <a:sym typeface="Wingdings" panose="05000000000000000000" pitchFamily="2" charset="2"/>
              </a:rPr>
              <a:t>vakopleiding</a:t>
            </a:r>
            <a:r>
              <a:rPr lang="en-US" sz="2800" dirty="0">
                <a:cs typeface="Arial" panose="020B0604020202020204" pitchFamily="34" charset="0"/>
                <a:sym typeface="Wingdings" panose="05000000000000000000" pitchFamily="2" charset="2"/>
              </a:rPr>
              <a:t> (net </a:t>
            </a:r>
            <a:r>
              <a:rPr lang="en-US" sz="2800" dirty="0" err="1">
                <a:cs typeface="Arial" panose="020B0604020202020204" pitchFamily="34" charset="0"/>
                <a:sym typeface="Wingdings" panose="05000000000000000000" pitchFamily="2" charset="2"/>
              </a:rPr>
              <a:t>als</a:t>
            </a:r>
            <a:r>
              <a:rPr lang="en-US" sz="2800" dirty="0">
                <a:cs typeface="Arial" panose="020B0604020202020204" pitchFamily="34" charset="0"/>
                <a:sym typeface="Wingdings" panose="05000000000000000000" pitchFamily="2" charset="2"/>
              </a:rPr>
              <a:t> TL) </a:t>
            </a:r>
            <a:endParaRPr lang="nl-NL" sz="28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7892390"/>
      </p:ext>
    </p:extLst>
  </p:cSld>
  <p:clrMapOvr>
    <a:masterClrMapping/>
  </p:clrMapOvr>
  <p:transition spd="slow"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392" y="0"/>
            <a:ext cx="10972800" cy="1143000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+mn-lt"/>
                <a:cs typeface="Arial" panose="020B0604020202020204" pitchFamily="34" charset="0"/>
              </a:rPr>
              <a:t>In-/</a:t>
            </a:r>
            <a:r>
              <a:rPr lang="en-US" sz="4000" b="1" dirty="0" err="1">
                <a:latin typeface="+mn-lt"/>
                <a:cs typeface="Arial" panose="020B0604020202020204" pitchFamily="34" charset="0"/>
              </a:rPr>
              <a:t>doorstroom</a:t>
            </a:r>
            <a:r>
              <a:rPr lang="en-US" sz="4000" b="1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+mn-lt"/>
                <a:cs typeface="Arial" panose="020B0604020202020204" pitchFamily="34" charset="0"/>
              </a:rPr>
              <a:t>vmbo-mbo</a:t>
            </a:r>
            <a:endParaRPr lang="nl-NL" sz="4000" b="1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46"/>
          <a:stretch/>
        </p:blipFill>
        <p:spPr>
          <a:xfrm>
            <a:off x="2351584" y="1052736"/>
            <a:ext cx="6984776" cy="486206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Rechte verbindingslijn met pijl 3"/>
          <p:cNvCxnSpPr/>
          <p:nvPr/>
        </p:nvCxnSpPr>
        <p:spPr>
          <a:xfrm flipH="1">
            <a:off x="5519936" y="3861048"/>
            <a:ext cx="72008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8965492"/>
      </p:ext>
    </p:extLst>
  </p:cSld>
  <p:clrMapOvr>
    <a:masterClrMapping/>
  </p:clrMapOvr>
  <p:transition spd="slow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718648" cy="1143000"/>
          </a:xfrm>
        </p:spPr>
        <p:txBody>
          <a:bodyPr/>
          <a:lstStyle/>
          <a:p>
            <a:r>
              <a:rPr lang="en-US" sz="4000" b="1" dirty="0">
                <a:latin typeface="+mn-lt"/>
                <a:cs typeface="Arial" panose="020B0604020202020204" pitchFamily="34" charset="0"/>
              </a:rPr>
              <a:t>De </a:t>
            </a:r>
            <a:r>
              <a:rPr lang="en-US" sz="4000" b="1" dirty="0" err="1">
                <a:latin typeface="+mn-lt"/>
                <a:cs typeface="Arial" panose="020B0604020202020204" pitchFamily="34" charset="0"/>
              </a:rPr>
              <a:t>júíste</a:t>
            </a:r>
            <a:r>
              <a:rPr lang="en-US" sz="4000" b="1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+mn-lt"/>
                <a:cs typeface="Arial" panose="020B0604020202020204" pitchFamily="34" charset="0"/>
              </a:rPr>
              <a:t>leerweg</a:t>
            </a:r>
            <a:endParaRPr lang="nl-NL" sz="4000" b="1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1417638"/>
            <a:ext cx="10972800" cy="5040560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err="1">
                <a:cs typeface="Arial" panose="020B0604020202020204" pitchFamily="34" charset="0"/>
              </a:rPr>
              <a:t>Wordt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bepaald</a:t>
            </a:r>
            <a:r>
              <a:rPr lang="en-US" sz="2800" dirty="0">
                <a:cs typeface="Arial" panose="020B0604020202020204" pitchFamily="34" charset="0"/>
              </a:rPr>
              <a:t> door het </a:t>
            </a:r>
            <a:r>
              <a:rPr lang="en-US" sz="2800" dirty="0" err="1">
                <a:cs typeface="Arial" panose="020B0604020202020204" pitchFamily="34" charset="0"/>
              </a:rPr>
              <a:t>docententeam</a:t>
            </a:r>
            <a:r>
              <a:rPr lang="en-US" sz="2800" dirty="0">
                <a:cs typeface="Arial" panose="020B0604020202020204" pitchFamily="34" charset="0"/>
              </a:rPr>
              <a:t> op basis van:</a:t>
            </a:r>
          </a:p>
          <a:p>
            <a:pPr marL="0" indent="0">
              <a:buNone/>
            </a:pPr>
            <a:r>
              <a:rPr lang="en-US" sz="2800" dirty="0">
                <a:cs typeface="Arial" panose="020B0604020202020204" pitchFamily="34" charset="0"/>
              </a:rPr>
              <a:t>• </a:t>
            </a:r>
            <a:r>
              <a:rPr lang="en-US" sz="2800" dirty="0" err="1">
                <a:cs typeface="Arial" panose="020B0604020202020204" pitchFamily="34" charset="0"/>
              </a:rPr>
              <a:t>informatie</a:t>
            </a:r>
            <a:r>
              <a:rPr lang="en-US" sz="2800" dirty="0">
                <a:cs typeface="Arial" panose="020B0604020202020204" pitchFamily="34" charset="0"/>
              </a:rPr>
              <a:t> van </a:t>
            </a:r>
            <a:r>
              <a:rPr lang="en-US" sz="2800" dirty="0" err="1">
                <a:cs typeface="Arial" panose="020B0604020202020204" pitchFamily="34" charset="0"/>
              </a:rPr>
              <a:t>alle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vakdocenten</a:t>
            </a:r>
            <a:endParaRPr lang="en-US" sz="2800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800" dirty="0">
                <a:cs typeface="Arial" panose="020B0604020202020204" pitchFamily="34" charset="0"/>
              </a:rPr>
              <a:t>• </a:t>
            </a:r>
            <a:r>
              <a:rPr lang="en-US" sz="2800" dirty="0" err="1">
                <a:cs typeface="Arial" panose="020B0604020202020204" pitchFamily="34" charset="0"/>
              </a:rPr>
              <a:t>eigenschappen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en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vaardigheden</a:t>
            </a:r>
            <a:endParaRPr lang="en-US" sz="2800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800" dirty="0">
                <a:cs typeface="Arial" panose="020B0604020202020204" pitchFamily="34" charset="0"/>
              </a:rPr>
              <a:t>• </a:t>
            </a:r>
            <a:r>
              <a:rPr lang="en-US" sz="2800" dirty="0" err="1">
                <a:cs typeface="Arial" panose="020B0604020202020204" pitchFamily="34" charset="0"/>
              </a:rPr>
              <a:t>cijfers</a:t>
            </a:r>
            <a:r>
              <a:rPr lang="en-US" sz="2800" dirty="0">
                <a:cs typeface="Arial" panose="020B0604020202020204" pitchFamily="34" charset="0"/>
              </a:rPr>
              <a:t>, tempo, </a:t>
            </a:r>
            <a:r>
              <a:rPr lang="en-US" sz="2800" dirty="0" err="1">
                <a:cs typeface="Arial" panose="020B0604020202020204" pitchFamily="34" charset="0"/>
              </a:rPr>
              <a:t>huiswerk</a:t>
            </a:r>
            <a:r>
              <a:rPr lang="en-US" sz="2800" dirty="0">
                <a:cs typeface="Arial" panose="020B0604020202020204" pitchFamily="34" charset="0"/>
              </a:rPr>
              <a:t>, </a:t>
            </a:r>
            <a:r>
              <a:rPr lang="en-US" sz="2800" dirty="0" err="1">
                <a:cs typeface="Arial" panose="020B0604020202020204" pitchFamily="34" charset="0"/>
              </a:rPr>
              <a:t>motivatie</a:t>
            </a:r>
            <a:r>
              <a:rPr lang="en-US" sz="2800" dirty="0"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endParaRPr lang="en-US" sz="2800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800" dirty="0" err="1">
                <a:cs typeface="Arial" panose="020B0604020202020204" pitchFamily="34" charset="0"/>
              </a:rPr>
              <a:t>Advies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leerweg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volgt</a:t>
            </a:r>
            <a:r>
              <a:rPr lang="en-US" sz="2800" dirty="0">
                <a:cs typeface="Arial" panose="020B0604020202020204" pitchFamily="34" charset="0"/>
              </a:rPr>
              <a:t> in </a:t>
            </a:r>
            <a:r>
              <a:rPr lang="en-US" sz="2800" dirty="0" err="1">
                <a:cs typeface="Arial" panose="020B0604020202020204" pitchFamily="34" charset="0"/>
              </a:rPr>
              <a:t>april</a:t>
            </a:r>
            <a:r>
              <a:rPr lang="en-US" sz="2800" dirty="0">
                <a:cs typeface="Arial" panose="020B0604020202020204" pitchFamily="34" charset="0"/>
              </a:rPr>
              <a:t>.</a:t>
            </a:r>
            <a:br>
              <a:rPr lang="en-US" sz="2800" dirty="0">
                <a:cs typeface="Arial" panose="020B0604020202020204" pitchFamily="34" charset="0"/>
              </a:rPr>
            </a:br>
            <a:br>
              <a:rPr lang="en-US" sz="2800" dirty="0">
                <a:cs typeface="Arial" panose="020B0604020202020204" pitchFamily="34" charset="0"/>
              </a:rPr>
            </a:br>
            <a:endParaRPr lang="nl-NL" sz="2800" dirty="0">
              <a:cs typeface="Arial" panose="020B0604020202020204" pitchFamily="34" charset="0"/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144" y="3013380"/>
            <a:ext cx="3120008" cy="2408256"/>
          </a:xfrm>
          <a:prstGeom prst="rect">
            <a:avLst/>
          </a:prstGeom>
          <a:ln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638423587"/>
      </p:ext>
    </p:extLst>
  </p:cSld>
  <p:clrMapOvr>
    <a:masterClrMapping/>
  </p:clrMapOvr>
  <p:transition spd="slow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99456" y="404664"/>
            <a:ext cx="8222704" cy="1143000"/>
          </a:xfrm>
        </p:spPr>
        <p:txBody>
          <a:bodyPr/>
          <a:lstStyle/>
          <a:p>
            <a:r>
              <a:rPr lang="en-US" sz="4000" b="1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+mn-lt"/>
                <a:cs typeface="Arial" panose="020B0604020202020204" pitchFamily="34" charset="0"/>
              </a:rPr>
              <a:t>Keuzes</a:t>
            </a:r>
            <a:r>
              <a:rPr lang="en-US" sz="4000" b="1" dirty="0">
                <a:latin typeface="+mn-lt"/>
                <a:cs typeface="Arial" panose="020B0604020202020204" pitchFamily="34" charset="0"/>
              </a:rPr>
              <a:t> in </a:t>
            </a:r>
            <a:r>
              <a:rPr lang="en-US" sz="4000" b="1" dirty="0" err="1">
                <a:latin typeface="+mn-lt"/>
                <a:cs typeface="Arial" panose="020B0604020202020204" pitchFamily="34" charset="0"/>
              </a:rPr>
              <a:t>klas</a:t>
            </a:r>
            <a:r>
              <a:rPr lang="en-US" sz="4000" b="1" dirty="0">
                <a:latin typeface="+mn-lt"/>
                <a:cs typeface="Arial" panose="020B0604020202020204" pitchFamily="34" charset="0"/>
              </a:rPr>
              <a:t> 2, </a:t>
            </a:r>
            <a:r>
              <a:rPr lang="en-US" sz="4000" b="1" dirty="0" err="1">
                <a:latin typeface="+mn-lt"/>
                <a:cs typeface="Arial" panose="020B0604020202020204" pitchFamily="34" charset="0"/>
              </a:rPr>
              <a:t>voor</a:t>
            </a:r>
            <a:r>
              <a:rPr lang="en-US" sz="4000" b="1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+mn-lt"/>
                <a:cs typeface="Arial" panose="020B0604020202020204" pitchFamily="34" charset="0"/>
              </a:rPr>
              <a:t>klas</a:t>
            </a:r>
            <a:r>
              <a:rPr lang="en-US" sz="4000" b="1" dirty="0">
                <a:latin typeface="+mn-lt"/>
                <a:cs typeface="Arial" panose="020B0604020202020204" pitchFamily="34" charset="0"/>
              </a:rPr>
              <a:t> 3</a:t>
            </a:r>
            <a:endParaRPr lang="nl-NL" sz="4000" b="1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95400" y="1988840"/>
            <a:ext cx="12097344" cy="3240360"/>
          </a:xfrm>
        </p:spPr>
        <p:txBody>
          <a:bodyPr>
            <a:normAutofit/>
          </a:bodyPr>
          <a:lstStyle/>
          <a:p>
            <a:r>
              <a:rPr lang="en-US" sz="2800" dirty="0" err="1">
                <a:cs typeface="Arial" panose="020B0604020202020204" pitchFamily="34" charset="0"/>
              </a:rPr>
              <a:t>Keuze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algemeen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vormende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vakken</a:t>
            </a:r>
            <a:r>
              <a:rPr lang="en-US" sz="2800" dirty="0">
                <a:cs typeface="Arial" panose="020B0604020202020204" pitchFamily="34" charset="0"/>
              </a:rPr>
              <a:t>: </a:t>
            </a:r>
          </a:p>
          <a:p>
            <a:pPr marL="0" indent="0">
              <a:buNone/>
            </a:pPr>
            <a:r>
              <a:rPr lang="en-US" sz="2800" dirty="0">
                <a:cs typeface="Arial" panose="020B0604020202020204" pitchFamily="34" charset="0"/>
              </a:rPr>
              <a:t>    </a:t>
            </a:r>
            <a:r>
              <a:rPr lang="en-US" sz="2800" dirty="0" err="1">
                <a:cs typeface="Arial" panose="020B0604020202020204" pitchFamily="34" charset="0"/>
              </a:rPr>
              <a:t>natuurkunde</a:t>
            </a:r>
            <a:r>
              <a:rPr lang="en-US" sz="2800" dirty="0">
                <a:cs typeface="Arial" panose="020B0604020202020204" pitchFamily="34" charset="0"/>
              </a:rPr>
              <a:t> (</a:t>
            </a:r>
            <a:r>
              <a:rPr lang="en-US" sz="2800" dirty="0" err="1">
                <a:cs typeface="Arial" panose="020B0604020202020204" pitchFamily="34" charset="0"/>
              </a:rPr>
              <a:t>nask</a:t>
            </a:r>
            <a:r>
              <a:rPr lang="en-US" sz="2800" dirty="0">
                <a:cs typeface="Arial" panose="020B0604020202020204" pitchFamily="34" charset="0"/>
              </a:rPr>
              <a:t> 1) </a:t>
            </a:r>
            <a:r>
              <a:rPr lang="en-US" sz="2000" i="1" dirty="0" err="1">
                <a:cs typeface="Arial" panose="020B0604020202020204" pitchFamily="34" charset="0"/>
              </a:rPr>
              <a:t>Techniek</a:t>
            </a:r>
            <a:r>
              <a:rPr lang="en-US" sz="2800" dirty="0">
                <a:cs typeface="Arial" panose="020B0604020202020204" pitchFamily="34" charset="0"/>
              </a:rPr>
              <a:t> of </a:t>
            </a:r>
            <a:r>
              <a:rPr lang="en-US" sz="2800" dirty="0" err="1">
                <a:cs typeface="Arial" panose="020B0604020202020204" pitchFamily="34" charset="0"/>
              </a:rPr>
              <a:t>biologie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000" i="1" dirty="0" err="1">
                <a:cs typeface="Arial" panose="020B0604020202020204" pitchFamily="34" charset="0"/>
              </a:rPr>
              <a:t>Zorg&amp;Welzijn</a:t>
            </a:r>
            <a:r>
              <a:rPr lang="en-US" sz="2000" i="1" dirty="0">
                <a:cs typeface="Arial" panose="020B0604020202020204" pitchFamily="34" charset="0"/>
              </a:rPr>
              <a:t>, Sport</a:t>
            </a:r>
          </a:p>
          <a:p>
            <a:r>
              <a:rPr lang="en-US" sz="2800" dirty="0" err="1">
                <a:cs typeface="Arial" panose="020B0604020202020204" pitchFamily="34" charset="0"/>
              </a:rPr>
              <a:t>Keuzevakken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binnen</a:t>
            </a:r>
            <a:r>
              <a:rPr lang="en-US" sz="2800" dirty="0">
                <a:cs typeface="Arial" panose="020B0604020202020204" pitchFamily="34" charset="0"/>
              </a:rPr>
              <a:t> het </a:t>
            </a:r>
            <a:r>
              <a:rPr lang="en-US" sz="2800" dirty="0" err="1">
                <a:cs typeface="Arial" panose="020B0604020202020204" pitchFamily="34" charset="0"/>
              </a:rPr>
              <a:t>beroepsgerichte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programma</a:t>
            </a:r>
            <a:r>
              <a:rPr lang="en-US" sz="2800" dirty="0">
                <a:cs typeface="Arial" panose="020B0604020202020204" pitchFamily="34" charset="0"/>
              </a:rPr>
              <a:t> D&amp;P</a:t>
            </a:r>
          </a:p>
          <a:p>
            <a:r>
              <a:rPr lang="en-US" sz="2800" dirty="0" err="1">
                <a:cs typeface="Arial" panose="020B0604020202020204" pitchFamily="34" charset="0"/>
              </a:rPr>
              <a:t>Keuze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Duits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als</a:t>
            </a:r>
            <a:r>
              <a:rPr lang="en-US" sz="2800" dirty="0">
                <a:cs typeface="Arial" panose="020B0604020202020204" pitchFamily="34" charset="0"/>
              </a:rPr>
              <a:t> extra </a:t>
            </a:r>
            <a:r>
              <a:rPr lang="en-US" sz="2800" dirty="0" err="1">
                <a:cs typeface="Arial" panose="020B0604020202020204" pitchFamily="34" charset="0"/>
              </a:rPr>
              <a:t>vak</a:t>
            </a:r>
            <a:r>
              <a:rPr lang="en-US" sz="2800" dirty="0">
                <a:cs typeface="Arial" panose="020B0604020202020204" pitchFamily="34" charset="0"/>
              </a:rPr>
              <a:t> (</a:t>
            </a:r>
            <a:r>
              <a:rPr lang="en-US" sz="2800" dirty="0" err="1">
                <a:cs typeface="Arial" panose="020B0604020202020204" pitchFamily="34" charset="0"/>
              </a:rPr>
              <a:t>alléén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voor</a:t>
            </a:r>
            <a:r>
              <a:rPr lang="en-US" sz="2800" dirty="0">
                <a:cs typeface="Arial" panose="020B0604020202020204" pitchFamily="34" charset="0"/>
              </a:rPr>
              <a:t> KB-</a:t>
            </a:r>
            <a:r>
              <a:rPr lang="en-US" sz="2800" dirty="0" err="1">
                <a:cs typeface="Arial" panose="020B0604020202020204" pitchFamily="34" charset="0"/>
              </a:rPr>
              <a:t>leerlingen</a:t>
            </a:r>
            <a:r>
              <a:rPr lang="en-US" sz="2800" dirty="0">
                <a:cs typeface="Arial" panose="020B0604020202020204" pitchFamily="34" charset="0"/>
              </a:rPr>
              <a:t>)</a:t>
            </a:r>
          </a:p>
          <a:p>
            <a:pPr marL="0" indent="0">
              <a:buNone/>
            </a:pPr>
            <a:endParaRPr lang="en-US" sz="2800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800" b="1" dirty="0">
                <a:solidFill>
                  <a:srgbClr val="00B050"/>
                </a:solidFill>
                <a:cs typeface="Arial" panose="020B0604020202020204" pitchFamily="34" charset="0"/>
              </a:rPr>
              <a:t>	</a:t>
            </a:r>
            <a:r>
              <a:rPr lang="en-US" sz="2800" b="1" dirty="0" err="1">
                <a:solidFill>
                  <a:srgbClr val="00B050"/>
                </a:solidFill>
                <a:cs typeface="Arial" panose="020B0604020202020204" pitchFamily="34" charset="0"/>
              </a:rPr>
              <a:t>Doel</a:t>
            </a:r>
            <a:r>
              <a:rPr lang="en-US" sz="2800" b="1" dirty="0">
                <a:solidFill>
                  <a:srgbClr val="00B050"/>
                </a:solidFill>
                <a:cs typeface="Arial" panose="020B0604020202020204" pitchFamily="34" charset="0"/>
              </a:rPr>
              <a:t>: </a:t>
            </a:r>
            <a:r>
              <a:rPr lang="en-US" sz="2800" b="1" dirty="0" err="1">
                <a:solidFill>
                  <a:srgbClr val="00B050"/>
                </a:solidFill>
                <a:cs typeface="Arial" panose="020B0604020202020204" pitchFamily="34" charset="0"/>
              </a:rPr>
              <a:t>een</a:t>
            </a:r>
            <a:r>
              <a:rPr lang="en-US" sz="2800" b="1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cs typeface="Arial" panose="020B0604020202020204" pitchFamily="34" charset="0"/>
              </a:rPr>
              <a:t>passende</a:t>
            </a:r>
            <a:r>
              <a:rPr lang="en-US" sz="2800" b="1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cs typeface="Arial" panose="020B0604020202020204" pitchFamily="34" charset="0"/>
              </a:rPr>
              <a:t>leerweg</a:t>
            </a:r>
            <a:r>
              <a:rPr lang="en-US" sz="2800" b="1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cs typeface="Arial" panose="020B0604020202020204" pitchFamily="34" charset="0"/>
              </a:rPr>
              <a:t>voor</a:t>
            </a:r>
            <a:r>
              <a:rPr lang="en-US" sz="2800" b="1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cs typeface="Arial" panose="020B0604020202020204" pitchFamily="34" charset="0"/>
              </a:rPr>
              <a:t>klas</a:t>
            </a:r>
            <a:r>
              <a:rPr lang="en-US" sz="2800" b="1" dirty="0">
                <a:solidFill>
                  <a:srgbClr val="00B050"/>
                </a:solidFill>
                <a:cs typeface="Arial" panose="020B0604020202020204" pitchFamily="34" charset="0"/>
              </a:rPr>
              <a:t> 3 </a:t>
            </a:r>
            <a:r>
              <a:rPr lang="en-US" sz="2800" b="1" dirty="0" err="1">
                <a:solidFill>
                  <a:srgbClr val="00B050"/>
                </a:solidFill>
                <a:cs typeface="Arial" panose="020B0604020202020204" pitchFamily="34" charset="0"/>
              </a:rPr>
              <a:t>en</a:t>
            </a:r>
            <a:r>
              <a:rPr lang="en-US" sz="2800" b="1" dirty="0">
                <a:solidFill>
                  <a:srgbClr val="00B050"/>
                </a:solidFill>
                <a:cs typeface="Arial" panose="020B0604020202020204" pitchFamily="34" charset="0"/>
              </a:rPr>
              <a:t> 4</a:t>
            </a:r>
            <a:endParaRPr lang="nl-NL" sz="2800" b="1" dirty="0"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0460513"/>
      </p:ext>
    </p:extLst>
  </p:cSld>
  <p:clrMapOvr>
    <a:masterClrMapping/>
  </p:clrMapOvr>
  <p:transition spd="slow">
    <p:wipe dir="r"/>
  </p:transition>
</p:sld>
</file>

<file path=ppt/theme/theme1.xml><?xml version="1.0" encoding="utf-8"?>
<a:theme xmlns:a="http://schemas.openxmlformats.org/drawingml/2006/main" name="CSVVG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94cda7e5-2f7c-412b-8361-94fc00b8016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66EA7C482B3E24382BE769A2D77888C" ma:contentTypeVersion="14" ma:contentTypeDescription="Create a new document." ma:contentTypeScope="" ma:versionID="c576048a5e9c1ee1a4e9e4a1727957cd">
  <xsd:schema xmlns:xsd="http://www.w3.org/2001/XMLSchema" xmlns:xs="http://www.w3.org/2001/XMLSchema" xmlns:p="http://schemas.microsoft.com/office/2006/metadata/properties" xmlns:ns3="c6d4d012-b8f1-4914-a09a-e7670a843be1" xmlns:ns4="94cda7e5-2f7c-412b-8361-94fc00b80165" targetNamespace="http://schemas.microsoft.com/office/2006/metadata/properties" ma:root="true" ma:fieldsID="6e3aa806eb04d5f482e927fb3344c3c9" ns3:_="" ns4:_="">
    <xsd:import namespace="c6d4d012-b8f1-4914-a09a-e7670a843be1"/>
    <xsd:import namespace="94cda7e5-2f7c-412b-8361-94fc00b80165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3:LastSharedByTime" minOccurs="0"/>
                <xsd:element ref="ns3:LastSharedByUser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ServiceOCR" minOccurs="0"/>
                <xsd:element ref="ns4:MediaLengthInSeconds" minOccurs="0"/>
                <xsd:element ref="ns4:_activity" minOccurs="0"/>
                <xsd:element ref="ns4:MediaServiceObjectDetectorVersions" minOccurs="0"/>
                <xsd:element ref="ns4:MediaServiceSystemTags" minOccurs="0"/>
                <xsd:element ref="ns4:MediaServiceLocation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d4d012-b8f1-4914-a09a-e7670a843be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internalName="SharingHintHash" ma:readOnly="true">
      <xsd:simpleType>
        <xsd:restriction base="dms:Text"/>
      </xsd:simpleType>
    </xsd:element>
    <xsd:element name="LastSharedByTime" ma:index="11" nillable="true" ma:displayName="Last Shared By Time" ma:internalName="LastSharedByTime" ma:readOnly="true">
      <xsd:simpleType>
        <xsd:restriction base="dms:DateTime"/>
      </xsd:simpleType>
    </xsd:element>
    <xsd:element name="LastSharedByUser" ma:index="12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cda7e5-2f7c-412b-8361-94fc00b8016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3" nillable="true" ma:displayName="_activity" ma:default="" ma:hidden="true" ma:internalName="_activity">
      <xsd:simpleType>
        <xsd:restriction base="dms:Note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5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Location" ma:index="26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2BF09EB-C208-46AA-AE2D-180557996685}">
  <ds:schemaRefs>
    <ds:schemaRef ds:uri="http://purl.org/dc/elements/1.1/"/>
    <ds:schemaRef ds:uri="http://schemas.microsoft.com/office/2006/metadata/properties"/>
    <ds:schemaRef ds:uri="94cda7e5-2f7c-412b-8361-94fc00b80165"/>
    <ds:schemaRef ds:uri="c6d4d012-b8f1-4914-a09a-e7670a843be1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F322E4A3-694B-4BE9-AA8A-BDA6A3CA96B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7E72A7E-69C8-4BC0-8A59-7AA04FA429D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6d4d012-b8f1-4914-a09a-e7670a843be1"/>
    <ds:schemaRef ds:uri="94cda7e5-2f7c-412b-8361-94fc00b8016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Format - Powerpoint presentatie</Template>
  <TotalTime>1702</TotalTime>
  <Words>1330</Words>
  <Application>Microsoft Office PowerPoint</Application>
  <PresentationFormat>Breedbeeld</PresentationFormat>
  <Paragraphs>262</Paragraphs>
  <Slides>37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37</vt:i4>
      </vt:variant>
    </vt:vector>
  </HeadingPairs>
  <TitlesOfParts>
    <vt:vector size="41" baseType="lpstr">
      <vt:lpstr>Arial</vt:lpstr>
      <vt:lpstr>Calibri</vt:lpstr>
      <vt:lpstr>Courier New</vt:lpstr>
      <vt:lpstr>CSVVG_template</vt:lpstr>
      <vt:lpstr>PowerPoint-presentatie</vt:lpstr>
      <vt:lpstr>Programma</vt:lpstr>
      <vt:lpstr>Wet- en regelgeving LOB</vt:lpstr>
      <vt:lpstr>Loopbaancompetenties</vt:lpstr>
      <vt:lpstr>Loopbaandossier</vt:lpstr>
      <vt:lpstr>De leerwegen en de doorstroom  naar het mbo</vt:lpstr>
      <vt:lpstr>In-/doorstroom vmbo-mbo</vt:lpstr>
      <vt:lpstr>De júíste leerweg</vt:lpstr>
      <vt:lpstr> Keuzes in klas 2, voor klas 3</vt:lpstr>
      <vt:lpstr>PowerPoint-presentatie</vt:lpstr>
      <vt:lpstr>PowerPoint-presentatie</vt:lpstr>
      <vt:lpstr>Duits als extra vak</vt:lpstr>
      <vt:lpstr>Keuze voor beroepsgerichte examenvakken</vt:lpstr>
      <vt:lpstr>Procedure keuzeproces: wie doet wat?</vt:lpstr>
      <vt:lpstr>Wat kan helpen om te kiezen?</vt:lpstr>
      <vt:lpstr>Tijdpad </vt:lpstr>
      <vt:lpstr>PowerPoint-presentatie</vt:lpstr>
      <vt:lpstr>Profiel Dienstverlening en Producten</vt:lpstr>
      <vt:lpstr>Dienstverlening &amp; Producten B/K/T</vt:lpstr>
      <vt:lpstr>Dienstverlening &amp; Producten B/K</vt:lpstr>
      <vt:lpstr>Dienstverlening &amp; Producten B/K</vt:lpstr>
      <vt:lpstr>Dienstverlening &amp; Producten T</vt:lpstr>
      <vt:lpstr>Beroepsgericht jaarvak B/K</vt:lpstr>
      <vt:lpstr>PowerPoint-presentatie</vt:lpstr>
      <vt:lpstr>Beroepsgerichte vakken techniek (metaal)</vt:lpstr>
      <vt:lpstr>PowerPoint-presentatie</vt:lpstr>
      <vt:lpstr>PowerPoint-presentatie</vt:lpstr>
      <vt:lpstr>Beroepsgerichte vakken kunst &amp; cultuur</vt:lpstr>
      <vt:lpstr>Beroepsgerichte vakken zorg</vt:lpstr>
      <vt:lpstr>Beroepsgerichte vakken uiterlijke verzorging</vt:lpstr>
      <vt:lpstr> Beroepsgerichte vakken voeding</vt:lpstr>
      <vt:lpstr>PowerPoint-presentatie</vt:lpstr>
      <vt:lpstr>Beroepsgerichte vakken computer techniek </vt:lpstr>
      <vt:lpstr>PowerPoint-presentatie</vt:lpstr>
      <vt:lpstr> Beroepsgerichte vakken sport </vt:lpstr>
      <vt:lpstr>Hoe en wanneer kiezen?</vt:lpstr>
      <vt:lpstr>Informatie of vragen? </vt:lpstr>
    </vt:vector>
  </TitlesOfParts>
  <Company>CS Vincent van Gogh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Keuzevak  meubelmaken</dc:title>
  <dc:creator>Theo Deelstra</dc:creator>
  <cp:lastModifiedBy>Mráz Petrics, M.</cp:lastModifiedBy>
  <cp:revision>179</cp:revision>
  <cp:lastPrinted>2019-01-25T10:24:04Z</cp:lastPrinted>
  <dcterms:created xsi:type="dcterms:W3CDTF">2016-01-31T13:40:33Z</dcterms:created>
  <dcterms:modified xsi:type="dcterms:W3CDTF">2024-02-08T11:36:09Z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0x010100466EA7C482B3E24382BE769A2D77888C</vt:lpwstr>
  </property>
</Properties>
</file>