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46"/>
  </p:handoutMasterIdLst>
  <p:sldIdLst>
    <p:sldId id="344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54" r:id="rId25"/>
    <p:sldId id="352" r:id="rId26"/>
    <p:sldId id="310" r:id="rId27"/>
    <p:sldId id="311" r:id="rId28"/>
    <p:sldId id="350" r:id="rId29"/>
    <p:sldId id="353" r:id="rId30"/>
    <p:sldId id="351" r:id="rId31"/>
    <p:sldId id="343" r:id="rId32"/>
    <p:sldId id="331" r:id="rId33"/>
    <p:sldId id="332" r:id="rId34"/>
    <p:sldId id="346" r:id="rId35"/>
    <p:sldId id="333" r:id="rId36"/>
    <p:sldId id="335" r:id="rId37"/>
    <p:sldId id="342" r:id="rId38"/>
    <p:sldId id="336" r:id="rId39"/>
    <p:sldId id="348" r:id="rId40"/>
    <p:sldId id="338" r:id="rId41"/>
    <p:sldId id="347" r:id="rId42"/>
    <p:sldId id="339" r:id="rId43"/>
    <p:sldId id="349" r:id="rId44"/>
    <p:sldId id="317" r:id="rId45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>
      <p:cViewPr varScale="1">
        <p:scale>
          <a:sx n="86" d="100"/>
          <a:sy n="86" d="100"/>
        </p:scale>
        <p:origin x="58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2C866E8A-974E-416E-A146-2A560916DA77}" type="datetimeFigureOut">
              <a:rPr lang="nl-NL" smtClean="0"/>
              <a:t>8-2-2024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CBA4331D-9D06-45EA-AD09-BCB687ADF5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240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405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94032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2999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7036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54194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2629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0030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07326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9760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15444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1497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00E2C-E391-4D18-9B57-2D17009FE272}" type="datetimeFigureOut">
              <a:rPr lang="en-US" smtClean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BEAC-5077-4D12-AF42-3ED2CB36CC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1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a.kramer@nassauvincent.nl" TargetMode="External"/><Relationship Id="rId7" Type="http://schemas.openxmlformats.org/officeDocument/2006/relationships/image" Target="../media/image29.png"/><Relationship Id="rId2" Type="http://schemas.openxmlformats.org/officeDocument/2006/relationships/hyperlink" Target="mailto:e.heeling@nassauvincent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ao@nassauvincent.nl" TargetMode="External"/><Relationship Id="rId5" Type="http://schemas.openxmlformats.org/officeDocument/2006/relationships/hyperlink" Target="mailto:J.vander.velde@nassauvincent.nl" TargetMode="External"/><Relationship Id="rId4" Type="http://schemas.openxmlformats.org/officeDocument/2006/relationships/hyperlink" Target="mailto:s.mulder@nassauvincent.n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7C077D-BE0C-F54B-99F4-19C54FAD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384032" y="4005064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Voorlichting</a:t>
            </a:r>
          </a:p>
          <a:p>
            <a:pPr algn="ctr"/>
            <a:r>
              <a:rPr lang="nl-NL" sz="3200" b="1" dirty="0"/>
              <a:t>Keuzeproces klas 2 KTM</a:t>
            </a:r>
          </a:p>
          <a:p>
            <a:pPr algn="ctr"/>
            <a:endParaRPr lang="nl-NL" sz="2000" dirty="0"/>
          </a:p>
          <a:p>
            <a:pPr algn="ctr"/>
            <a:r>
              <a:rPr lang="nl-NL" sz="2000" b="1" dirty="0"/>
              <a:t>Locatie Salland </a:t>
            </a:r>
          </a:p>
          <a:p>
            <a:pPr algn="ctr"/>
            <a:r>
              <a:rPr lang="en-US" sz="2000" b="1" dirty="0"/>
              <a:t>J. van der Velde, </a:t>
            </a:r>
            <a:r>
              <a:rPr lang="en-US" sz="2000" b="1" dirty="0" err="1"/>
              <a:t>decaan</a:t>
            </a:r>
            <a:br>
              <a:rPr lang="en-US" sz="2000" b="1" dirty="0"/>
            </a:br>
            <a:r>
              <a:rPr lang="en-US" sz="2000" b="1" dirty="0"/>
              <a:t>I. Barmentloo-de Boer, </a:t>
            </a:r>
            <a:r>
              <a:rPr lang="en-US" sz="2000" b="1" dirty="0" err="1"/>
              <a:t>decaan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042263268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080120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Kenmerken</a:t>
            </a:r>
            <a:r>
              <a:rPr lang="en-US" b="1" dirty="0">
                <a:latin typeface="+mn-lt"/>
              </a:rPr>
              <a:t> Kader</a:t>
            </a:r>
            <a:endParaRPr lang="nl-NL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3849292"/>
          </a:xfrm>
        </p:spPr>
        <p:txBody>
          <a:bodyPr>
            <a:normAutofit/>
          </a:bodyPr>
          <a:lstStyle/>
          <a:p>
            <a:r>
              <a:rPr lang="en-US" sz="2800" dirty="0"/>
              <a:t>Meer </a:t>
            </a:r>
            <a:r>
              <a:rPr lang="en-US" sz="2800" dirty="0" err="1"/>
              <a:t>praktijkgericht</a:t>
            </a:r>
            <a:r>
              <a:rPr lang="en-US" sz="2800" dirty="0"/>
              <a:t> </a:t>
            </a:r>
            <a:r>
              <a:rPr lang="en-US" sz="2800" dirty="0" err="1"/>
              <a:t>leren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/>
              <a:t>binnen</a:t>
            </a:r>
            <a:r>
              <a:rPr lang="en-US" sz="2800" dirty="0"/>
              <a:t> het </a:t>
            </a:r>
            <a:r>
              <a:rPr lang="en-US" sz="2800" dirty="0" err="1"/>
              <a:t>beroepsgerichte</a:t>
            </a:r>
            <a:r>
              <a:rPr lang="en-US" sz="2800" dirty="0"/>
              <a:t> </a:t>
            </a:r>
            <a:r>
              <a:rPr lang="en-US" sz="2800" dirty="0" err="1"/>
              <a:t>programma</a:t>
            </a:r>
            <a:r>
              <a:rPr lang="en-US" sz="2800" dirty="0"/>
              <a:t> D&amp;P</a:t>
            </a:r>
          </a:p>
          <a:p>
            <a:r>
              <a:rPr lang="en-US" sz="2800" dirty="0" err="1"/>
              <a:t>Examen</a:t>
            </a:r>
            <a:r>
              <a:rPr lang="en-US" sz="2800" dirty="0"/>
              <a:t> in 4 </a:t>
            </a:r>
            <a:r>
              <a:rPr lang="en-US" sz="2800" dirty="0" err="1"/>
              <a:t>theorievakken</a:t>
            </a:r>
            <a:r>
              <a:rPr lang="en-US" sz="2800" dirty="0"/>
              <a:t>, </a:t>
            </a:r>
            <a:r>
              <a:rPr lang="en-US" sz="2800" dirty="0" err="1"/>
              <a:t>eventueel</a:t>
            </a:r>
            <a:r>
              <a:rPr lang="en-US" sz="2800" dirty="0"/>
              <a:t> 5 (</a:t>
            </a:r>
            <a:r>
              <a:rPr lang="en-US" sz="2800" dirty="0" err="1"/>
              <a:t>Duits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Doorstroom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</a:t>
            </a:r>
            <a:r>
              <a:rPr lang="en-US" sz="2800" dirty="0" err="1"/>
              <a:t>niveau</a:t>
            </a:r>
            <a:r>
              <a:rPr lang="en-US" sz="2800" dirty="0"/>
              <a:t> 3 </a:t>
            </a:r>
            <a:r>
              <a:rPr lang="en-US" sz="2800" dirty="0" err="1"/>
              <a:t>en</a:t>
            </a:r>
            <a:r>
              <a:rPr lang="en-US" sz="2800" dirty="0"/>
              <a:t> 4 in het </a:t>
            </a:r>
            <a:r>
              <a:rPr lang="en-US" sz="2800" dirty="0" err="1"/>
              <a:t>Mbo</a:t>
            </a:r>
            <a:endParaRPr lang="en-US" sz="2800" dirty="0"/>
          </a:p>
          <a:p>
            <a:r>
              <a:rPr lang="en-US" sz="2800" dirty="0" err="1"/>
              <a:t>Geen</a:t>
            </a:r>
            <a:r>
              <a:rPr lang="en-US" sz="2800" dirty="0"/>
              <a:t> </a:t>
            </a:r>
            <a:r>
              <a:rPr lang="en-US" sz="2800" dirty="0" err="1"/>
              <a:t>mogelijkheid</a:t>
            </a:r>
            <a:r>
              <a:rPr lang="en-US" sz="2800" dirty="0"/>
              <a:t> </a:t>
            </a:r>
            <a:r>
              <a:rPr lang="en-US" sz="2800" dirty="0" err="1"/>
              <a:t>doorstroom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TL of </a:t>
            </a:r>
            <a:r>
              <a:rPr lang="en-US" sz="2800" dirty="0" err="1"/>
              <a:t>Havo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474557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08012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+mn-lt"/>
              </a:rPr>
              <a:t>Kenmerken</a:t>
            </a:r>
            <a:r>
              <a:rPr lang="en-US" sz="4000" b="1" dirty="0">
                <a:latin typeface="+mn-lt"/>
              </a:rPr>
              <a:t> TL</a:t>
            </a:r>
            <a:endParaRPr lang="nl-NL" sz="40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3849292"/>
          </a:xfrm>
        </p:spPr>
        <p:txBody>
          <a:bodyPr>
            <a:normAutofit/>
          </a:bodyPr>
          <a:lstStyle/>
          <a:p>
            <a:r>
              <a:rPr lang="en-US" sz="2800" dirty="0" err="1"/>
              <a:t>Vooral</a:t>
            </a:r>
            <a:r>
              <a:rPr lang="en-US" sz="2800" dirty="0"/>
              <a:t> </a:t>
            </a:r>
            <a:r>
              <a:rPr lang="en-US" sz="2800" dirty="0" err="1"/>
              <a:t>theorievakken</a:t>
            </a:r>
            <a:endParaRPr lang="en-US" sz="2800" dirty="0"/>
          </a:p>
          <a:p>
            <a:r>
              <a:rPr lang="en-US" sz="2800" dirty="0" err="1"/>
              <a:t>Leerling</a:t>
            </a:r>
            <a:r>
              <a:rPr lang="en-US" sz="2800" dirty="0"/>
              <a:t> </a:t>
            </a:r>
            <a:r>
              <a:rPr lang="en-US" sz="2800" dirty="0" err="1"/>
              <a:t>volgt</a:t>
            </a:r>
            <a:r>
              <a:rPr lang="en-US" sz="2800" dirty="0"/>
              <a:t> D&amp;P </a:t>
            </a:r>
            <a:r>
              <a:rPr lang="en-US" sz="2800" dirty="0" err="1"/>
              <a:t>voor</a:t>
            </a:r>
            <a:r>
              <a:rPr lang="en-US" sz="2800" dirty="0"/>
              <a:t> LOB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beroepsvaardigheden</a:t>
            </a:r>
            <a:endParaRPr lang="en-US" sz="2800" dirty="0"/>
          </a:p>
          <a:p>
            <a:r>
              <a:rPr lang="en-US" sz="2800" dirty="0" err="1"/>
              <a:t>Doorstroom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</a:t>
            </a:r>
            <a:r>
              <a:rPr lang="en-US" sz="2800" dirty="0" err="1"/>
              <a:t>niveau</a:t>
            </a:r>
            <a:r>
              <a:rPr lang="en-US" sz="2800" dirty="0"/>
              <a:t> 4 in het </a:t>
            </a:r>
            <a:r>
              <a:rPr lang="en-US" sz="2800" dirty="0" err="1"/>
              <a:t>Mbo</a:t>
            </a:r>
            <a:endParaRPr lang="en-US" sz="2800" dirty="0"/>
          </a:p>
          <a:p>
            <a:r>
              <a:rPr lang="en-US" sz="2800" dirty="0" err="1"/>
              <a:t>Mogelijkheid</a:t>
            </a:r>
            <a:r>
              <a:rPr lang="en-US" sz="2800" dirty="0"/>
              <a:t> </a:t>
            </a:r>
            <a:r>
              <a:rPr lang="en-US" sz="2800" dirty="0" err="1"/>
              <a:t>doorstroom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</a:t>
            </a:r>
            <a:r>
              <a:rPr lang="en-US" sz="2800" dirty="0" err="1"/>
              <a:t>Havo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422998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atin typeface="+mn-lt"/>
              </a:rPr>
              <a:t>Kenmerken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mavo</a:t>
            </a:r>
            <a:endParaRPr lang="nl-NL" sz="40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209332"/>
          </a:xfrm>
        </p:spPr>
        <p:txBody>
          <a:bodyPr>
            <a:normAutofit/>
          </a:bodyPr>
          <a:lstStyle/>
          <a:p>
            <a:r>
              <a:rPr lang="en-US" sz="2800" dirty="0" err="1"/>
              <a:t>Alléén</a:t>
            </a:r>
            <a:r>
              <a:rPr lang="en-US" sz="2800" dirty="0"/>
              <a:t> </a:t>
            </a:r>
            <a:r>
              <a:rPr lang="en-US" sz="2800" dirty="0" err="1"/>
              <a:t>theorievakken</a:t>
            </a:r>
            <a:endParaRPr lang="en-US" sz="2800" dirty="0"/>
          </a:p>
          <a:p>
            <a:r>
              <a:rPr lang="en-US" sz="2800" dirty="0" err="1"/>
              <a:t>Leerling</a:t>
            </a:r>
            <a:r>
              <a:rPr lang="en-US" sz="2800" dirty="0"/>
              <a:t> </a:t>
            </a:r>
            <a:r>
              <a:rPr lang="en-US" sz="2800" dirty="0" err="1"/>
              <a:t>blijft</a:t>
            </a:r>
            <a:r>
              <a:rPr lang="en-US" sz="2800" dirty="0"/>
              <a:t> </a:t>
            </a:r>
            <a:r>
              <a:rPr lang="en-US" sz="2800" dirty="0" err="1"/>
              <a:t>alle</a:t>
            </a:r>
            <a:r>
              <a:rPr lang="en-US" sz="2800" dirty="0"/>
              <a:t> </a:t>
            </a:r>
            <a:r>
              <a:rPr lang="en-US" sz="2800" dirty="0" err="1"/>
              <a:t>vakken</a:t>
            </a:r>
            <a:r>
              <a:rPr lang="en-US" sz="2800" dirty="0"/>
              <a:t> </a:t>
            </a:r>
            <a:r>
              <a:rPr lang="en-US" sz="2800" dirty="0" err="1"/>
              <a:t>volgen</a:t>
            </a:r>
            <a:endParaRPr lang="en-US" sz="2800" dirty="0"/>
          </a:p>
          <a:p>
            <a:r>
              <a:rPr lang="en-US" sz="2800" dirty="0" err="1"/>
              <a:t>Gericht</a:t>
            </a:r>
            <a:r>
              <a:rPr lang="en-US" sz="2800" dirty="0"/>
              <a:t> op </a:t>
            </a:r>
            <a:r>
              <a:rPr lang="en-US" sz="2800" dirty="0" err="1"/>
              <a:t>doorstroom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</a:t>
            </a:r>
            <a:r>
              <a:rPr lang="en-US" sz="2800" dirty="0" err="1"/>
              <a:t>havo</a:t>
            </a:r>
            <a:endParaRPr lang="en-US" sz="2800" dirty="0"/>
          </a:p>
          <a:p>
            <a:r>
              <a:rPr lang="en-US" sz="2800" dirty="0" err="1"/>
              <a:t>Oefenen</a:t>
            </a:r>
            <a:r>
              <a:rPr lang="en-US" sz="2800" dirty="0"/>
              <a:t> met </a:t>
            </a:r>
            <a:r>
              <a:rPr lang="en-US" sz="2800" dirty="0" err="1"/>
              <a:t>havo-vaardigheden</a:t>
            </a:r>
            <a:endParaRPr lang="en-US" sz="2800" dirty="0"/>
          </a:p>
          <a:p>
            <a:r>
              <a:rPr lang="en-US" sz="2800" dirty="0" err="1"/>
              <a:t>Verplichte</a:t>
            </a:r>
            <a:r>
              <a:rPr lang="en-US" sz="2800" dirty="0"/>
              <a:t> </a:t>
            </a:r>
            <a:r>
              <a:rPr lang="en-US" sz="2800" dirty="0" err="1"/>
              <a:t>deelname</a:t>
            </a:r>
            <a:r>
              <a:rPr lang="en-US" sz="2800" dirty="0"/>
              <a:t> in </a:t>
            </a:r>
            <a:r>
              <a:rPr lang="en-US" sz="2800" dirty="0" err="1"/>
              <a:t>klas</a:t>
            </a:r>
            <a:r>
              <a:rPr lang="en-US" sz="2800" dirty="0"/>
              <a:t>  4 </a:t>
            </a:r>
            <a:r>
              <a:rPr lang="en-US" sz="2800" dirty="0" err="1"/>
              <a:t>aan</a:t>
            </a:r>
            <a:r>
              <a:rPr lang="en-US" sz="2800" dirty="0"/>
              <a:t> </a:t>
            </a:r>
            <a:r>
              <a:rPr lang="en-US" sz="2800" dirty="0" err="1"/>
              <a:t>verdiepingsprogramma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havo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551626851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412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+mn-lt"/>
              </a:rPr>
              <a:t>Profielen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klas</a:t>
            </a:r>
            <a:r>
              <a:rPr lang="en-US" sz="4000" b="1" dirty="0">
                <a:latin typeface="+mn-lt"/>
              </a:rPr>
              <a:t> 4</a:t>
            </a:r>
            <a:endParaRPr lang="nl-NL" sz="40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88840"/>
            <a:ext cx="10972800" cy="3888433"/>
          </a:xfrm>
        </p:spPr>
        <p:txBody>
          <a:bodyPr>
            <a:normAutofit/>
          </a:bodyPr>
          <a:lstStyle/>
          <a:p>
            <a:r>
              <a:rPr lang="en-US" sz="2800" dirty="0" err="1"/>
              <a:t>Techniek</a:t>
            </a:r>
            <a:r>
              <a:rPr lang="en-US" sz="2800" dirty="0"/>
              <a:t> (</a:t>
            </a:r>
            <a:r>
              <a:rPr lang="en-US" sz="2800" dirty="0" err="1"/>
              <a:t>wi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nask</a:t>
            </a:r>
            <a:r>
              <a:rPr lang="en-US" sz="2800" dirty="0"/>
              <a:t> 1)</a:t>
            </a:r>
          </a:p>
          <a:p>
            <a:r>
              <a:rPr lang="en-US" sz="2800" dirty="0" err="1"/>
              <a:t>Zorg</a:t>
            </a:r>
            <a:r>
              <a:rPr lang="en-US" sz="2800" dirty="0"/>
              <a:t> &amp; </a:t>
            </a:r>
            <a:r>
              <a:rPr lang="en-US" sz="2800" dirty="0" err="1"/>
              <a:t>Welzijn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sport (bi)</a:t>
            </a:r>
          </a:p>
          <a:p>
            <a:r>
              <a:rPr lang="en-US" sz="2800" dirty="0" err="1"/>
              <a:t>Economie</a:t>
            </a:r>
            <a:r>
              <a:rPr lang="en-US" sz="2800" dirty="0"/>
              <a:t> (</a:t>
            </a:r>
            <a:r>
              <a:rPr lang="en-US" sz="2800" dirty="0" err="1"/>
              <a:t>ec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Landbouw</a:t>
            </a:r>
            <a:r>
              <a:rPr lang="en-US" sz="2800" dirty="0"/>
              <a:t> (</a:t>
            </a:r>
            <a:r>
              <a:rPr lang="en-US" sz="2800" dirty="0" err="1"/>
              <a:t>wi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br>
              <a:rPr lang="en-US" sz="2800" dirty="0"/>
            </a:b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285896850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0" y="404664"/>
            <a:ext cx="9793089" cy="11521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Let op: K3 </a:t>
            </a:r>
            <a:r>
              <a:rPr lang="en-US" b="1" dirty="0" err="1">
                <a:latin typeface="+mn-lt"/>
              </a:rPr>
              <a:t>keuze</a:t>
            </a:r>
            <a:br>
              <a:rPr lang="en-US" b="1" dirty="0">
                <a:latin typeface="+mn-lt"/>
              </a:rPr>
            </a:br>
            <a:endParaRPr lang="nl-NL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3431" y="980728"/>
            <a:ext cx="10605743" cy="51020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Natuurkunde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(nask1) 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Belangrijk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binnen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techniek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Biologie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Belangrijk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binnen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Zorg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Welzijn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Sport  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Extra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vak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geen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Duits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384192033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Let op: TL-3 </a:t>
            </a:r>
            <a:r>
              <a:rPr lang="en-US" sz="4000" b="1" dirty="0" err="1">
                <a:latin typeface="+mn-lt"/>
              </a:rPr>
              <a:t>keuze</a:t>
            </a:r>
            <a:endParaRPr lang="nl-NL" sz="40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Keuze</a:t>
            </a:r>
            <a:r>
              <a:rPr lang="en-US" sz="2800" b="1" dirty="0"/>
              <a:t> </a:t>
            </a:r>
            <a:r>
              <a:rPr lang="en-US" sz="2800" b="1" dirty="0" err="1"/>
              <a:t>uit</a:t>
            </a:r>
            <a:r>
              <a:rPr lang="en-US" sz="2800" b="1" dirty="0"/>
              <a:t>:</a:t>
            </a:r>
          </a:p>
          <a:p>
            <a:r>
              <a:rPr lang="en-US" sz="2800" dirty="0" err="1"/>
              <a:t>Aardrijkskunde</a:t>
            </a:r>
            <a:r>
              <a:rPr lang="en-US" sz="2800" dirty="0"/>
              <a:t> (</a:t>
            </a:r>
            <a:r>
              <a:rPr lang="en-US" sz="2800" dirty="0" err="1"/>
              <a:t>keuze</a:t>
            </a:r>
            <a:r>
              <a:rPr lang="en-US" sz="2800" dirty="0"/>
              <a:t> </a:t>
            </a:r>
            <a:r>
              <a:rPr lang="en-US" sz="2800" dirty="0" err="1"/>
              <a:t>als</a:t>
            </a:r>
            <a:r>
              <a:rPr lang="en-US" sz="2800" dirty="0"/>
              <a:t> </a:t>
            </a:r>
            <a:r>
              <a:rPr lang="en-US" sz="2800" dirty="0" err="1"/>
              <a:t>Havo</a:t>
            </a:r>
            <a:r>
              <a:rPr lang="en-US" sz="2800" dirty="0"/>
              <a:t> </a:t>
            </a:r>
            <a:r>
              <a:rPr lang="en-US" sz="2800" dirty="0" err="1"/>
              <a:t>profielvak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Geschiedenis</a:t>
            </a:r>
            <a:r>
              <a:rPr lang="en-US" sz="2800" dirty="0"/>
              <a:t> (</a:t>
            </a:r>
            <a:r>
              <a:rPr lang="en-US" sz="2800" dirty="0" err="1"/>
              <a:t>verplicht</a:t>
            </a:r>
            <a:r>
              <a:rPr lang="en-US" sz="2800" dirty="0"/>
              <a:t> </a:t>
            </a:r>
            <a:r>
              <a:rPr lang="en-US" sz="2800" dirty="0" err="1"/>
              <a:t>bij</a:t>
            </a:r>
            <a:r>
              <a:rPr lang="en-US" sz="2800" dirty="0"/>
              <a:t> </a:t>
            </a:r>
            <a:r>
              <a:rPr lang="en-US" sz="2800" dirty="0" err="1"/>
              <a:t>maatschappij</a:t>
            </a:r>
            <a:r>
              <a:rPr lang="en-US" sz="2800" dirty="0"/>
              <a:t> </a:t>
            </a:r>
            <a:r>
              <a:rPr lang="en-US" sz="2800" dirty="0" err="1"/>
              <a:t>profiel</a:t>
            </a:r>
            <a:r>
              <a:rPr lang="en-US" sz="2800" dirty="0"/>
              <a:t> </a:t>
            </a:r>
            <a:r>
              <a:rPr lang="en-US" sz="2800" dirty="0" err="1"/>
              <a:t>Havo</a:t>
            </a:r>
            <a:r>
              <a:rPr lang="en-US" sz="2800" dirty="0"/>
              <a:t>)</a:t>
            </a:r>
          </a:p>
          <a:p>
            <a:r>
              <a:rPr lang="en-US" sz="2800" dirty="0"/>
              <a:t>Nask2 (</a:t>
            </a:r>
            <a:r>
              <a:rPr lang="en-US" sz="2800" dirty="0" err="1"/>
              <a:t>scheikunde</a:t>
            </a:r>
            <a:r>
              <a:rPr lang="en-US" sz="2800" dirty="0"/>
              <a:t>) (</a:t>
            </a:r>
            <a:r>
              <a:rPr lang="en-US" sz="2800" dirty="0" err="1"/>
              <a:t>verplicht</a:t>
            </a:r>
            <a:r>
              <a:rPr lang="en-US" sz="2800" dirty="0"/>
              <a:t> </a:t>
            </a:r>
            <a:r>
              <a:rPr lang="en-US" sz="2800" dirty="0" err="1"/>
              <a:t>bij</a:t>
            </a:r>
            <a:r>
              <a:rPr lang="en-US" sz="2800" dirty="0"/>
              <a:t> </a:t>
            </a:r>
            <a:r>
              <a:rPr lang="en-US" sz="2800" dirty="0" err="1"/>
              <a:t>natuurprofiel</a:t>
            </a:r>
            <a:r>
              <a:rPr lang="en-US" sz="2800" dirty="0"/>
              <a:t> </a:t>
            </a:r>
            <a:r>
              <a:rPr lang="en-US" sz="2800" dirty="0" err="1"/>
              <a:t>Havo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Mavo</a:t>
            </a:r>
            <a:r>
              <a:rPr lang="en-US" sz="2800" dirty="0"/>
              <a:t> </a:t>
            </a:r>
            <a:r>
              <a:rPr lang="en-US" sz="2800" dirty="0" err="1"/>
              <a:t>leerlingen</a:t>
            </a:r>
            <a:r>
              <a:rPr lang="en-US" sz="2800" dirty="0"/>
              <a:t> </a:t>
            </a:r>
            <a:r>
              <a:rPr lang="en-US" sz="2800" dirty="0" err="1"/>
              <a:t>maken</a:t>
            </a:r>
            <a:r>
              <a:rPr lang="en-US" sz="2800" dirty="0"/>
              <a:t> </a:t>
            </a:r>
            <a:r>
              <a:rPr lang="en-US" sz="2800" dirty="0" err="1"/>
              <a:t>óók</a:t>
            </a:r>
            <a:r>
              <a:rPr lang="en-US" sz="2800" dirty="0"/>
              <a:t> </a:t>
            </a:r>
            <a:r>
              <a:rPr lang="en-US" sz="2800" dirty="0" err="1"/>
              <a:t>deze</a:t>
            </a:r>
            <a:r>
              <a:rPr lang="en-US" sz="2800" dirty="0"/>
              <a:t> </a:t>
            </a:r>
            <a:r>
              <a:rPr lang="en-US" sz="2800" dirty="0" err="1"/>
              <a:t>keuze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als</a:t>
            </a:r>
            <a:r>
              <a:rPr lang="en-US" sz="2800" dirty="0"/>
              <a:t> </a:t>
            </a:r>
            <a:r>
              <a:rPr lang="en-US" sz="2800" dirty="0" err="1"/>
              <a:t>ze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TL </a:t>
            </a:r>
            <a:r>
              <a:rPr lang="en-US" sz="2800" dirty="0" err="1"/>
              <a:t>gaan</a:t>
            </a:r>
            <a:br>
              <a:rPr lang="en-US" sz="2800" dirty="0"/>
            </a:br>
            <a:r>
              <a:rPr lang="en-US" sz="2800" dirty="0"/>
              <a:t>Let op de </a:t>
            </a:r>
            <a:r>
              <a:rPr lang="en-US" sz="2800" dirty="0" err="1"/>
              <a:t>belangrijke</a:t>
            </a:r>
            <a:r>
              <a:rPr lang="en-US" sz="2800" dirty="0"/>
              <a:t> </a:t>
            </a:r>
            <a:r>
              <a:rPr lang="en-US" sz="2800" dirty="0" err="1"/>
              <a:t>vakken</a:t>
            </a:r>
            <a:r>
              <a:rPr lang="en-US" sz="2800" dirty="0"/>
              <a:t> </a:t>
            </a:r>
            <a:r>
              <a:rPr lang="en-US" sz="2800" dirty="0" err="1"/>
              <a:t>binnen</a:t>
            </a:r>
            <a:r>
              <a:rPr lang="en-US" sz="2800" dirty="0"/>
              <a:t> de </a:t>
            </a:r>
            <a:r>
              <a:rPr lang="en-US" sz="2800" dirty="0" err="1"/>
              <a:t>havoprofielen</a:t>
            </a:r>
            <a:r>
              <a:rPr lang="en-US" sz="2800" dirty="0"/>
              <a:t>!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508251503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19330" y="254832"/>
            <a:ext cx="1035986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4000" b="1" dirty="0">
                <a:cs typeface="Arial" panose="020B0604020202020204" pitchFamily="34" charset="0"/>
              </a:rPr>
              <a:t>		De </a:t>
            </a:r>
            <a:r>
              <a:rPr lang="en-US" sz="4000" b="1" dirty="0" err="1">
                <a:cs typeface="Arial" panose="020B0604020202020204" pitchFamily="34" charset="0"/>
              </a:rPr>
              <a:t>verschillen</a:t>
            </a:r>
            <a:r>
              <a:rPr lang="en-US" sz="4000" b="1" dirty="0">
                <a:cs typeface="Arial" panose="020B0604020202020204" pitchFamily="34" charset="0"/>
              </a:rPr>
              <a:t> in </a:t>
            </a:r>
            <a:r>
              <a:rPr lang="en-US" sz="4000" b="1" dirty="0" err="1">
                <a:cs typeface="Arial" panose="020B0604020202020204" pitchFamily="34" charset="0"/>
              </a:rPr>
              <a:t>klas</a:t>
            </a:r>
            <a:r>
              <a:rPr lang="en-US" sz="4000" b="1" dirty="0">
                <a:cs typeface="Arial" panose="020B0604020202020204" pitchFamily="34" charset="0"/>
              </a:rPr>
              <a:t> 4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K-4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heeft</a:t>
            </a:r>
            <a:r>
              <a:rPr lang="en-US" sz="2800" dirty="0">
                <a:cs typeface="Arial" panose="020B0604020202020204" pitchFamily="34" charset="0"/>
              </a:rPr>
              <a:t> 4/5 </a:t>
            </a:r>
            <a:r>
              <a:rPr lang="en-US" sz="2800" dirty="0" err="1">
                <a:cs typeface="Arial" panose="020B0604020202020204" pitchFamily="34" charset="0"/>
              </a:rPr>
              <a:t>theorievakken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doet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examen</a:t>
            </a:r>
            <a:r>
              <a:rPr lang="en-US" sz="2800" dirty="0">
                <a:cs typeface="Arial" panose="020B0604020202020204" pitchFamily="34" charset="0"/>
              </a:rPr>
              <a:t> in D&amp;P. </a:t>
            </a: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TL-4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heeft</a:t>
            </a:r>
            <a:r>
              <a:rPr lang="en-US" sz="2800" dirty="0">
                <a:cs typeface="Arial" panose="020B0604020202020204" pitchFamily="34" charset="0"/>
              </a:rPr>
              <a:t> 6 </a:t>
            </a:r>
            <a:r>
              <a:rPr lang="en-US" sz="2800" dirty="0" err="1">
                <a:cs typeface="Arial" panose="020B0604020202020204" pitchFamily="34" charset="0"/>
              </a:rPr>
              <a:t>theorie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vakken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doet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daarnaast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examen</a:t>
            </a:r>
            <a:r>
              <a:rPr lang="en-US" sz="2800" dirty="0">
                <a:cs typeface="Arial" panose="020B0604020202020204" pitchFamily="34" charset="0"/>
              </a:rPr>
              <a:t> in D&amp;P. </a:t>
            </a: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cs typeface="Arial" panose="020B0604020202020204" pitchFamily="34" charset="0"/>
              </a:rPr>
              <a:t>M-4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heeft</a:t>
            </a:r>
            <a:r>
              <a:rPr lang="en-US" sz="2800" dirty="0">
                <a:cs typeface="Arial" panose="020B0604020202020204" pitchFamily="34" charset="0"/>
              </a:rPr>
              <a:t> 7 </a:t>
            </a:r>
            <a:r>
              <a:rPr lang="en-US" sz="2800" dirty="0" err="1">
                <a:cs typeface="Arial" panose="020B0604020202020204" pitchFamily="34" charset="0"/>
              </a:rPr>
              <a:t>theorievakken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endParaRPr lang="en-US" sz="2800" b="1" dirty="0">
              <a:ea typeface="Arial" charset="0"/>
              <a:cs typeface="Arial" panose="020B0604020202020204" pitchFamily="34" charset="0"/>
            </a:endParaRPr>
          </a:p>
          <a:p>
            <a:r>
              <a:rPr lang="en-US" sz="2800" dirty="0">
                <a:ea typeface="Arial" charset="0"/>
                <a:cs typeface="Arial" panose="020B0604020202020204" pitchFamily="34" charset="0"/>
              </a:rPr>
              <a:t>De route via T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M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geven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recht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op 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doorstroom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H-4.</a:t>
            </a:r>
          </a:p>
          <a:p>
            <a:r>
              <a:rPr lang="en-US" sz="2800" dirty="0" err="1">
                <a:ea typeface="Arial" charset="0"/>
                <a:cs typeface="Arial" panose="020B0604020202020204" pitchFamily="34" charset="0"/>
              </a:rPr>
              <a:t>Leerlingen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T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M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ontvangen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a typeface="Arial" charset="0"/>
                <a:cs typeface="Arial" panose="020B0604020202020204" pitchFamily="34" charset="0"/>
              </a:rPr>
              <a:t>hetzelfde</a:t>
            </a:r>
            <a:r>
              <a:rPr lang="en-US" sz="2800" dirty="0">
                <a:ea typeface="Arial" charset="0"/>
                <a:cs typeface="Arial" panose="020B0604020202020204" pitchFamily="34" charset="0"/>
              </a:rPr>
              <a:t> diploma.</a:t>
            </a:r>
            <a:endParaRPr lang="nl-NL" sz="2800" dirty="0"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0911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atin typeface="+mn-lt"/>
              </a:rPr>
              <a:t>Havoprofielen</a:t>
            </a:r>
            <a:endParaRPr lang="nl-NL" sz="40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19" y="2060848"/>
            <a:ext cx="10972800" cy="252028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Natuur</a:t>
            </a:r>
            <a:r>
              <a:rPr lang="en-US" sz="2800" b="1" dirty="0"/>
              <a:t> &amp; </a:t>
            </a:r>
            <a:r>
              <a:rPr lang="en-US" sz="2800" b="1" dirty="0" err="1"/>
              <a:t>Techniek</a:t>
            </a:r>
            <a:r>
              <a:rPr lang="en-US" sz="2800" b="1" dirty="0"/>
              <a:t>: </a:t>
            </a:r>
            <a:r>
              <a:rPr lang="en-US" sz="2800" dirty="0" err="1"/>
              <a:t>nask</a:t>
            </a:r>
            <a:r>
              <a:rPr lang="en-US" sz="2800" dirty="0"/>
              <a:t> 1 &amp; 2, </a:t>
            </a:r>
            <a:r>
              <a:rPr lang="en-US" sz="2800" dirty="0" err="1"/>
              <a:t>wi</a:t>
            </a:r>
            <a:r>
              <a:rPr lang="en-US" sz="2800" dirty="0"/>
              <a:t> b</a:t>
            </a:r>
          </a:p>
          <a:p>
            <a:r>
              <a:rPr lang="en-US" sz="2800" b="1" dirty="0" err="1"/>
              <a:t>Natuur</a:t>
            </a:r>
            <a:r>
              <a:rPr lang="en-US" sz="2800" b="1" dirty="0"/>
              <a:t> &amp; </a:t>
            </a:r>
            <a:r>
              <a:rPr lang="en-US" sz="2800" b="1" dirty="0" err="1"/>
              <a:t>Gezondheid</a:t>
            </a:r>
            <a:r>
              <a:rPr lang="en-US" sz="2800" b="1" dirty="0"/>
              <a:t>: </a:t>
            </a:r>
            <a:r>
              <a:rPr lang="en-US" sz="2800" dirty="0"/>
              <a:t>bi, </a:t>
            </a:r>
            <a:r>
              <a:rPr lang="en-US" sz="2800" dirty="0" err="1"/>
              <a:t>nask</a:t>
            </a:r>
            <a:r>
              <a:rPr lang="en-US" sz="2800" dirty="0"/>
              <a:t> 2, </a:t>
            </a:r>
            <a:r>
              <a:rPr lang="en-US" sz="2800" dirty="0" err="1"/>
              <a:t>wi</a:t>
            </a:r>
            <a:endParaRPr lang="en-US" sz="2800" dirty="0"/>
          </a:p>
          <a:p>
            <a:r>
              <a:rPr lang="en-US" sz="2800" b="1" dirty="0" err="1"/>
              <a:t>Economie</a:t>
            </a:r>
            <a:r>
              <a:rPr lang="en-US" sz="2800" b="1" dirty="0"/>
              <a:t> &amp; </a:t>
            </a:r>
            <a:r>
              <a:rPr lang="en-US" sz="2800" b="1" dirty="0" err="1"/>
              <a:t>Maatschappij</a:t>
            </a:r>
            <a:r>
              <a:rPr lang="en-US" sz="2800" b="1" dirty="0"/>
              <a:t>: </a:t>
            </a:r>
            <a:r>
              <a:rPr lang="en-US" sz="2800" dirty="0" err="1"/>
              <a:t>ec</a:t>
            </a:r>
            <a:r>
              <a:rPr lang="en-US" sz="2800" dirty="0"/>
              <a:t>, </a:t>
            </a:r>
            <a:r>
              <a:rPr lang="en-US" sz="2800" dirty="0" err="1"/>
              <a:t>gs</a:t>
            </a:r>
            <a:r>
              <a:rPr lang="en-US" sz="2800" dirty="0"/>
              <a:t>, </a:t>
            </a:r>
            <a:r>
              <a:rPr lang="en-US" sz="2800" dirty="0" err="1"/>
              <a:t>wi</a:t>
            </a:r>
            <a:endParaRPr lang="en-US" sz="2800" dirty="0"/>
          </a:p>
          <a:p>
            <a:r>
              <a:rPr lang="en-US" sz="2800" b="1" dirty="0" err="1"/>
              <a:t>Cultuur</a:t>
            </a:r>
            <a:r>
              <a:rPr lang="en-US" sz="2800" b="1" dirty="0"/>
              <a:t> &amp; </a:t>
            </a:r>
            <a:r>
              <a:rPr lang="en-US" sz="2800" b="1" dirty="0" err="1"/>
              <a:t>Maatschappij</a:t>
            </a:r>
            <a:r>
              <a:rPr lang="en-US" sz="2800" b="1" dirty="0"/>
              <a:t>: </a:t>
            </a:r>
            <a:r>
              <a:rPr lang="en-US" sz="2800" dirty="0" err="1"/>
              <a:t>gs</a:t>
            </a:r>
            <a:r>
              <a:rPr lang="en-US" sz="2800" dirty="0"/>
              <a:t>, Du</a:t>
            </a:r>
          </a:p>
        </p:txBody>
      </p:sp>
    </p:spTree>
    <p:extLst>
      <p:ext uri="{BB962C8B-B14F-4D97-AF65-F5344CB8AC3E}">
        <p14:creationId xmlns:p14="http://schemas.microsoft.com/office/powerpoint/2010/main" val="2814080846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10094912" cy="111276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Procedure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keuzeproces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wie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doet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wat?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896544"/>
          </a:xfrm>
        </p:spPr>
        <p:txBody>
          <a:bodyPr/>
          <a:lstStyle/>
          <a:p>
            <a:r>
              <a:rPr lang="en-US" sz="2800" b="1" dirty="0" err="1">
                <a:cs typeface="Arial" panose="020B0604020202020204" pitchFamily="34" charset="0"/>
              </a:rPr>
              <a:t>Avo-keuzevakken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wordt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begeleid</a:t>
            </a:r>
            <a:r>
              <a:rPr lang="en-US" sz="2800" dirty="0">
                <a:cs typeface="Arial" panose="020B0604020202020204" pitchFamily="34" charset="0"/>
              </a:rPr>
              <a:t> door </a:t>
            </a:r>
            <a:r>
              <a:rPr lang="en-US" sz="2800" dirty="0" err="1">
                <a:cs typeface="Arial" panose="020B0604020202020204" pitchFamily="34" charset="0"/>
              </a:rPr>
              <a:t>leerlingcoach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cs typeface="Arial" panose="020B0604020202020204" pitchFamily="34" charset="0"/>
              </a:rPr>
              <a:t>•  </a:t>
            </a:r>
            <a:r>
              <a:rPr lang="nl-NL" sz="2800" b="1" dirty="0">
                <a:cs typeface="Arial" panose="020B0604020202020204" pitchFamily="34" charset="0"/>
              </a:rPr>
              <a:t>Beroepsgerichte keuzevakken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-</a:t>
            </a:r>
            <a:r>
              <a:rPr lang="en-US" sz="2800" b="1" dirty="0">
                <a:cs typeface="Arial" panose="020B0604020202020204" pitchFamily="34" charset="0"/>
              </a:rPr>
              <a:t>   </a:t>
            </a:r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wordt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begeleid</a:t>
            </a:r>
            <a:r>
              <a:rPr lang="en-US" sz="2800" dirty="0">
                <a:cs typeface="Arial" panose="020B0604020202020204" pitchFamily="34" charset="0"/>
              </a:rPr>
              <a:t> door D&amp;P docent </a:t>
            </a:r>
            <a:r>
              <a:rPr lang="en-US" sz="2800" dirty="0" err="1">
                <a:cs typeface="Arial" panose="020B0604020202020204" pitchFamily="34" charset="0"/>
              </a:rPr>
              <a:t>tijdens</a:t>
            </a:r>
            <a:r>
              <a:rPr lang="en-US" sz="2800" dirty="0">
                <a:cs typeface="Arial" panose="020B0604020202020204" pitchFamily="34" charset="0"/>
              </a:rPr>
              <a:t> de </a:t>
            </a:r>
            <a:r>
              <a:rPr lang="nl-NL" sz="2800" dirty="0">
                <a:cs typeface="Arial" panose="020B0604020202020204" pitchFamily="34" charset="0"/>
              </a:rPr>
              <a:t>Expeditie D&amp;P-lessen.</a:t>
            </a:r>
          </a:p>
        </p:txBody>
      </p:sp>
    </p:spTree>
    <p:extLst>
      <p:ext uri="{BB962C8B-B14F-4D97-AF65-F5344CB8AC3E}">
        <p14:creationId xmlns:p14="http://schemas.microsoft.com/office/powerpoint/2010/main" val="1323385274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453230"/>
            <a:ext cx="7934672" cy="1143000"/>
          </a:xfrm>
        </p:spPr>
        <p:txBody>
          <a:bodyPr/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Wat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kan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helpen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om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te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kiezen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?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708526"/>
          </a:xfrm>
        </p:spPr>
        <p:txBody>
          <a:bodyPr/>
          <a:lstStyle/>
          <a:p>
            <a:r>
              <a:rPr lang="en-US" sz="2800" dirty="0" err="1">
                <a:cs typeface="Arial" panose="020B0604020202020204" pitchFamily="34" charset="0"/>
              </a:rPr>
              <a:t>Ervaringen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opdoen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Loopbaangesprekken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loopbaandossier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cs typeface="Arial" panose="020B0604020202020204" pitchFamily="34" charset="0"/>
              </a:rPr>
              <a:t>Lessen met </a:t>
            </a:r>
            <a:r>
              <a:rPr lang="en-US" sz="2800" dirty="0" err="1">
                <a:cs typeface="Arial" panose="020B0604020202020204" pitchFamily="34" charset="0"/>
              </a:rPr>
              <a:t>leerlingcoach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Keuzevak</a:t>
            </a:r>
            <a:r>
              <a:rPr lang="en-US" sz="2800" dirty="0">
                <a:cs typeface="Arial" panose="020B0604020202020204" pitchFamily="34" charset="0"/>
              </a:rPr>
              <a:t>-lessen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Voortgangsgesprek</a:t>
            </a:r>
            <a:r>
              <a:rPr lang="en-US" sz="2800" dirty="0">
                <a:cs typeface="Arial" panose="020B0604020202020204" pitchFamily="34" charset="0"/>
              </a:rPr>
              <a:t> met </a:t>
            </a:r>
            <a:r>
              <a:rPr lang="en-US" sz="2800" dirty="0" err="1">
                <a:cs typeface="Arial" panose="020B0604020202020204" pitchFamily="34" charset="0"/>
              </a:rPr>
              <a:t>leerling</a:t>
            </a:r>
            <a:r>
              <a:rPr lang="en-US" sz="2800" dirty="0">
                <a:cs typeface="Arial" panose="020B0604020202020204" pitchFamily="34" charset="0"/>
              </a:rPr>
              <a:t>/</a:t>
            </a:r>
            <a:r>
              <a:rPr lang="en-US" sz="2800" dirty="0" err="1">
                <a:cs typeface="Arial" panose="020B0604020202020204" pitchFamily="34" charset="0"/>
              </a:rPr>
              <a:t>ouder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leerlingcoach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Hobby, sport, </a:t>
            </a:r>
            <a:r>
              <a:rPr lang="en-US" sz="2800" dirty="0" err="1">
                <a:cs typeface="Arial" panose="020B0604020202020204" pitchFamily="34" charset="0"/>
              </a:rPr>
              <a:t>bijbaantje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Gesprekken</a:t>
            </a:r>
            <a:r>
              <a:rPr lang="en-US" sz="2800" dirty="0">
                <a:cs typeface="Arial" panose="020B0604020202020204" pitchFamily="34" charset="0"/>
              </a:rPr>
              <a:t> met </a:t>
            </a:r>
            <a:r>
              <a:rPr lang="en-US" sz="2800" dirty="0" err="1">
                <a:cs typeface="Arial" panose="020B0604020202020204" pitchFamily="34" charset="0"/>
              </a:rPr>
              <a:t>vrienden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familie</a:t>
            </a:r>
            <a:endParaRPr lang="nl-NL" sz="2800" dirty="0">
              <a:cs typeface="Arial" panose="020B0604020202020204" pitchFamily="34" charset="0"/>
            </a:endParaRPr>
          </a:p>
          <a:p>
            <a:endParaRPr lang="nl-NL" sz="2800" dirty="0">
              <a:cs typeface="Arial" panose="020B0604020202020204" pitchFamily="34" charset="0"/>
            </a:endParaRPr>
          </a:p>
        </p:txBody>
      </p:sp>
      <p:pic>
        <p:nvPicPr>
          <p:cNvPr id="4" name="Afbeelding 3" descr="Afbeeldingsresultaat voor hier loop ik warm vo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492896"/>
            <a:ext cx="419025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101863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776" y="548680"/>
            <a:ext cx="3326160" cy="1143000"/>
          </a:xfrm>
        </p:spPr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Programma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2204864"/>
            <a:ext cx="10972800" cy="3124943"/>
          </a:xfrm>
        </p:spPr>
        <p:txBody>
          <a:bodyPr/>
          <a:lstStyle/>
          <a:p>
            <a:r>
              <a:rPr lang="en-US" sz="2800" dirty="0" err="1">
                <a:cs typeface="Arial" panose="020B0604020202020204" pitchFamily="34" charset="0"/>
              </a:rPr>
              <a:t>Wetgeving</a:t>
            </a:r>
            <a:r>
              <a:rPr lang="en-US" sz="2800" dirty="0">
                <a:cs typeface="Arial" panose="020B0604020202020204" pitchFamily="34" charset="0"/>
              </a:rPr>
              <a:t> LOB</a:t>
            </a:r>
          </a:p>
          <a:p>
            <a:r>
              <a:rPr lang="en-US" sz="2800" dirty="0">
                <a:cs typeface="Arial" panose="020B0604020202020204" pitchFamily="34" charset="0"/>
              </a:rPr>
              <a:t>De </a:t>
            </a:r>
            <a:r>
              <a:rPr lang="en-US" sz="2800" dirty="0" err="1">
                <a:cs typeface="Arial" panose="020B0604020202020204" pitchFamily="34" charset="0"/>
              </a:rPr>
              <a:t>leerwegen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hun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verschillen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algemeen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vormende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vakken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Keuze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beroepsgericht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programma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cs typeface="Arial" panose="020B0604020202020204" pitchFamily="34" charset="0"/>
              </a:rPr>
              <a:t>Tijdpad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01886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</p:spPr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Tijdpad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5112568"/>
          </a:xfrm>
        </p:spPr>
        <p:txBody>
          <a:bodyPr>
            <a:normAutofit/>
          </a:bodyPr>
          <a:lstStyle/>
          <a:p>
            <a:r>
              <a:rPr lang="en-US" sz="2200" dirty="0" err="1">
                <a:cs typeface="Arial" panose="020B0604020202020204" pitchFamily="34" charset="0"/>
              </a:rPr>
              <a:t>Maart</a:t>
            </a:r>
            <a:r>
              <a:rPr lang="en-US" sz="2200" dirty="0">
                <a:cs typeface="Arial" panose="020B0604020202020204" pitchFamily="34" charset="0"/>
              </a:rPr>
              <a:t>/</a:t>
            </a:r>
            <a:r>
              <a:rPr lang="en-US" sz="2200" dirty="0" err="1">
                <a:cs typeface="Arial" panose="020B0604020202020204" pitchFamily="34" charset="0"/>
              </a:rPr>
              <a:t>april</a:t>
            </a:r>
            <a:r>
              <a:rPr lang="en-US" sz="2200" dirty="0">
                <a:cs typeface="Arial" panose="020B0604020202020204" pitchFamily="34" charset="0"/>
              </a:rPr>
              <a:t>		- Les </a:t>
            </a:r>
            <a:r>
              <a:rPr lang="en-US" sz="2200" dirty="0" err="1">
                <a:cs typeface="Arial" panose="020B0604020202020204" pitchFamily="34" charset="0"/>
              </a:rPr>
              <a:t>verschillen</a:t>
            </a:r>
            <a:r>
              <a:rPr lang="en-US" sz="2200" dirty="0">
                <a:cs typeface="Arial" panose="020B0604020202020204" pitchFamily="34" charset="0"/>
              </a:rPr>
              <a:t> Kader/TL/</a:t>
            </a:r>
            <a:r>
              <a:rPr lang="en-US" sz="2200" dirty="0" err="1">
                <a:cs typeface="Arial" panose="020B0604020202020204" pitchFamily="34" charset="0"/>
              </a:rPr>
              <a:t>Mavo</a:t>
            </a:r>
            <a:endParaRPr lang="en-US" sz="2200" dirty="0">
              <a:cs typeface="Arial" panose="020B0604020202020204" pitchFamily="34" charset="0"/>
            </a:endParaRPr>
          </a:p>
          <a:p>
            <a:r>
              <a:rPr lang="en-US" sz="2200" dirty="0" err="1">
                <a:cs typeface="Arial" panose="020B0604020202020204" pitchFamily="34" charset="0"/>
              </a:rPr>
              <a:t>Febr-april</a:t>
            </a:r>
            <a:r>
              <a:rPr lang="en-US" sz="2200" dirty="0">
                <a:cs typeface="Arial" panose="020B0604020202020204" pitchFamily="34" charset="0"/>
              </a:rPr>
              <a:t>		- </a:t>
            </a:r>
            <a:r>
              <a:rPr lang="en-US" sz="2200" dirty="0" err="1">
                <a:cs typeface="Arial" panose="020B0604020202020204" pitchFamily="34" charset="0"/>
              </a:rPr>
              <a:t>Voortgangsgesprekken</a:t>
            </a:r>
            <a:r>
              <a:rPr lang="en-US" sz="2200" dirty="0">
                <a:cs typeface="Arial" panose="020B0604020202020204" pitchFamily="34" charset="0"/>
              </a:rPr>
              <a:t> met </a:t>
            </a:r>
            <a:r>
              <a:rPr lang="en-US" sz="2200" dirty="0" err="1">
                <a:cs typeface="Arial" panose="020B0604020202020204" pitchFamily="34" charset="0"/>
              </a:rPr>
              <a:t>leerling</a:t>
            </a:r>
            <a:r>
              <a:rPr lang="en-US" sz="2200" dirty="0">
                <a:cs typeface="Arial" panose="020B0604020202020204" pitchFamily="34" charset="0"/>
              </a:rPr>
              <a:t>/</a:t>
            </a:r>
            <a:r>
              <a:rPr lang="en-US" sz="2200" dirty="0" err="1">
                <a:cs typeface="Arial" panose="020B0604020202020204" pitchFamily="34" charset="0"/>
              </a:rPr>
              <a:t>ouder</a:t>
            </a:r>
            <a:br>
              <a:rPr lang="en-US" sz="2200" dirty="0">
                <a:cs typeface="Arial" panose="020B0604020202020204" pitchFamily="34" charset="0"/>
              </a:rPr>
            </a:br>
            <a:r>
              <a:rPr lang="en-US" sz="2200" dirty="0">
                <a:cs typeface="Arial" panose="020B0604020202020204" pitchFamily="34" charset="0"/>
              </a:rPr>
              <a:t>                                	   </a:t>
            </a:r>
            <a:r>
              <a:rPr lang="en-US" sz="2200" dirty="0" err="1">
                <a:cs typeface="Arial" panose="020B0604020202020204" pitchFamily="34" charset="0"/>
              </a:rPr>
              <a:t>en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leerlingcoach</a:t>
            </a:r>
            <a:endParaRPr lang="en-US" sz="2200" dirty="0">
              <a:cs typeface="Arial" panose="020B0604020202020204" pitchFamily="34" charset="0"/>
            </a:endParaRPr>
          </a:p>
          <a:p>
            <a:r>
              <a:rPr lang="en-US" sz="2200" dirty="0">
                <a:cs typeface="Arial" panose="020B0604020202020204" pitchFamily="34" charset="0"/>
              </a:rPr>
              <a:t>5 </a:t>
            </a:r>
            <a:r>
              <a:rPr lang="en-US" sz="2200" dirty="0" err="1">
                <a:cs typeface="Arial" panose="020B0604020202020204" pitchFamily="34" charset="0"/>
              </a:rPr>
              <a:t>maart</a:t>
            </a:r>
            <a:r>
              <a:rPr lang="en-US" sz="2200" dirty="0">
                <a:cs typeface="Arial" panose="020B0604020202020204" pitchFamily="34" charset="0"/>
              </a:rPr>
              <a:t>		- </a:t>
            </a:r>
            <a:r>
              <a:rPr lang="en-US" sz="2200" dirty="0" err="1">
                <a:cs typeface="Arial" panose="020B0604020202020204" pitchFamily="34" charset="0"/>
              </a:rPr>
              <a:t>Inleveren</a:t>
            </a:r>
            <a:r>
              <a:rPr lang="en-US" sz="2200" dirty="0">
                <a:cs typeface="Arial" panose="020B0604020202020204" pitchFamily="34" charset="0"/>
              </a:rPr>
              <a:t> contract </a:t>
            </a:r>
            <a:r>
              <a:rPr lang="en-US" sz="2200" dirty="0" err="1">
                <a:cs typeface="Arial" panose="020B0604020202020204" pitchFamily="34" charset="0"/>
              </a:rPr>
              <a:t>voor</a:t>
            </a:r>
            <a:r>
              <a:rPr lang="en-US" sz="2200" dirty="0">
                <a:cs typeface="Arial" panose="020B0604020202020204" pitchFamily="34" charset="0"/>
              </a:rPr>
              <a:t> de </a:t>
            </a:r>
            <a:r>
              <a:rPr lang="en-US" sz="2200" dirty="0" err="1">
                <a:cs typeface="Arial" panose="020B0604020202020204" pitchFamily="34" charset="0"/>
              </a:rPr>
              <a:t>meeloopdag</a:t>
            </a:r>
            <a:endParaRPr lang="en-US" sz="2200" dirty="0">
              <a:cs typeface="Arial" panose="020B0604020202020204" pitchFamily="34" charset="0"/>
            </a:endParaRPr>
          </a:p>
          <a:p>
            <a:r>
              <a:rPr lang="en-US" sz="2200" dirty="0">
                <a:cs typeface="Arial" panose="020B0604020202020204" pitchFamily="34" charset="0"/>
              </a:rPr>
              <a:t>8 </a:t>
            </a:r>
            <a:r>
              <a:rPr lang="en-US" sz="2200" dirty="0" err="1">
                <a:cs typeface="Arial" panose="020B0604020202020204" pitchFamily="34" charset="0"/>
              </a:rPr>
              <a:t>maart</a:t>
            </a:r>
            <a:r>
              <a:rPr lang="en-US" sz="2200" dirty="0">
                <a:cs typeface="Arial" panose="020B0604020202020204" pitchFamily="34" charset="0"/>
              </a:rPr>
              <a:t>		- </a:t>
            </a:r>
            <a:r>
              <a:rPr lang="en-US" sz="2200" dirty="0" err="1">
                <a:cs typeface="Arial" panose="020B0604020202020204" pitchFamily="34" charset="0"/>
              </a:rPr>
              <a:t>Inleveren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keuzeformulier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avo-keuzevakken</a:t>
            </a:r>
            <a:endParaRPr lang="en-US" sz="2200" dirty="0">
              <a:cs typeface="Arial" panose="020B0604020202020204" pitchFamily="34" charset="0"/>
            </a:endParaRPr>
          </a:p>
          <a:p>
            <a:r>
              <a:rPr lang="en-US" sz="2200" dirty="0">
                <a:cs typeface="Arial" panose="020B0604020202020204" pitchFamily="34" charset="0"/>
              </a:rPr>
              <a:t>19 </a:t>
            </a:r>
            <a:r>
              <a:rPr lang="en-US" sz="2200" dirty="0" err="1">
                <a:cs typeface="Arial" panose="020B0604020202020204" pitchFamily="34" charset="0"/>
              </a:rPr>
              <a:t>maart</a:t>
            </a:r>
            <a:r>
              <a:rPr lang="en-US" sz="2200" dirty="0">
                <a:cs typeface="Arial" panose="020B0604020202020204" pitchFamily="34" charset="0"/>
              </a:rPr>
              <a:t>		- </a:t>
            </a:r>
            <a:r>
              <a:rPr lang="en-US" sz="2200" dirty="0" err="1">
                <a:cs typeface="Arial" panose="020B0604020202020204" pitchFamily="34" charset="0"/>
              </a:rPr>
              <a:t>Meeloopdag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bij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een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beroepsbeoefenaar</a:t>
            </a:r>
            <a:endParaRPr lang="en-US" sz="2200" dirty="0">
              <a:cs typeface="Arial" panose="020B0604020202020204" pitchFamily="34" charset="0"/>
            </a:endParaRPr>
          </a:p>
          <a:p>
            <a:r>
              <a:rPr lang="en-US" sz="2200" dirty="0">
                <a:cs typeface="Arial" panose="020B0604020202020204" pitchFamily="34" charset="0"/>
              </a:rPr>
              <a:t>29 </a:t>
            </a:r>
            <a:r>
              <a:rPr lang="en-US" sz="2200" dirty="0" err="1">
                <a:cs typeface="Arial" panose="020B0604020202020204" pitchFamily="34" charset="0"/>
              </a:rPr>
              <a:t>mei</a:t>
            </a:r>
            <a:r>
              <a:rPr lang="en-US" sz="2200" dirty="0">
                <a:cs typeface="Arial" panose="020B0604020202020204" pitchFamily="34" charset="0"/>
              </a:rPr>
              <a:t>		- </a:t>
            </a:r>
            <a:r>
              <a:rPr lang="en-US" sz="2200" dirty="0" err="1">
                <a:cs typeface="Arial" panose="020B0604020202020204" pitchFamily="34" charset="0"/>
              </a:rPr>
              <a:t>Keuzevakkenmarkt</a:t>
            </a:r>
            <a:r>
              <a:rPr lang="en-US" sz="2200" dirty="0">
                <a:cs typeface="Arial" panose="020B0604020202020204" pitchFamily="34" charset="0"/>
              </a:rPr>
              <a:t> D&amp;P </a:t>
            </a:r>
          </a:p>
          <a:p>
            <a:r>
              <a:rPr lang="en-US" sz="2200" dirty="0" err="1">
                <a:cs typeface="Arial" panose="020B0604020202020204" pitchFamily="34" charset="0"/>
              </a:rPr>
              <a:t>mei-juni</a:t>
            </a:r>
            <a:r>
              <a:rPr lang="en-US" sz="2200" dirty="0">
                <a:cs typeface="Arial" panose="020B0604020202020204" pitchFamily="34" charset="0"/>
              </a:rPr>
              <a:t>		- </a:t>
            </a:r>
            <a:r>
              <a:rPr lang="en-US" sz="2200" dirty="0" err="1">
                <a:cs typeface="Arial" panose="020B0604020202020204" pitchFamily="34" charset="0"/>
              </a:rPr>
              <a:t>Gesprekken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ouders</a:t>
            </a:r>
            <a:r>
              <a:rPr lang="en-US" sz="2200" dirty="0">
                <a:cs typeface="Arial" panose="020B0604020202020204" pitchFamily="34" charset="0"/>
              </a:rPr>
              <a:t>/</a:t>
            </a:r>
            <a:r>
              <a:rPr lang="en-US" sz="2200" dirty="0" err="1">
                <a:cs typeface="Arial" panose="020B0604020202020204" pitchFamily="34" charset="0"/>
              </a:rPr>
              <a:t>leerlingcoaches</a:t>
            </a:r>
            <a:r>
              <a:rPr lang="en-US" sz="2200" dirty="0">
                <a:cs typeface="Arial" panose="020B0604020202020204" pitchFamily="34" charset="0"/>
              </a:rPr>
              <a:t> op </a:t>
            </a:r>
            <a:r>
              <a:rPr lang="en-US" sz="2200" dirty="0" err="1">
                <a:cs typeface="Arial" panose="020B0604020202020204" pitchFamily="34" charset="0"/>
              </a:rPr>
              <a:t>verzoek</a:t>
            </a:r>
            <a:endParaRPr lang="en-US" sz="2200" dirty="0">
              <a:cs typeface="Arial" panose="020B0604020202020204" pitchFamily="34" charset="0"/>
            </a:endParaRPr>
          </a:p>
          <a:p>
            <a:r>
              <a:rPr lang="en-US" sz="2200" dirty="0">
                <a:cs typeface="Arial" panose="020B0604020202020204" pitchFamily="34" charset="0"/>
              </a:rPr>
              <a:t>half </a:t>
            </a:r>
            <a:r>
              <a:rPr lang="en-US" sz="2200" dirty="0" err="1">
                <a:cs typeface="Arial" panose="020B0604020202020204" pitchFamily="34" charset="0"/>
              </a:rPr>
              <a:t>juni</a:t>
            </a:r>
            <a:r>
              <a:rPr lang="en-US" sz="2200" dirty="0">
                <a:cs typeface="Arial" panose="020B0604020202020204" pitchFamily="34" charset="0"/>
              </a:rPr>
              <a:t>		-  K/TL </a:t>
            </a:r>
            <a:r>
              <a:rPr lang="en-US" sz="2200" dirty="0" err="1">
                <a:cs typeface="Arial" panose="020B0604020202020204" pitchFamily="34" charset="0"/>
              </a:rPr>
              <a:t>keuze</a:t>
            </a:r>
            <a:r>
              <a:rPr lang="en-US" sz="2200" dirty="0">
                <a:cs typeface="Arial" panose="020B0604020202020204" pitchFamily="34" charset="0"/>
              </a:rPr>
              <a:t> D&amp;P (via </a:t>
            </a:r>
            <a:r>
              <a:rPr lang="en-US" sz="2200" dirty="0" err="1">
                <a:cs typeface="Arial" panose="020B0604020202020204" pitchFamily="34" charset="0"/>
              </a:rPr>
              <a:t>Itslearning</a:t>
            </a:r>
            <a:r>
              <a:rPr lang="en-US" sz="2200" dirty="0">
                <a:cs typeface="Arial" panose="020B0604020202020204" pitchFamily="34" charset="0"/>
              </a:rPr>
              <a:t>)</a:t>
            </a:r>
          </a:p>
          <a:p>
            <a:r>
              <a:rPr lang="en-US" sz="2200" dirty="0" err="1">
                <a:cs typeface="Arial" panose="020B0604020202020204" pitchFamily="34" charset="0"/>
              </a:rPr>
              <a:t>Juli</a:t>
            </a:r>
            <a:r>
              <a:rPr lang="en-US" sz="2200" dirty="0">
                <a:cs typeface="Arial" panose="020B0604020202020204" pitchFamily="34" charset="0"/>
              </a:rPr>
              <a:t>			-  Rapport </a:t>
            </a:r>
            <a:r>
              <a:rPr lang="en-US" sz="2200" dirty="0" err="1">
                <a:cs typeface="Arial" panose="020B0604020202020204" pitchFamily="34" charset="0"/>
              </a:rPr>
              <a:t>vergadering</a:t>
            </a:r>
            <a:r>
              <a:rPr lang="en-US" sz="2200" dirty="0">
                <a:cs typeface="Arial" panose="020B0604020202020204" pitchFamily="34" charset="0"/>
              </a:rPr>
              <a:t>. </a:t>
            </a:r>
            <a:r>
              <a:rPr lang="en-US" sz="2200" dirty="0" err="1">
                <a:cs typeface="Arial" panose="020B0604020202020204" pitchFamily="34" charset="0"/>
              </a:rPr>
              <a:t>Besluit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leerweg</a:t>
            </a:r>
            <a:r>
              <a:rPr lang="en-US" sz="2200" dirty="0">
                <a:cs typeface="Arial" panose="020B0604020202020204" pitchFamily="34" charset="0"/>
              </a:rPr>
              <a:t>.</a:t>
            </a:r>
            <a:br>
              <a:rPr lang="en-US" sz="2200" dirty="0">
                <a:cs typeface="Arial" panose="020B0604020202020204" pitchFamily="34" charset="0"/>
              </a:rPr>
            </a:br>
            <a:r>
              <a:rPr lang="en-US" sz="2200" dirty="0">
                <a:cs typeface="Arial" panose="020B0604020202020204" pitchFamily="34" charset="0"/>
              </a:rPr>
              <a:t>                                	   </a:t>
            </a:r>
            <a:r>
              <a:rPr lang="en-US" sz="2200" dirty="0" err="1">
                <a:cs typeface="Arial" panose="020B0604020202020204" pitchFamily="34" charset="0"/>
              </a:rPr>
              <a:t>Voorlopige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keuzes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definitief</a:t>
            </a:r>
            <a:r>
              <a:rPr lang="en-US" sz="2200" dirty="0">
                <a:cs typeface="Arial" panose="020B0604020202020204" pitchFamily="34" charset="0"/>
              </a:rPr>
              <a:t>.</a:t>
            </a:r>
            <a:endParaRPr lang="nl-NL" sz="2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88560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7C077D-BE0C-F54B-99F4-19C54FAD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384032" y="4005064"/>
            <a:ext cx="53285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Voorlichting</a:t>
            </a:r>
          </a:p>
          <a:p>
            <a:pPr algn="ctr"/>
            <a:r>
              <a:rPr lang="nl-NL" sz="3200" b="1" dirty="0"/>
              <a:t>Dienstverlening en Producten</a:t>
            </a:r>
          </a:p>
          <a:p>
            <a:pPr algn="ctr"/>
            <a:endParaRPr lang="nl-NL" sz="2000" dirty="0"/>
          </a:p>
          <a:p>
            <a:pPr algn="ctr"/>
            <a:r>
              <a:rPr lang="nl-NL" sz="2000" b="1" dirty="0"/>
              <a:t>Locatie Salland </a:t>
            </a:r>
          </a:p>
          <a:p>
            <a:pPr algn="ctr"/>
            <a:r>
              <a:rPr lang="en-US" sz="2000" b="1" dirty="0"/>
              <a:t>E. Heeling / A. Kramer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420768599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atin typeface="+mn-lt"/>
              </a:rPr>
              <a:t>Profiel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Dienstverlening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en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Producten</a:t>
            </a:r>
            <a:endParaRPr lang="nl-NL" sz="4000" b="1" dirty="0">
              <a:latin typeface="+mn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124744"/>
            <a:ext cx="8064896" cy="453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570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5440" y="548680"/>
            <a:ext cx="7632848" cy="1368152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 &amp; Producten B/K/T</a:t>
            </a:r>
            <a:endParaRPr lang="en-US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Ondertitel 1"/>
          <p:cNvSpPr>
            <a:spLocks noGrp="1"/>
          </p:cNvSpPr>
          <p:nvPr>
            <p:ph idx="1"/>
          </p:nvPr>
        </p:nvSpPr>
        <p:spPr>
          <a:xfrm>
            <a:off x="1055440" y="1772816"/>
            <a:ext cx="10297144" cy="46805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4 of 2 </a:t>
            </a:r>
            <a:r>
              <a:rPr lang="en-US" b="1" dirty="0" err="1">
                <a:solidFill>
                  <a:schemeClr val="tx1"/>
                </a:solidFill>
              </a:rPr>
              <a:t>Profielvakken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4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800" dirty="0" err="1"/>
              <a:t>Profielvak</a:t>
            </a:r>
            <a:r>
              <a:rPr lang="en-US" sz="2800" dirty="0"/>
              <a:t> 1: </a:t>
            </a:r>
            <a:r>
              <a:rPr lang="en-US" sz="2800" dirty="0" err="1"/>
              <a:t>Organiseren</a:t>
            </a:r>
            <a:r>
              <a:rPr lang="en-US" sz="2800" dirty="0"/>
              <a:t> van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activiteit</a:t>
            </a:r>
            <a:r>
              <a:rPr lang="en-US" sz="2800" dirty="0"/>
              <a:t> 	(</a:t>
            </a:r>
            <a:r>
              <a:rPr lang="en-US" sz="2800" dirty="0" err="1"/>
              <a:t>zorg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welzijn</a:t>
            </a:r>
            <a:r>
              <a:rPr lang="en-US" sz="2800" dirty="0"/>
              <a:t>) 	</a:t>
            </a:r>
            <a:r>
              <a:rPr lang="en-US" sz="2800" b="1" dirty="0"/>
              <a:t>B/K/T</a:t>
            </a:r>
            <a:endParaRPr lang="en-US" sz="2800" dirty="0"/>
          </a:p>
          <a:p>
            <a:r>
              <a:rPr lang="en-US" sz="2800" dirty="0" err="1"/>
              <a:t>Profielvak</a:t>
            </a:r>
            <a:r>
              <a:rPr lang="en-US" sz="2800" dirty="0"/>
              <a:t> 2: </a:t>
            </a:r>
            <a:r>
              <a:rPr lang="en-US" sz="2800" dirty="0" err="1"/>
              <a:t>Presenteren</a:t>
            </a:r>
            <a:r>
              <a:rPr lang="en-US" sz="2800" dirty="0"/>
              <a:t>, </a:t>
            </a:r>
            <a:r>
              <a:rPr lang="en-US" sz="2800" dirty="0" err="1"/>
              <a:t>promoten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verkopen</a:t>
            </a:r>
            <a:r>
              <a:rPr lang="en-US" sz="2800" dirty="0"/>
              <a:t> (</a:t>
            </a:r>
            <a:r>
              <a:rPr lang="en-US" sz="2800" dirty="0" err="1"/>
              <a:t>economie</a:t>
            </a:r>
            <a:r>
              <a:rPr lang="en-US" sz="2800" dirty="0"/>
              <a:t>) 		</a:t>
            </a:r>
            <a:r>
              <a:rPr lang="en-US" sz="2800" b="1" dirty="0"/>
              <a:t>B/K</a:t>
            </a:r>
            <a:endParaRPr lang="en-US" sz="2800" dirty="0"/>
          </a:p>
          <a:p>
            <a:r>
              <a:rPr lang="en-US" sz="2800" dirty="0" err="1"/>
              <a:t>Profielvak</a:t>
            </a:r>
            <a:r>
              <a:rPr lang="en-US" sz="2800" dirty="0"/>
              <a:t> 3: Product </a:t>
            </a:r>
            <a:r>
              <a:rPr lang="en-US" sz="2800" dirty="0" err="1"/>
              <a:t>maken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verbeteren</a:t>
            </a:r>
            <a:r>
              <a:rPr lang="en-US" sz="2800" dirty="0"/>
              <a:t> 	(</a:t>
            </a:r>
            <a:r>
              <a:rPr lang="en-US" sz="2800" dirty="0" err="1"/>
              <a:t>techniek</a:t>
            </a:r>
            <a:r>
              <a:rPr lang="en-US" sz="2800" dirty="0"/>
              <a:t>)		</a:t>
            </a:r>
            <a:r>
              <a:rPr lang="en-US" sz="2800" b="1" dirty="0"/>
              <a:t>B/K</a:t>
            </a:r>
          </a:p>
          <a:p>
            <a:r>
              <a:rPr lang="en-US" sz="2800" dirty="0" err="1"/>
              <a:t>Profielvak</a:t>
            </a:r>
            <a:r>
              <a:rPr lang="en-US" sz="2800" dirty="0"/>
              <a:t> 4: </a:t>
            </a:r>
            <a:r>
              <a:rPr lang="nl-NL" sz="2800" dirty="0"/>
              <a:t>Multimediaal product maken 	(ICT)			</a:t>
            </a:r>
            <a:r>
              <a:rPr lang="en-US" sz="2800" b="1" dirty="0"/>
              <a:t>B/K/T</a:t>
            </a:r>
            <a:endParaRPr lang="en-US" sz="2800" dirty="0"/>
          </a:p>
          <a:p>
            <a:endParaRPr lang="nl-NL" sz="2800" dirty="0"/>
          </a:p>
          <a:p>
            <a:pPr lvl="1"/>
            <a:r>
              <a:rPr lang="nl-NL" sz="2600" dirty="0"/>
              <a:t>Verplicht programma</a:t>
            </a:r>
          </a:p>
          <a:p>
            <a:pPr lvl="1"/>
            <a:r>
              <a:rPr lang="nl-NL" sz="2600" dirty="0"/>
              <a:t>11 lesuren per week B/K 		of  	4 lesuren T</a:t>
            </a:r>
          </a:p>
          <a:p>
            <a:pPr lvl="1"/>
            <a:r>
              <a:rPr lang="nl-NL" sz="2600" dirty="0"/>
              <a:t>Afronden met het CSPE</a:t>
            </a:r>
          </a:p>
          <a:p>
            <a:pPr marL="457200" lvl="1" indent="0">
              <a:buNone/>
            </a:pPr>
            <a:endParaRPr lang="nl-NL" sz="2600" dirty="0"/>
          </a:p>
          <a:p>
            <a:pPr marL="457200" lvl="1" indent="0">
              <a:buNone/>
            </a:pPr>
            <a:r>
              <a:rPr lang="en-US" sz="2600" b="1" dirty="0" err="1"/>
              <a:t>Mavo</a:t>
            </a:r>
            <a:r>
              <a:rPr lang="en-US" sz="2600" b="1" dirty="0"/>
              <a:t> ? </a:t>
            </a:r>
            <a:r>
              <a:rPr lang="en-US" sz="2600" b="1" dirty="0" err="1"/>
              <a:t>Geen</a:t>
            </a:r>
            <a:r>
              <a:rPr lang="en-US" sz="2600" b="1" dirty="0"/>
              <a:t> </a:t>
            </a:r>
            <a:r>
              <a:rPr lang="en-US" sz="2600" b="1" dirty="0" err="1"/>
              <a:t>praktijkgericht</a:t>
            </a:r>
            <a:r>
              <a:rPr lang="en-US" sz="2600" b="1" dirty="0"/>
              <a:t> </a:t>
            </a:r>
            <a:r>
              <a:rPr lang="en-US" sz="2600" b="1" dirty="0" err="1"/>
              <a:t>programma</a:t>
            </a:r>
            <a:endParaRPr lang="en-US" sz="2600" b="1" dirty="0"/>
          </a:p>
          <a:p>
            <a:pPr marL="457200" lvl="1" indent="0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06750103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692696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</a:t>
            </a:r>
            <a:r>
              <a:rPr lang="en-US" dirty="0">
                <a:latin typeface="+mn-lt"/>
              </a:rPr>
              <a:t> &amp;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Producten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B/K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839416" y="1844824"/>
            <a:ext cx="8784976" cy="4320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/>
              <a:t>1 </a:t>
            </a:r>
            <a:r>
              <a:rPr lang="en-US" sz="3000" b="1" dirty="0" err="1"/>
              <a:t>beroepsgericht</a:t>
            </a:r>
            <a:r>
              <a:rPr lang="en-US" sz="3000" b="1" dirty="0"/>
              <a:t> </a:t>
            </a:r>
            <a:r>
              <a:rPr lang="en-US" sz="3000" b="1" dirty="0" err="1"/>
              <a:t>vak</a:t>
            </a:r>
            <a:r>
              <a:rPr lang="en-US" sz="3000" b="1" dirty="0"/>
              <a:t> </a:t>
            </a:r>
            <a:r>
              <a:rPr lang="en-US" sz="3000" dirty="0"/>
              <a:t>in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 4</a:t>
            </a:r>
            <a:endParaRPr lang="en-US" sz="3000" b="1" dirty="0"/>
          </a:p>
          <a:p>
            <a:pPr marL="0" indent="0">
              <a:buNone/>
            </a:pPr>
            <a:endParaRPr lang="en-US" sz="3000" dirty="0"/>
          </a:p>
          <a:p>
            <a:r>
              <a:rPr lang="en-US" sz="2600" dirty="0" err="1"/>
              <a:t>Richting</a:t>
            </a:r>
            <a:r>
              <a:rPr lang="en-US" sz="2600" dirty="0"/>
              <a:t> 				</a:t>
            </a:r>
            <a:r>
              <a:rPr lang="en-US" sz="2600" dirty="0" err="1"/>
              <a:t>Totaal</a:t>
            </a:r>
            <a:r>
              <a:rPr lang="en-US" sz="2600" dirty="0"/>
              <a:t> 14 </a:t>
            </a:r>
            <a:r>
              <a:rPr lang="en-US" sz="2600" dirty="0" err="1"/>
              <a:t>uren</a:t>
            </a:r>
            <a:r>
              <a:rPr lang="en-US" sz="2600" dirty="0"/>
              <a:t> D&amp;P in </a:t>
            </a:r>
            <a:r>
              <a:rPr lang="en-US" sz="2600" dirty="0" err="1"/>
              <a:t>klas</a:t>
            </a:r>
            <a:r>
              <a:rPr lang="en-US" sz="2600" dirty="0"/>
              <a:t> 4</a:t>
            </a:r>
          </a:p>
          <a:p>
            <a:pPr lvl="1"/>
            <a:r>
              <a:rPr lang="en-US" sz="2200" dirty="0" err="1"/>
              <a:t>Horeca</a:t>
            </a:r>
            <a:endParaRPr lang="en-US" sz="2200" dirty="0"/>
          </a:p>
          <a:p>
            <a:pPr lvl="1"/>
            <a:r>
              <a:rPr lang="en-US" sz="2200" dirty="0"/>
              <a:t>Sport</a:t>
            </a:r>
          </a:p>
          <a:p>
            <a:pPr lvl="1"/>
            <a:r>
              <a:rPr lang="en-US" sz="2200" dirty="0" err="1"/>
              <a:t>Zorg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welzijn</a:t>
            </a:r>
            <a:endParaRPr lang="en-US" sz="2200" dirty="0"/>
          </a:p>
          <a:p>
            <a:pPr lvl="1"/>
            <a:r>
              <a:rPr lang="en-US" sz="2200" dirty="0" err="1"/>
              <a:t>Techniek</a:t>
            </a:r>
            <a:endParaRPr lang="en-US" sz="2200" dirty="0"/>
          </a:p>
          <a:p>
            <a:pPr lvl="1"/>
            <a:r>
              <a:rPr lang="en-US" sz="2200" dirty="0" err="1">
                <a:solidFill>
                  <a:schemeClr val="tx1"/>
                </a:solidFill>
              </a:rPr>
              <a:t>Kunst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Cultuur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600" dirty="0"/>
              <a:t>3 </a:t>
            </a:r>
            <a:r>
              <a:rPr lang="en-US" sz="2600" dirty="0" err="1"/>
              <a:t>lesuren</a:t>
            </a:r>
            <a:r>
              <a:rPr lang="en-US" sz="2600" dirty="0"/>
              <a:t> per week </a:t>
            </a:r>
          </a:p>
          <a:p>
            <a:pPr lvl="1"/>
            <a:r>
              <a:rPr lang="en-US" sz="2200" dirty="0" err="1">
                <a:solidFill>
                  <a:schemeClr val="tx1"/>
                </a:solidFill>
              </a:rPr>
              <a:t>Afronden</a:t>
            </a:r>
            <a:r>
              <a:rPr lang="en-US" sz="2200" dirty="0">
                <a:solidFill>
                  <a:schemeClr val="tx1"/>
                </a:solidFill>
              </a:rPr>
              <a:t> met </a:t>
            </a:r>
            <a:r>
              <a:rPr lang="en-US" sz="2200" b="1" dirty="0">
                <a:solidFill>
                  <a:schemeClr val="tx1"/>
                </a:solidFill>
              </a:rPr>
              <a:t>SE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cijfer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voor</a:t>
            </a:r>
            <a:r>
              <a:rPr lang="en-US" sz="2200" dirty="0">
                <a:solidFill>
                  <a:schemeClr val="tx1"/>
                </a:solidFill>
              </a:rPr>
              <a:t> PTA</a:t>
            </a:r>
          </a:p>
        </p:txBody>
      </p:sp>
    </p:spTree>
    <p:extLst>
      <p:ext uri="{BB962C8B-B14F-4D97-AF65-F5344CB8AC3E}">
        <p14:creationId xmlns:p14="http://schemas.microsoft.com/office/powerpoint/2010/main" val="2113196249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692696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</a:t>
            </a:r>
            <a:r>
              <a:rPr lang="en-US" dirty="0">
                <a:latin typeface="+mn-lt"/>
              </a:rPr>
              <a:t> &amp;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Producten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B/K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839416" y="1874560"/>
            <a:ext cx="9649072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err="1"/>
              <a:t>Beroepsgerichte</a:t>
            </a:r>
            <a:r>
              <a:rPr lang="en-US" sz="3000" b="1" dirty="0"/>
              <a:t> </a:t>
            </a:r>
            <a:r>
              <a:rPr lang="en-US" sz="3000" b="1" dirty="0" err="1"/>
              <a:t>vakken</a:t>
            </a:r>
            <a:r>
              <a:rPr lang="en-US" sz="3000" b="1" dirty="0"/>
              <a:t> </a:t>
            </a:r>
            <a:r>
              <a:rPr lang="en-US" sz="3000" dirty="0"/>
              <a:t>in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 3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/>
              <a:t>praktische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tx1"/>
                </a:solidFill>
              </a:rPr>
              <a:t>vakken</a:t>
            </a:r>
            <a:r>
              <a:rPr lang="en-US" sz="2800" dirty="0">
                <a:solidFill>
                  <a:schemeClr val="tx1"/>
                </a:solidFill>
              </a:rPr>
              <a:t> per week</a:t>
            </a:r>
          </a:p>
          <a:p>
            <a:r>
              <a:rPr lang="en-US" sz="2800" dirty="0"/>
              <a:t>6 </a:t>
            </a:r>
            <a:r>
              <a:rPr lang="en-US" sz="2800" dirty="0" err="1"/>
              <a:t>lesuren</a:t>
            </a:r>
            <a:r>
              <a:rPr lang="en-US" sz="2800" dirty="0"/>
              <a:t> per </a:t>
            </a:r>
            <a:r>
              <a:rPr lang="en-US" sz="2800" dirty="0" err="1"/>
              <a:t>vak</a:t>
            </a:r>
            <a:r>
              <a:rPr lang="en-US" sz="2800" dirty="0"/>
              <a:t> = 12 </a:t>
            </a:r>
            <a:r>
              <a:rPr lang="en-US" sz="2800" dirty="0" err="1"/>
              <a:t>lesuren</a:t>
            </a:r>
            <a:r>
              <a:rPr lang="en-US" sz="2800" dirty="0"/>
              <a:t> per week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Afronden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b="1" dirty="0">
                <a:solidFill>
                  <a:schemeClr val="tx1"/>
                </a:solidFill>
              </a:rPr>
              <a:t>SE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cijfer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voor</a:t>
            </a:r>
            <a:r>
              <a:rPr lang="en-US" sz="2800" dirty="0">
                <a:solidFill>
                  <a:schemeClr val="tx1"/>
                </a:solidFill>
              </a:rPr>
              <a:t> PTA</a:t>
            </a:r>
          </a:p>
          <a:p>
            <a:r>
              <a:rPr lang="en-US" sz="2800" dirty="0"/>
              <a:t>D&amp;P </a:t>
            </a:r>
            <a:r>
              <a:rPr lang="en-US" sz="2800" dirty="0" err="1"/>
              <a:t>beroepsgerichte</a:t>
            </a:r>
            <a:r>
              <a:rPr lang="en-US" sz="2800" dirty="0"/>
              <a:t> </a:t>
            </a:r>
            <a:r>
              <a:rPr lang="en-US" sz="2800" dirty="0" err="1"/>
              <a:t>vakken</a:t>
            </a:r>
            <a:r>
              <a:rPr lang="en-US" sz="2800" dirty="0"/>
              <a:t> </a:t>
            </a:r>
            <a:r>
              <a:rPr lang="en-US" sz="2800" dirty="0" err="1"/>
              <a:t>vormen</a:t>
            </a:r>
            <a:r>
              <a:rPr lang="en-US" sz="2800" dirty="0"/>
              <a:t> 1 </a:t>
            </a:r>
            <a:r>
              <a:rPr lang="en-US" sz="2800" dirty="0" err="1"/>
              <a:t>cijfer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de </a:t>
            </a:r>
            <a:r>
              <a:rPr lang="en-US" sz="2800" dirty="0" err="1"/>
              <a:t>eindlijst</a:t>
            </a:r>
            <a:endParaRPr lang="en-US" sz="2800" dirty="0"/>
          </a:p>
          <a:p>
            <a:r>
              <a:rPr lang="en-US" sz="2800" dirty="0">
                <a:solidFill>
                  <a:schemeClr val="tx1"/>
                </a:solidFill>
              </a:rPr>
              <a:t>Elk </a:t>
            </a:r>
            <a:r>
              <a:rPr lang="en-US" sz="2800" dirty="0" err="1">
                <a:solidFill>
                  <a:schemeClr val="tx1"/>
                </a:solidFill>
              </a:rPr>
              <a:t>keuzevak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afgerond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dirty="0"/>
              <a:t>LOB-</a:t>
            </a:r>
            <a:r>
              <a:rPr lang="en-US" sz="2800" dirty="0" err="1">
                <a:solidFill>
                  <a:schemeClr val="tx1"/>
                </a:solidFill>
              </a:rPr>
              <a:t>gesprek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85161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416" y="692696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latin typeface="+mn-lt"/>
                <a:cs typeface="Arial" panose="020B0604020202020204" pitchFamily="34" charset="0"/>
              </a:rPr>
              <a:t>Dienstverlening</a:t>
            </a:r>
            <a:r>
              <a:rPr lang="en-US" dirty="0">
                <a:latin typeface="+mn-lt"/>
              </a:rPr>
              <a:t> &amp;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Producten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T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839416" y="1874560"/>
            <a:ext cx="9649072" cy="4032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 err="1"/>
              <a:t>Beroepsgerichte</a:t>
            </a:r>
            <a:r>
              <a:rPr lang="en-US" sz="3000" b="1" dirty="0"/>
              <a:t> </a:t>
            </a:r>
            <a:r>
              <a:rPr lang="en-US" sz="3000" b="1" dirty="0" err="1"/>
              <a:t>vakken</a:t>
            </a:r>
            <a:r>
              <a:rPr lang="en-US" sz="3000" b="1" dirty="0"/>
              <a:t> </a:t>
            </a:r>
            <a:r>
              <a:rPr lang="en-US" sz="3000" dirty="0"/>
              <a:t>in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</a:rPr>
              <a:t>klas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 3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2800" dirty="0"/>
              <a:t>1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/>
              <a:t>praktisch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tx1"/>
                </a:solidFill>
              </a:rPr>
              <a:t>vak</a:t>
            </a:r>
            <a:r>
              <a:rPr lang="en-US" sz="2800" dirty="0">
                <a:solidFill>
                  <a:schemeClr val="tx1"/>
                </a:solidFill>
              </a:rPr>
              <a:t> per week</a:t>
            </a:r>
          </a:p>
          <a:p>
            <a:r>
              <a:rPr lang="en-US" sz="2800" dirty="0"/>
              <a:t>4 </a:t>
            </a:r>
            <a:r>
              <a:rPr lang="en-US" sz="2800" dirty="0" err="1"/>
              <a:t>lesuren</a:t>
            </a:r>
            <a:r>
              <a:rPr lang="en-US" sz="2800" dirty="0"/>
              <a:t> per </a:t>
            </a:r>
            <a:r>
              <a:rPr lang="en-US" sz="2800" dirty="0" err="1"/>
              <a:t>vak</a:t>
            </a:r>
            <a:endParaRPr lang="en-US" sz="2800" dirty="0"/>
          </a:p>
          <a:p>
            <a:r>
              <a:rPr lang="en-US" sz="2800" dirty="0" err="1">
                <a:solidFill>
                  <a:schemeClr val="tx1"/>
                </a:solidFill>
              </a:rPr>
              <a:t>Afronden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b="1" dirty="0">
                <a:solidFill>
                  <a:schemeClr val="tx1"/>
                </a:solidFill>
              </a:rPr>
              <a:t>SE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cijfer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voor</a:t>
            </a:r>
            <a:r>
              <a:rPr lang="en-US" sz="2800" dirty="0">
                <a:solidFill>
                  <a:schemeClr val="tx1"/>
                </a:solidFill>
              </a:rPr>
              <a:t> PTA</a:t>
            </a:r>
          </a:p>
          <a:p>
            <a:r>
              <a:rPr lang="en-US" sz="2800" dirty="0"/>
              <a:t>D&amp;P </a:t>
            </a:r>
            <a:r>
              <a:rPr lang="en-US" sz="2800" dirty="0" err="1"/>
              <a:t>beroepsgerichte</a:t>
            </a:r>
            <a:r>
              <a:rPr lang="en-US" sz="2800" dirty="0"/>
              <a:t> </a:t>
            </a:r>
            <a:r>
              <a:rPr lang="en-US" sz="2800" dirty="0" err="1"/>
              <a:t>vakken</a:t>
            </a:r>
            <a:r>
              <a:rPr lang="en-US" sz="2800" dirty="0"/>
              <a:t> </a:t>
            </a:r>
            <a:r>
              <a:rPr lang="en-US" sz="2800" dirty="0" err="1"/>
              <a:t>vormen</a:t>
            </a:r>
            <a:r>
              <a:rPr lang="en-US" sz="2800" dirty="0"/>
              <a:t>, </a:t>
            </a:r>
            <a:r>
              <a:rPr lang="en-US" sz="2800" dirty="0" err="1"/>
              <a:t>samen</a:t>
            </a:r>
            <a:r>
              <a:rPr lang="en-US" sz="2800" dirty="0"/>
              <a:t> met </a:t>
            </a:r>
            <a:r>
              <a:rPr lang="en-US" sz="2800" dirty="0" err="1"/>
              <a:t>profiel</a:t>
            </a:r>
            <a:r>
              <a:rPr lang="en-US" sz="2800" dirty="0"/>
              <a:t> D&amp;P </a:t>
            </a:r>
            <a:r>
              <a:rPr lang="en-US" sz="2800" dirty="0" err="1"/>
              <a:t>en</a:t>
            </a:r>
            <a:r>
              <a:rPr lang="en-US" sz="2800" dirty="0"/>
              <a:t> het CSPE het </a:t>
            </a:r>
            <a:r>
              <a:rPr lang="en-US" sz="2800" dirty="0" err="1"/>
              <a:t>eindcijfer</a:t>
            </a:r>
            <a:r>
              <a:rPr lang="en-US" sz="2800" dirty="0"/>
              <a:t> in </a:t>
            </a:r>
            <a:r>
              <a:rPr lang="en-US" sz="2800" dirty="0" err="1"/>
              <a:t>klas</a:t>
            </a:r>
            <a:r>
              <a:rPr lang="en-US" sz="2800" dirty="0"/>
              <a:t> 4. </a:t>
            </a:r>
          </a:p>
          <a:p>
            <a:r>
              <a:rPr lang="en-US" sz="2800" dirty="0">
                <a:solidFill>
                  <a:schemeClr val="tx1"/>
                </a:solidFill>
              </a:rPr>
              <a:t>Elk </a:t>
            </a:r>
            <a:r>
              <a:rPr lang="en-US" sz="2800" dirty="0" err="1">
                <a:solidFill>
                  <a:schemeClr val="tx1"/>
                </a:solidFill>
              </a:rPr>
              <a:t>keuzevak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afgerond</a:t>
            </a:r>
            <a:r>
              <a:rPr lang="en-US" sz="2800" dirty="0">
                <a:solidFill>
                  <a:schemeClr val="tx1"/>
                </a:solidFill>
              </a:rPr>
              <a:t> met </a:t>
            </a:r>
            <a:r>
              <a:rPr lang="en-US" sz="2800" dirty="0"/>
              <a:t>LOB-</a:t>
            </a:r>
            <a:r>
              <a:rPr lang="en-US" sz="2800" dirty="0" err="1">
                <a:solidFill>
                  <a:schemeClr val="tx1"/>
                </a:solidFill>
              </a:rPr>
              <a:t>gesprek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245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432" y="2780929"/>
            <a:ext cx="2062867" cy="23762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Beroepsgericht</a:t>
            </a:r>
            <a:r>
              <a:rPr lang="en-US" b="1" dirty="0"/>
              <a:t> </a:t>
            </a:r>
            <a:r>
              <a:rPr lang="en-US" b="1" dirty="0" err="1"/>
              <a:t>jaarvak</a:t>
            </a:r>
            <a:r>
              <a:rPr lang="en-US" b="1" dirty="0"/>
              <a:t> B/K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9158808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Zorg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Welzijn</a:t>
            </a:r>
            <a:endParaRPr lang="en-US" dirty="0"/>
          </a:p>
          <a:p>
            <a:r>
              <a:rPr lang="en-US" dirty="0" err="1"/>
              <a:t>Techniek</a:t>
            </a:r>
            <a:endParaRPr lang="en-US" dirty="0"/>
          </a:p>
          <a:p>
            <a:r>
              <a:rPr lang="en-US" dirty="0"/>
              <a:t>Sport </a:t>
            </a:r>
          </a:p>
          <a:p>
            <a:r>
              <a:rPr lang="en-US" dirty="0" err="1"/>
              <a:t>Horeca</a:t>
            </a:r>
            <a:r>
              <a:rPr lang="en-US" dirty="0"/>
              <a:t> </a:t>
            </a:r>
          </a:p>
          <a:p>
            <a:r>
              <a:rPr lang="en-US" dirty="0" err="1"/>
              <a:t>Uiterlijke</a:t>
            </a:r>
            <a:r>
              <a:rPr lang="en-US" dirty="0"/>
              <a:t> </a:t>
            </a:r>
            <a:r>
              <a:rPr lang="en-US" dirty="0" err="1"/>
              <a:t>verzorging</a:t>
            </a:r>
            <a:endParaRPr lang="en-US" dirty="0"/>
          </a:p>
          <a:p>
            <a:r>
              <a:rPr lang="en-US" dirty="0" err="1"/>
              <a:t>Kunst</a:t>
            </a:r>
            <a:r>
              <a:rPr lang="en-US" dirty="0"/>
              <a:t> (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voorbehoud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Volgt</a:t>
            </a:r>
            <a:r>
              <a:rPr lang="en-US" dirty="0"/>
              <a:t> de </a:t>
            </a:r>
            <a:r>
              <a:rPr lang="en-US" dirty="0" err="1"/>
              <a:t>leerling</a:t>
            </a:r>
            <a:r>
              <a:rPr lang="en-US" dirty="0"/>
              <a:t> het hele </a:t>
            </a:r>
            <a:r>
              <a:rPr lang="en-US" dirty="0" err="1"/>
              <a:t>jaar</a:t>
            </a:r>
            <a:r>
              <a:rPr lang="en-US" dirty="0"/>
              <a:t> 6 </a:t>
            </a:r>
            <a:r>
              <a:rPr lang="en-US" dirty="0" err="1"/>
              <a:t>lesuren</a:t>
            </a:r>
            <a:r>
              <a:rPr lang="en-US" dirty="0"/>
              <a:t> in de week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072925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098717"/>
              </p:ext>
            </p:extLst>
          </p:nvPr>
        </p:nvGraphicFramePr>
        <p:xfrm>
          <a:off x="1127448" y="1136999"/>
          <a:ext cx="7992888" cy="28130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4865">
                  <a:extLst>
                    <a:ext uri="{9D8B030D-6E8A-4147-A177-3AD203B41FA5}">
                      <a16:colId xmlns:a16="http://schemas.microsoft.com/office/drawing/2014/main" val="1161754478"/>
                    </a:ext>
                  </a:extLst>
                </a:gridCol>
                <a:gridCol w="3042417">
                  <a:extLst>
                    <a:ext uri="{9D8B030D-6E8A-4147-A177-3AD203B41FA5}">
                      <a16:colId xmlns:a16="http://schemas.microsoft.com/office/drawing/2014/main" val="2721251032"/>
                    </a:ext>
                  </a:extLst>
                </a:gridCol>
                <a:gridCol w="2925606">
                  <a:extLst>
                    <a:ext uri="{9D8B030D-6E8A-4147-A177-3AD203B41FA5}">
                      <a16:colId xmlns:a16="http://schemas.microsoft.com/office/drawing/2014/main" val="2982682671"/>
                    </a:ext>
                  </a:extLst>
                </a:gridCol>
              </a:tblGrid>
              <a:tr h="561446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1</a:t>
                      </a:r>
                    </a:p>
                    <a:p>
                      <a:pPr algn="ctr"/>
                      <a:r>
                        <a:rPr lang="nl-NL" dirty="0"/>
                        <a:t>sept. – jan.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2</a:t>
                      </a:r>
                    </a:p>
                    <a:p>
                      <a:pPr algn="ctr"/>
                      <a:r>
                        <a:rPr lang="en-US" dirty="0" err="1"/>
                        <a:t>jan.</a:t>
                      </a:r>
                      <a:r>
                        <a:rPr lang="en-US" baseline="0" dirty="0"/>
                        <a:t> - </a:t>
                      </a:r>
                      <a:r>
                        <a:rPr lang="en-US" baseline="0" dirty="0" err="1"/>
                        <a:t>juni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54945"/>
                  </a:ext>
                </a:extLst>
              </a:tr>
              <a:tr h="758593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</a:t>
                      </a:r>
                      <a:r>
                        <a:rPr lang="nl-NL" baseline="0" dirty="0"/>
                        <a:t> lesuren</a:t>
                      </a:r>
                    </a:p>
                    <a:p>
                      <a:pPr algn="ctr"/>
                      <a:r>
                        <a:rPr lang="nl-NL" baseline="0" dirty="0"/>
                        <a:t>per week</a:t>
                      </a:r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Zorg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Welzijn</a:t>
                      </a:r>
                      <a:r>
                        <a:rPr lang="en-US" baseline="0" dirty="0"/>
                        <a:t> </a:t>
                      </a:r>
                    </a:p>
                    <a:p>
                      <a:pPr algn="ctr"/>
                      <a:endParaRPr lang="en-US" baseline="0" dirty="0"/>
                    </a:p>
                    <a:p>
                      <a:pPr algn="ctr"/>
                      <a:r>
                        <a:rPr lang="en-US" baseline="0" dirty="0" err="1"/>
                        <a:t>Welzijn</a:t>
                      </a:r>
                      <a:r>
                        <a:rPr lang="en-US" baseline="0" dirty="0"/>
                        <a:t> kind </a:t>
                      </a:r>
                      <a:r>
                        <a:rPr lang="en-US" baseline="0" dirty="0" err="1"/>
                        <a:t>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jongere</a:t>
                      </a:r>
                      <a:r>
                        <a:rPr lang="en-US" baseline="0" dirty="0"/>
                        <a:t> &amp; </a:t>
                      </a:r>
                      <a:r>
                        <a:rPr lang="en-US" baseline="0" dirty="0" err="1"/>
                        <a:t>welzijn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volwassenen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ouderen</a:t>
                      </a:r>
                      <a:endParaRPr lang="nl-NL" dirty="0"/>
                    </a:p>
                    <a:p>
                      <a:pPr algn="ctr"/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823233"/>
                  </a:ext>
                </a:extLst>
              </a:tr>
              <a:tr h="984217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 lesuren</a:t>
                      </a:r>
                    </a:p>
                    <a:p>
                      <a:pPr algn="ctr"/>
                      <a:r>
                        <a:rPr lang="nl-NL" dirty="0"/>
                        <a:t>per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Hout-en</a:t>
                      </a:r>
                      <a:r>
                        <a:rPr lang="nl-NL" dirty="0"/>
                        <a:t> meubelverbindingen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Geüniformeerde</a:t>
                      </a:r>
                      <a:r>
                        <a:rPr lang="nl-NL" baseline="0" dirty="0"/>
                        <a:t> dienstverlening en Veiligheid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21065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1121131" y="41129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Voorbeeld schema B/K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121131" y="4080416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Voorbeeld schema T</a:t>
            </a: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369563"/>
              </p:ext>
            </p:extLst>
          </p:nvPr>
        </p:nvGraphicFramePr>
        <p:xfrm>
          <a:off x="1121131" y="4795591"/>
          <a:ext cx="7999205" cy="17621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6465">
                  <a:extLst>
                    <a:ext uri="{9D8B030D-6E8A-4147-A177-3AD203B41FA5}">
                      <a16:colId xmlns:a16="http://schemas.microsoft.com/office/drawing/2014/main" val="1161754478"/>
                    </a:ext>
                  </a:extLst>
                </a:gridCol>
                <a:gridCol w="3044822">
                  <a:extLst>
                    <a:ext uri="{9D8B030D-6E8A-4147-A177-3AD203B41FA5}">
                      <a16:colId xmlns:a16="http://schemas.microsoft.com/office/drawing/2014/main" val="2721251032"/>
                    </a:ext>
                  </a:extLst>
                </a:gridCol>
                <a:gridCol w="2927918">
                  <a:extLst>
                    <a:ext uri="{9D8B030D-6E8A-4147-A177-3AD203B41FA5}">
                      <a16:colId xmlns:a16="http://schemas.microsoft.com/office/drawing/2014/main" val="2982682671"/>
                    </a:ext>
                  </a:extLst>
                </a:gridCol>
              </a:tblGrid>
              <a:tr h="605387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1</a:t>
                      </a:r>
                    </a:p>
                    <a:p>
                      <a:pPr algn="ctr"/>
                      <a:r>
                        <a:rPr lang="nl-NL" dirty="0"/>
                        <a:t>sept. – jan.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Periode 2</a:t>
                      </a:r>
                    </a:p>
                    <a:p>
                      <a:pPr algn="ctr"/>
                      <a:r>
                        <a:rPr lang="en-US" dirty="0" err="1"/>
                        <a:t>jan.</a:t>
                      </a:r>
                      <a:r>
                        <a:rPr lang="en-US" baseline="0" dirty="0"/>
                        <a:t> - </a:t>
                      </a:r>
                      <a:r>
                        <a:rPr lang="en-US" baseline="0" dirty="0" err="1"/>
                        <a:t>juni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54945"/>
                  </a:ext>
                </a:extLst>
              </a:tr>
              <a:tr h="1122062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 lesuren</a:t>
                      </a:r>
                    </a:p>
                    <a:p>
                      <a:pPr algn="ctr"/>
                      <a:r>
                        <a:rPr lang="nl-NL" dirty="0"/>
                        <a:t>per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Hout-en</a:t>
                      </a:r>
                      <a:r>
                        <a:rPr lang="nl-NL" dirty="0"/>
                        <a:t> meubelverbindingen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Geüniformeerde</a:t>
                      </a:r>
                      <a:r>
                        <a:rPr lang="nl-NL" baseline="0" dirty="0"/>
                        <a:t> dienstverlening en Veiligheid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2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41170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805821"/>
            <a:ext cx="2572092" cy="18061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7665" y="911398"/>
            <a:ext cx="852676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cs typeface="Arial" panose="020B0604020202020204" pitchFamily="34" charset="0"/>
              </a:rPr>
              <a:t>Beroepsgerichte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vakken</a:t>
            </a:r>
            <a:br>
              <a:rPr lang="en-US" sz="4000" b="1" dirty="0">
                <a:cs typeface="Arial" panose="020B0604020202020204" pitchFamily="34" charset="0"/>
              </a:rPr>
            </a:br>
            <a:r>
              <a:rPr lang="en-US" sz="4000" b="1" dirty="0" err="1">
                <a:cs typeface="Arial" panose="020B0604020202020204" pitchFamily="34" charset="0"/>
              </a:rPr>
              <a:t>techniek</a:t>
            </a:r>
            <a:r>
              <a:rPr lang="en-US" sz="4000" b="1" dirty="0">
                <a:cs typeface="Arial" panose="020B0604020202020204" pitchFamily="34" charset="0"/>
              </a:rPr>
              <a:t> (</a:t>
            </a:r>
            <a:r>
              <a:rPr lang="en-US" sz="4000" b="1" dirty="0" err="1">
                <a:cs typeface="Arial" panose="020B0604020202020204" pitchFamily="34" charset="0"/>
              </a:rPr>
              <a:t>metaal</a:t>
            </a:r>
            <a:r>
              <a:rPr lang="en-US" sz="40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43472" y="3696029"/>
            <a:ext cx="7295146" cy="175260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Fietstechniek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Plaat</a:t>
            </a:r>
            <a:r>
              <a:rPr lang="en-US" dirty="0">
                <a:solidFill>
                  <a:srgbClr val="494949"/>
                </a:solidFill>
              </a:rPr>
              <a:t>- </a:t>
            </a:r>
            <a:r>
              <a:rPr lang="en-US" dirty="0" err="1">
                <a:solidFill>
                  <a:srgbClr val="494949"/>
                </a:solidFill>
              </a:rPr>
              <a:t>en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constructiewerk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Praktisch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booglassen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Verspanende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techniek</a:t>
            </a:r>
            <a:endParaRPr lang="en-US" dirty="0">
              <a:solidFill>
                <a:srgbClr val="49494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94949"/>
                </a:solidFill>
              </a:rPr>
              <a:t>Bewerken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en</a:t>
            </a:r>
            <a:r>
              <a:rPr lang="en-US" dirty="0">
                <a:solidFill>
                  <a:srgbClr val="494949"/>
                </a:solidFill>
              </a:rPr>
              <a:t> </a:t>
            </a:r>
            <a:r>
              <a:rPr lang="en-US" dirty="0" err="1">
                <a:solidFill>
                  <a:srgbClr val="494949"/>
                </a:solidFill>
              </a:rPr>
              <a:t>verbinden</a:t>
            </a:r>
            <a:r>
              <a:rPr lang="en-US" dirty="0">
                <a:solidFill>
                  <a:srgbClr val="494949"/>
                </a:solidFill>
              </a:rPr>
              <a:t> van </a:t>
            </a:r>
            <a:r>
              <a:rPr lang="en-US" dirty="0" err="1">
                <a:solidFill>
                  <a:srgbClr val="494949"/>
                </a:solidFill>
              </a:rPr>
              <a:t>materialen</a:t>
            </a:r>
            <a:endParaRPr lang="en-US" dirty="0">
              <a:solidFill>
                <a:srgbClr val="494949"/>
              </a:solidFill>
            </a:endParaRPr>
          </a:p>
          <a:p>
            <a:endParaRPr lang="en-US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708920"/>
            <a:ext cx="4548010" cy="2889754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 rot="1060055">
            <a:off x="8112224" y="105273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Jaarvak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halfjaarsvak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13418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Wet-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regelgeving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LOB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204864"/>
            <a:ext cx="9950896" cy="16847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err="1">
                <a:cs typeface="Arial" panose="020B0604020202020204" pitchFamily="34" charset="0"/>
              </a:rPr>
              <a:t>Loopbaanoriëntatie</a:t>
            </a:r>
            <a:r>
              <a:rPr lang="en-US" sz="2800" dirty="0">
                <a:cs typeface="Arial" panose="020B0604020202020204" pitchFamily="34" charset="0"/>
              </a:rPr>
              <a:t> - </a:t>
            </a:r>
            <a:r>
              <a:rPr lang="en-US" sz="2800" dirty="0" err="1">
                <a:cs typeface="Arial" panose="020B0604020202020204" pitchFamily="34" charset="0"/>
              </a:rPr>
              <a:t>ontwikkeling</a:t>
            </a:r>
            <a:r>
              <a:rPr lang="en-US" sz="2800" dirty="0">
                <a:cs typeface="Arial" panose="020B0604020202020204" pitchFamily="34" charset="0"/>
              </a:rPr>
              <a:t> -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Begeleiding</a:t>
            </a:r>
            <a:r>
              <a:rPr lang="en-US" sz="2800" dirty="0">
                <a:cs typeface="Arial" panose="020B0604020202020204" pitchFamily="34" charset="0"/>
              </a:rPr>
              <a:t> (LOB)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Loopbaancompetenties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Loopbaandossier</a:t>
            </a:r>
            <a:endParaRPr lang="nl-NL" sz="2800" dirty="0"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852936"/>
            <a:ext cx="407621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191389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43472" y="3750037"/>
            <a:ext cx="7613903" cy="203835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Hout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meubelverbindingen</a:t>
            </a:r>
            <a:endParaRPr lang="en-US" sz="2400" dirty="0">
              <a:solidFill>
                <a:srgbClr val="49494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Meubelmaken</a:t>
            </a:r>
            <a:endParaRPr lang="en-US" sz="2400" dirty="0">
              <a:solidFill>
                <a:srgbClr val="49494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Interieur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49494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design</a:t>
            </a:r>
          </a:p>
          <a:p>
            <a:pPr algn="l"/>
            <a:endParaRPr lang="nl-NL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831059" y="629839"/>
            <a:ext cx="8638728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Beroepsgerichte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vakken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Techniek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hout</a:t>
            </a:r>
            <a:r>
              <a:rPr lang="en-US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NL" sz="4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558" y="3600451"/>
            <a:ext cx="3133616" cy="21581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177">
            <a:off x="6054430" y="1173755"/>
            <a:ext cx="3519251" cy="231001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 rot="1060055">
            <a:off x="3095267" y="2514573"/>
            <a:ext cx="155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Halfjaarsvak</a:t>
            </a:r>
            <a:endParaRPr lang="en-US" dirty="0"/>
          </a:p>
          <a:p>
            <a:pPr algn="ctr"/>
            <a:r>
              <a:rPr lang="en-US" dirty="0"/>
              <a:t>B/K/T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1318535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95400" y="698788"/>
            <a:ext cx="8640960" cy="129614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cs typeface="Arial" panose="020B0604020202020204" pitchFamily="34" charset="0"/>
              </a:rPr>
              <a:t>Beroepsgerichte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vakken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kunst</a:t>
            </a:r>
            <a:r>
              <a:rPr lang="en-US" b="1" dirty="0">
                <a:cs typeface="Arial" panose="020B0604020202020204" pitchFamily="34" charset="0"/>
              </a:rPr>
              <a:t> &amp; </a:t>
            </a:r>
            <a:r>
              <a:rPr lang="en-US" b="1" dirty="0" err="1">
                <a:cs typeface="Arial" panose="020B0604020202020204" pitchFamily="34" charset="0"/>
              </a:rPr>
              <a:t>cultuur</a:t>
            </a: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55840" y="3480107"/>
            <a:ext cx="4099992" cy="2448272"/>
          </a:xfrm>
        </p:spPr>
        <p:txBody>
          <a:bodyPr>
            <a:normAutofit fontScale="55000" lnSpcReduction="20000"/>
          </a:bodyPr>
          <a:lstStyle/>
          <a:p>
            <a:endParaRPr lang="nl-NL" sz="44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Kleuren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kennis</a:t>
            </a:r>
            <a:endParaRPr lang="en-US" sz="44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Kennis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maken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met de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naaimachine</a:t>
            </a:r>
            <a:endParaRPr lang="en-US" sz="44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Mode </a:t>
            </a: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ontwerpen</a:t>
            </a:r>
            <a:endParaRPr lang="en-US" sz="44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400" dirty="0" err="1">
                <a:solidFill>
                  <a:srgbClr val="494949"/>
                </a:solidFill>
                <a:cs typeface="Arial" panose="020B0604020202020204" pitchFamily="34" charset="0"/>
              </a:rPr>
              <a:t>Belettering</a:t>
            </a:r>
            <a:r>
              <a:rPr lang="en-US" sz="44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1199456" y="2492896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Mode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 panose="020B0604020202020204" pitchFamily="34" charset="0"/>
              </a:rPr>
              <a:t>Vormgeving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Typografie</a:t>
            </a:r>
            <a:endParaRPr lang="en-US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 panose="020B0604020202020204" pitchFamily="34" charset="0"/>
              </a:rPr>
              <a:t>Schilderen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illustreren</a:t>
            </a:r>
            <a:endParaRPr lang="en-US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cs typeface="Arial" panose="020B0604020202020204" pitchFamily="34" charset="0"/>
              </a:rPr>
              <a:t>Acteren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en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zingen</a:t>
            </a:r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67788">
            <a:off x="7811120" y="2608082"/>
            <a:ext cx="3457024" cy="21702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kstvak 6"/>
          <p:cNvSpPr txBox="1"/>
          <p:nvPr/>
        </p:nvSpPr>
        <p:spPr>
          <a:xfrm rot="1060055">
            <a:off x="1850914" y="4729903"/>
            <a:ext cx="155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Halfjaarsvak</a:t>
            </a:r>
            <a:endParaRPr lang="en-US" dirty="0"/>
          </a:p>
          <a:p>
            <a:pPr algn="ctr"/>
            <a:r>
              <a:rPr lang="en-US" dirty="0"/>
              <a:t>B/K/T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842196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271464" y="692696"/>
            <a:ext cx="8951303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>
                <a:latin typeface="+mn-lt"/>
                <a:cs typeface="Arial" panose="020B0604020202020204" pitchFamily="34" charset="0"/>
              </a:rPr>
              <a:t>Beroepsgerichte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vakken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+mn-lt"/>
                <a:cs typeface="Arial" panose="020B0604020202020204" pitchFamily="34" charset="0"/>
              </a:rPr>
              <a:t>zorg</a:t>
            </a:r>
            <a:endParaRPr lang="nl-NL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262305" y="2284415"/>
            <a:ext cx="4753407" cy="1648641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494949"/>
                </a:solidFill>
              </a:rPr>
              <a:t>Mens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zorg</a:t>
            </a:r>
            <a:endParaRPr lang="en-US" sz="2400" dirty="0">
              <a:solidFill>
                <a:srgbClr val="494949"/>
              </a:solidFill>
            </a:endParaRPr>
          </a:p>
          <a:p>
            <a:r>
              <a:rPr lang="en-US" sz="2400" dirty="0" err="1">
                <a:solidFill>
                  <a:srgbClr val="494949"/>
                </a:solidFill>
              </a:rPr>
              <a:t>Welzijn</a:t>
            </a:r>
            <a:r>
              <a:rPr lang="en-US" sz="2400" dirty="0">
                <a:solidFill>
                  <a:srgbClr val="494949"/>
                </a:solidFill>
              </a:rPr>
              <a:t> kind </a:t>
            </a:r>
            <a:r>
              <a:rPr lang="en-US" sz="2400" dirty="0" err="1">
                <a:solidFill>
                  <a:srgbClr val="494949"/>
                </a:solidFill>
              </a:rPr>
              <a:t>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jongere</a:t>
            </a:r>
            <a:endParaRPr lang="en-US" sz="2400" dirty="0">
              <a:solidFill>
                <a:srgbClr val="494949"/>
              </a:solidFill>
            </a:endParaRPr>
          </a:p>
          <a:p>
            <a:r>
              <a:rPr lang="en-US" sz="2400" dirty="0" err="1">
                <a:solidFill>
                  <a:srgbClr val="494949"/>
                </a:solidFill>
              </a:rPr>
              <a:t>Welzijn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volwassenen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en</a:t>
            </a:r>
            <a:r>
              <a:rPr lang="en-US" sz="2400" dirty="0">
                <a:solidFill>
                  <a:srgbClr val="494949"/>
                </a:solidFill>
              </a:rPr>
              <a:t> </a:t>
            </a:r>
            <a:r>
              <a:rPr lang="en-US" sz="2400" dirty="0" err="1">
                <a:solidFill>
                  <a:srgbClr val="494949"/>
                </a:solidFill>
              </a:rPr>
              <a:t>ouderen</a:t>
            </a:r>
            <a:endParaRPr lang="en-US" sz="2400" dirty="0">
              <a:solidFill>
                <a:srgbClr val="494949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56" y="2420888"/>
            <a:ext cx="5178104" cy="3456384"/>
          </a:xfrm>
          <a:effectLst>
            <a:softEdge rad="63500"/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8627">
            <a:off x="3160758" y="4678813"/>
            <a:ext cx="149364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42551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b="1" dirty="0">
                <a:cs typeface="Arial" panose="020B0604020202020204" pitchFamily="34" charset="0"/>
              </a:rPr>
              <a:t>Beroepsgerichte vakken uiterlijke verzorging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solidFill>
                  <a:srgbClr val="494949"/>
                </a:solidFill>
              </a:rPr>
              <a:t>Kennismaking met uiterlijke verzorging</a:t>
            </a:r>
          </a:p>
          <a:p>
            <a:r>
              <a:rPr lang="nl-NL" sz="2800" dirty="0">
                <a:solidFill>
                  <a:srgbClr val="494949"/>
                </a:solidFill>
              </a:rPr>
              <a:t>Haarverzorging</a:t>
            </a:r>
          </a:p>
          <a:p>
            <a:r>
              <a:rPr lang="nl-NL" sz="2800" dirty="0" err="1">
                <a:solidFill>
                  <a:srgbClr val="494949"/>
                </a:solidFill>
              </a:rPr>
              <a:t>Wellnessdag</a:t>
            </a:r>
            <a:r>
              <a:rPr lang="nl-NL" sz="2800" dirty="0">
                <a:solidFill>
                  <a:srgbClr val="494949"/>
                </a:solidFill>
              </a:rPr>
              <a:t> voor de buurt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168" y="2204864"/>
            <a:ext cx="3395766" cy="45236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30" y="3620617"/>
            <a:ext cx="3582704" cy="26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4415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72500" y="476080"/>
            <a:ext cx="8782744" cy="1224136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Beroepsgerichte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vakken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voeding</a:t>
            </a:r>
            <a:endParaRPr lang="en-US" sz="4000" b="1" dirty="0"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23412" y="2043909"/>
            <a:ext cx="8280920" cy="405817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Keuken</a:t>
            </a:r>
            <a:r>
              <a:rPr lang="en-US" sz="3000" dirty="0">
                <a:solidFill>
                  <a:schemeClr val="tx1"/>
                </a:solidFill>
                <a:cs typeface="Arial" panose="020B0604020202020204" pitchFamily="34" charset="0"/>
              </a:rPr>
              <a:t> &amp; </a:t>
            </a: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Gastheerschap</a:t>
            </a:r>
            <a:endParaRPr lang="en-US" sz="3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Voeding</a:t>
            </a:r>
            <a:r>
              <a:rPr lang="en-US" sz="3000" dirty="0">
                <a:solidFill>
                  <a:schemeClr val="tx1"/>
                </a:solidFill>
                <a:cs typeface="Arial" panose="020B0604020202020204" pitchFamily="34" charset="0"/>
              </a:rPr>
              <a:t>, hoe </a:t>
            </a:r>
            <a:r>
              <a:rPr lang="en-US" sz="3000" dirty="0" err="1">
                <a:solidFill>
                  <a:schemeClr val="tx1"/>
                </a:solidFill>
                <a:cs typeface="Arial" panose="020B0604020202020204" pitchFamily="34" charset="0"/>
              </a:rPr>
              <a:t>maak</a:t>
            </a:r>
            <a:r>
              <a:rPr lang="en-US" sz="3000" dirty="0">
                <a:solidFill>
                  <a:schemeClr val="tx1"/>
                </a:solidFill>
                <a:cs typeface="Arial" panose="020B0604020202020204" pitchFamily="34" charset="0"/>
              </a:rPr>
              <a:t> je het</a:t>
            </a:r>
          </a:p>
          <a:p>
            <a:pPr algn="l"/>
            <a:endParaRPr lang="en-US" sz="3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Over het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ontstaan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verwerken</a:t>
            </a:r>
            <a:endParaRPr lang="en-US" sz="22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van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gewassen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/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producten</a:t>
            </a:r>
            <a:endParaRPr lang="en-US" sz="2200" dirty="0">
              <a:solidFill>
                <a:srgbClr val="494949"/>
              </a:solidFill>
              <a:cs typeface="Arial" panose="020B0604020202020204" pitchFamily="34" charset="0"/>
            </a:endParaRP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tot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voeding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. </a:t>
            </a:r>
          </a:p>
          <a:p>
            <a:pPr algn="l"/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We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hebben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een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eigen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494949"/>
                </a:solidFill>
                <a:cs typeface="Arial" panose="020B0604020202020204" pitchFamily="34" charset="0"/>
              </a:rPr>
              <a:t>kas</a:t>
            </a:r>
            <a:r>
              <a:rPr lang="en-US" sz="2200" dirty="0">
                <a:solidFill>
                  <a:srgbClr val="494949"/>
                </a:solidFill>
                <a:cs typeface="Arial" panose="020B0604020202020204" pitchFamily="34" charset="0"/>
              </a:rPr>
              <a:t> op school!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552" y="2172000"/>
            <a:ext cx="3243604" cy="38019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1035">
            <a:off x="4985784" y="3280971"/>
            <a:ext cx="149364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25170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39067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7532" y="659317"/>
            <a:ext cx="9418948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cs typeface="Arial" panose="020B0604020202020204" pitchFamily="34" charset="0"/>
              </a:rPr>
              <a:t>Beroepsgerichte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vakken</a:t>
            </a:r>
            <a:r>
              <a:rPr lang="en-US" sz="4000" b="1" dirty="0">
                <a:cs typeface="Arial" panose="020B0604020202020204" pitchFamily="34" charset="0"/>
              </a:rPr>
              <a:t> computer </a:t>
            </a:r>
            <a:r>
              <a:rPr lang="en-US" sz="4000" b="1" dirty="0" err="1">
                <a:cs typeface="Arial" panose="020B0604020202020204" pitchFamily="34" charset="0"/>
              </a:rPr>
              <a:t>techniek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0051" y="3755089"/>
            <a:ext cx="4123320" cy="2353816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Opbouw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Pictogrammen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Tekstlijnen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Programmeren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Scratch</a:t>
            </a:r>
            <a:endParaRPr lang="nl-NL" sz="4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3275743"/>
            <a:ext cx="3336107" cy="2502970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2258" y="1996278"/>
            <a:ext cx="3297103" cy="22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77322" y="2329906"/>
            <a:ext cx="3514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000" dirty="0"/>
              <a:t>Robotica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000" dirty="0" err="1"/>
              <a:t>Digispel</a:t>
            </a:r>
            <a:endParaRPr lang="nl-NL" sz="3000" dirty="0"/>
          </a:p>
        </p:txBody>
      </p:sp>
      <p:sp>
        <p:nvSpPr>
          <p:cNvPr id="7" name="Tekstvak 6"/>
          <p:cNvSpPr txBox="1"/>
          <p:nvPr/>
        </p:nvSpPr>
        <p:spPr>
          <a:xfrm rot="1060055">
            <a:off x="3391152" y="2952577"/>
            <a:ext cx="155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Halfjaarsvak</a:t>
            </a:r>
            <a:endParaRPr lang="en-US" dirty="0"/>
          </a:p>
          <a:p>
            <a:pPr algn="ctr"/>
            <a:r>
              <a:rPr lang="en-US" dirty="0"/>
              <a:t>B/K/T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9921821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451069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2492897"/>
            <a:ext cx="2479580" cy="230425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1863" y="764704"/>
            <a:ext cx="7102329" cy="864096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cs typeface="Arial" panose="020B0604020202020204" pitchFamily="34" charset="0"/>
              </a:rPr>
            </a:br>
            <a:r>
              <a:rPr lang="en-US" b="1" dirty="0" err="1">
                <a:cs typeface="Arial" panose="020B0604020202020204" pitchFamily="34" charset="0"/>
              </a:rPr>
              <a:t>Beroepsgerichte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vakken</a:t>
            </a:r>
            <a:r>
              <a:rPr lang="en-US" b="1" dirty="0">
                <a:cs typeface="Arial" panose="020B0604020202020204" pitchFamily="34" charset="0"/>
              </a:rPr>
              <a:t> sport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23392" y="1988840"/>
            <a:ext cx="9217024" cy="3672407"/>
          </a:xfrm>
        </p:spPr>
        <p:txBody>
          <a:bodyPr>
            <a:normAutofit fontScale="62500" lnSpcReduction="20000"/>
          </a:bodyPr>
          <a:lstStyle/>
          <a:p>
            <a:r>
              <a:rPr lang="en-US" sz="3900" dirty="0" err="1">
                <a:cs typeface="Arial" panose="020B0604020202020204" pitchFamily="34" charset="0"/>
              </a:rPr>
              <a:t>Ondersteunen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bij</a:t>
            </a:r>
            <a:r>
              <a:rPr lang="en-US" sz="3900" dirty="0">
                <a:cs typeface="Arial" panose="020B0604020202020204" pitchFamily="34" charset="0"/>
              </a:rPr>
              <a:t> sport </a:t>
            </a:r>
            <a:r>
              <a:rPr lang="en-US" sz="3900" dirty="0" err="1">
                <a:cs typeface="Arial" panose="020B0604020202020204" pitchFamily="34" charset="0"/>
              </a:rPr>
              <a:t>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bewegingsactiviteiten</a:t>
            </a:r>
            <a:endParaRPr lang="en-US" sz="3900" dirty="0">
              <a:cs typeface="Arial" panose="020B0604020202020204" pitchFamily="34" charset="0"/>
            </a:endParaRPr>
          </a:p>
          <a:p>
            <a:pPr lvl="1"/>
            <a:r>
              <a:rPr lang="nl-NL" sz="2900" dirty="0">
                <a:solidFill>
                  <a:srgbClr val="494949"/>
                </a:solidFill>
              </a:rPr>
              <a:t>Basisvaardigheden voor sportevenementen</a:t>
            </a:r>
          </a:p>
          <a:p>
            <a:pPr lvl="1"/>
            <a:endParaRPr lang="en-US" dirty="0">
              <a:cs typeface="Arial" panose="020B0604020202020204" pitchFamily="34" charset="0"/>
            </a:endParaRPr>
          </a:p>
          <a:p>
            <a:r>
              <a:rPr lang="en-US" sz="3900" dirty="0" err="1">
                <a:cs typeface="Arial" panose="020B0604020202020204" pitchFamily="34" charset="0"/>
              </a:rPr>
              <a:t>Recreatie</a:t>
            </a:r>
            <a:endParaRPr lang="en-US" sz="3900" dirty="0">
              <a:cs typeface="Arial" panose="020B0604020202020204" pitchFamily="34" charset="0"/>
            </a:endParaRPr>
          </a:p>
          <a:p>
            <a:pPr lvl="1"/>
            <a:r>
              <a:rPr lang="nl-NL" dirty="0">
                <a:solidFill>
                  <a:srgbClr val="494949"/>
                </a:solidFill>
              </a:rPr>
              <a:t>nadruk buitensporten, toerisme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sz="3900" dirty="0" err="1">
                <a:cs typeface="Arial" panose="020B0604020202020204" pitchFamily="34" charset="0"/>
              </a:rPr>
              <a:t>Voeding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beweging</a:t>
            </a:r>
            <a:endParaRPr lang="en-US" sz="3900" dirty="0">
              <a:cs typeface="Arial" panose="020B0604020202020204" pitchFamily="34" charset="0"/>
            </a:endParaRPr>
          </a:p>
          <a:p>
            <a:pPr lvl="1"/>
            <a:r>
              <a:rPr lang="en-US" sz="2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Nadruk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op </a:t>
            </a:r>
            <a:r>
              <a:rPr lang="en-US" sz="2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gezonde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leefstijl</a:t>
            </a:r>
            <a:endParaRPr lang="en-US" sz="2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US" sz="3500" dirty="0">
              <a:cs typeface="Arial" panose="020B0604020202020204" pitchFamily="34" charset="0"/>
            </a:endParaRPr>
          </a:p>
          <a:p>
            <a:r>
              <a:rPr lang="en-US" sz="3900" dirty="0" err="1">
                <a:cs typeface="Arial" panose="020B0604020202020204" pitchFamily="34" charset="0"/>
              </a:rPr>
              <a:t>Geuniformeerde-beroepen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en</a:t>
            </a:r>
            <a:r>
              <a:rPr lang="en-US" sz="3900" dirty="0">
                <a:cs typeface="Arial" panose="020B0604020202020204" pitchFamily="34" charset="0"/>
              </a:rPr>
              <a:t> </a:t>
            </a:r>
            <a:r>
              <a:rPr lang="en-US" sz="3900" dirty="0" err="1">
                <a:cs typeface="Arial" panose="020B0604020202020204" pitchFamily="34" charset="0"/>
              </a:rPr>
              <a:t>veiligheid</a:t>
            </a:r>
            <a:r>
              <a:rPr lang="en-US" sz="3900" dirty="0">
                <a:cs typeface="Arial" panose="020B0604020202020204" pitchFamily="34" charset="0"/>
              </a:rPr>
              <a:t> </a:t>
            </a:r>
          </a:p>
          <a:p>
            <a:pPr lvl="1"/>
            <a:r>
              <a:rPr lang="nl-NL" dirty="0">
                <a:solidFill>
                  <a:srgbClr val="494949"/>
                </a:solidFill>
              </a:rPr>
              <a:t>24 - uurs kamp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285" y="3956924"/>
            <a:ext cx="3468925" cy="26885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1561">
            <a:off x="7767592" y="876898"/>
            <a:ext cx="149364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5374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Loopbaancompetenties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2" descr="Afbeeldingsresultaat voor loopbaancompetent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5550" y="1743869"/>
            <a:ext cx="41529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197600" y="2348880"/>
            <a:ext cx="5384800" cy="3777284"/>
          </a:xfrm>
        </p:spPr>
        <p:txBody>
          <a:bodyPr/>
          <a:lstStyle/>
          <a:p>
            <a:r>
              <a:rPr lang="en-US" dirty="0" err="1">
                <a:cs typeface="Arial" panose="020B0604020202020204" pitchFamily="34" charset="0"/>
              </a:rPr>
              <a:t>Vaardigheden</a:t>
            </a:r>
            <a:r>
              <a:rPr lang="en-US" dirty="0">
                <a:cs typeface="Arial" panose="020B0604020202020204" pitchFamily="34" charset="0"/>
              </a:rPr>
              <a:t> die </a:t>
            </a:r>
            <a:r>
              <a:rPr lang="en-US" dirty="0" err="1">
                <a:cs typeface="Arial" panose="020B0604020202020204" pitchFamily="34" charset="0"/>
              </a:rPr>
              <a:t>kunnen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helpen</a:t>
            </a:r>
            <a:r>
              <a:rPr lang="en-US" dirty="0">
                <a:cs typeface="Arial" panose="020B0604020202020204" pitchFamily="34" charset="0"/>
              </a:rPr>
              <a:t> om </a:t>
            </a:r>
            <a:r>
              <a:rPr lang="en-US" dirty="0" err="1">
                <a:cs typeface="Arial" panose="020B0604020202020204" pitchFamily="34" charset="0"/>
              </a:rPr>
              <a:t>loopbaankeuzes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maken</a:t>
            </a:r>
            <a:r>
              <a:rPr lang="en-US" dirty="0">
                <a:cs typeface="Arial" panose="020B0604020202020204" pitchFamily="34" charset="0"/>
              </a:rPr>
              <a:t>. </a:t>
            </a:r>
          </a:p>
          <a:p>
            <a:r>
              <a:rPr lang="en-US" dirty="0" err="1">
                <a:cs typeface="Arial" panose="020B0604020202020204" pitchFamily="34" charset="0"/>
              </a:rPr>
              <a:t>Ervaringen</a:t>
            </a:r>
            <a:r>
              <a:rPr lang="en-US" dirty="0">
                <a:cs typeface="Arial" panose="020B0604020202020204" pitchFamily="34" charset="0"/>
              </a:rPr>
              <a:t> door </a:t>
            </a:r>
            <a:r>
              <a:rPr lang="en-US" dirty="0" err="1">
                <a:cs typeface="Arial" panose="020B0604020202020204" pitchFamily="34" charset="0"/>
              </a:rPr>
              <a:t>meeloopdagen</a:t>
            </a:r>
            <a:r>
              <a:rPr lang="en-US" dirty="0">
                <a:cs typeface="Arial" panose="020B0604020202020204" pitchFamily="34" charset="0"/>
              </a:rPr>
              <a:t>/stage etc.</a:t>
            </a:r>
            <a:endParaRPr lang="nl-NL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40419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/>
              <a:t>Hoe en wanneer kiezen?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8916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Begin </a:t>
            </a:r>
            <a:r>
              <a:rPr lang="en-US" dirty="0" err="1"/>
              <a:t>juni</a:t>
            </a:r>
            <a:endParaRPr lang="nl-NL" dirty="0"/>
          </a:p>
          <a:p>
            <a:r>
              <a:rPr lang="nl-NL" dirty="0"/>
              <a:t>Keuzevakkenboekje en vakkenmarkt 29 mei (onder voorbehoud)</a:t>
            </a:r>
          </a:p>
          <a:p>
            <a:r>
              <a:rPr lang="nl-NL" dirty="0"/>
              <a:t>Voorlichting tijdens de les aan de klas</a:t>
            </a:r>
          </a:p>
          <a:p>
            <a:r>
              <a:rPr lang="nl-NL" dirty="0"/>
              <a:t>Keuzes invullen tijdens de les</a:t>
            </a:r>
          </a:p>
          <a:p>
            <a:r>
              <a:rPr lang="nl-NL" dirty="0"/>
              <a:t>Keuze voor het </a:t>
            </a:r>
            <a:r>
              <a:rPr lang="nl-NL" dirty="0" err="1"/>
              <a:t>jaarvak</a:t>
            </a:r>
            <a:r>
              <a:rPr lang="nl-NL" dirty="0"/>
              <a:t> en het </a:t>
            </a:r>
            <a:r>
              <a:rPr lang="nl-NL" dirty="0" err="1"/>
              <a:t>halfjaarsvak</a:t>
            </a:r>
            <a:r>
              <a:rPr lang="nl-NL" dirty="0"/>
              <a:t> van de 1</a:t>
            </a:r>
            <a:r>
              <a:rPr lang="nl-NL" baseline="30000" dirty="0"/>
              <a:t>e</a:t>
            </a:r>
            <a:r>
              <a:rPr lang="nl-NL" dirty="0"/>
              <a:t> periode.</a:t>
            </a:r>
          </a:p>
          <a:p>
            <a:r>
              <a:rPr lang="nl-NL" dirty="0"/>
              <a:t>Leerling krijgt daarna de tijd om de keuze te wijzigen met ouders/verzorger</a:t>
            </a:r>
          </a:p>
          <a:p>
            <a:r>
              <a:rPr lang="nl-NL" dirty="0"/>
              <a:t>We kunnen helaas niet voorkomen dat er soms een 2</a:t>
            </a:r>
            <a:r>
              <a:rPr lang="nl-NL" baseline="30000" dirty="0"/>
              <a:t>e</a:t>
            </a:r>
            <a:r>
              <a:rPr lang="nl-NL" dirty="0"/>
              <a:t> en heel soms een 3</a:t>
            </a:r>
            <a:r>
              <a:rPr lang="nl-NL" baseline="30000" dirty="0"/>
              <a:t>e</a:t>
            </a:r>
            <a:r>
              <a:rPr lang="nl-NL" dirty="0"/>
              <a:t> keus gegeven wordt. </a:t>
            </a:r>
          </a:p>
          <a:p>
            <a:r>
              <a:rPr lang="nl-NL" dirty="0"/>
              <a:t>Motivatie is dus belangrijk!</a:t>
            </a:r>
          </a:p>
        </p:txBody>
      </p:sp>
    </p:spTree>
    <p:extLst>
      <p:ext uri="{BB962C8B-B14F-4D97-AF65-F5344CB8AC3E}">
        <p14:creationId xmlns:p14="http://schemas.microsoft.com/office/powerpoint/2010/main" val="1661079557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rmAutofit/>
          </a:bodyPr>
          <a:lstStyle/>
          <a:p>
            <a:r>
              <a:rPr lang="nl-NL" sz="4000" b="1" dirty="0"/>
              <a:t>Informatie of vragen?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55491" y="1124744"/>
            <a:ext cx="9433048" cy="49580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u="sng" dirty="0"/>
              <a:t>Sectieleiders D&amp;P</a:t>
            </a:r>
          </a:p>
          <a:p>
            <a:r>
              <a:rPr lang="nl-NL" dirty="0"/>
              <a:t>Mw. E. Heeling 	</a:t>
            </a:r>
            <a:r>
              <a:rPr lang="nl-NL" dirty="0">
                <a:hlinkClick r:id="rId2"/>
              </a:rPr>
              <a:t>e.heeling@nassauvincent.nl</a:t>
            </a:r>
            <a:endParaRPr lang="nl-NL" dirty="0"/>
          </a:p>
          <a:p>
            <a:r>
              <a:rPr lang="en-US" dirty="0" err="1"/>
              <a:t>Dhr</a:t>
            </a:r>
            <a:r>
              <a:rPr lang="en-US" dirty="0"/>
              <a:t>. A. Kramer	</a:t>
            </a:r>
            <a:r>
              <a:rPr lang="en-US" dirty="0">
                <a:hlinkClick r:id="rId3"/>
              </a:rPr>
              <a:t>a.kramer@nassauvincent.nl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err="1"/>
              <a:t>Leerlingcoördinator</a:t>
            </a:r>
            <a:r>
              <a:rPr lang="en-US" u="sng" dirty="0"/>
              <a:t> </a:t>
            </a:r>
            <a:r>
              <a:rPr lang="en-US" u="sng" dirty="0" err="1"/>
              <a:t>klas</a:t>
            </a:r>
            <a:r>
              <a:rPr lang="en-US" u="sng" dirty="0"/>
              <a:t> 2</a:t>
            </a:r>
          </a:p>
          <a:p>
            <a:r>
              <a:rPr lang="en-US" dirty="0"/>
              <a:t>Mw. S. Mulder            </a:t>
            </a:r>
            <a:r>
              <a:rPr lang="en-US" dirty="0">
                <a:hlinkClick r:id="rId4"/>
              </a:rPr>
              <a:t>s.t.mulder@nassauvincent.nl</a:t>
            </a:r>
            <a:endParaRPr lang="en-US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Decaan</a:t>
            </a:r>
          </a:p>
          <a:p>
            <a:r>
              <a:rPr lang="nl-NL" dirty="0"/>
              <a:t>Mw. J. van der Velde	</a:t>
            </a:r>
            <a:r>
              <a:rPr lang="nl-NL" dirty="0">
                <a:hlinkClick r:id="rId5"/>
              </a:rPr>
              <a:t>J.vander.velde@nassauvincent.nl</a:t>
            </a:r>
            <a:endParaRPr lang="nl-NL" dirty="0"/>
          </a:p>
          <a:p>
            <a:r>
              <a:rPr lang="en-US" dirty="0"/>
              <a:t>Mw. I. Barmentloo-de Boer </a:t>
            </a:r>
            <a:r>
              <a:rPr lang="en-US" dirty="0">
                <a:hlinkClick r:id="rId6"/>
              </a:rPr>
              <a:t>bao@nassauvincent.nl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/>
          <a:srcRect l="23368" r="18041"/>
          <a:stretch/>
        </p:blipFill>
        <p:spPr>
          <a:xfrm>
            <a:off x="407368" y="620688"/>
            <a:ext cx="2448272" cy="42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2675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Loopbaandossier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4" descr="C:\Users\bao.CSVVG\AppData\Local\Microsoft\Windows\Temporary Internet Files\Content.IE5\HYJ7U8YK\SnipImage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79249" y="1124744"/>
            <a:ext cx="594230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521551" y="2564904"/>
            <a:ext cx="5384800" cy="3705276"/>
          </a:xfrm>
        </p:spPr>
        <p:txBody>
          <a:bodyPr/>
          <a:lstStyle/>
          <a:p>
            <a:r>
              <a:rPr lang="en-US" dirty="0" err="1">
                <a:cs typeface="Arial" panose="020B0604020202020204" pitchFamily="34" charset="0"/>
              </a:rPr>
              <a:t>Allerlei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relevante</a:t>
            </a:r>
            <a:r>
              <a:rPr lang="en-US" dirty="0">
                <a:cs typeface="Arial" panose="020B0604020202020204" pitchFamily="34" charset="0"/>
              </a:rPr>
              <a:t> LOB-</a:t>
            </a:r>
            <a:r>
              <a:rPr lang="en-US" dirty="0" err="1">
                <a:cs typeface="Arial" panose="020B0604020202020204" pitchFamily="34" charset="0"/>
              </a:rPr>
              <a:t>ervaringen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krijgen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hier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plek</a:t>
            </a:r>
            <a:r>
              <a:rPr lang="en-US" dirty="0">
                <a:cs typeface="Arial" panose="020B0604020202020204" pitchFamily="34" charset="0"/>
              </a:rPr>
              <a:t>. </a:t>
            </a:r>
            <a:br>
              <a:rPr lang="en-US" dirty="0">
                <a:cs typeface="Arial" panose="020B0604020202020204" pitchFamily="34" charset="0"/>
              </a:rPr>
            </a:br>
            <a:endParaRPr lang="nl-NL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58083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Mogelijke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leerwegen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na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klas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2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1424" y="1988840"/>
            <a:ext cx="9577064" cy="2116831"/>
          </a:xfrm>
        </p:spPr>
        <p:txBody>
          <a:bodyPr>
            <a:noAutofit/>
          </a:bodyPr>
          <a:lstStyle/>
          <a:p>
            <a:r>
              <a:rPr lang="en-US" sz="2800" dirty="0" err="1">
                <a:cs typeface="Arial" panose="020B0604020202020204" pitchFamily="34" charset="0"/>
              </a:rPr>
              <a:t>Kaderberoepsgerichte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leerweg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Theoretische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leerweg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Mavo</a:t>
            </a:r>
            <a:endParaRPr lang="en-US" sz="2800" dirty="0"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Doel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een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passende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leerweg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voor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klas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3</a:t>
            </a:r>
            <a:endParaRPr lang="nl-NL" sz="28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8046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atin typeface="+mn-lt"/>
              </a:rPr>
              <a:t>Onderwijssysteem</a:t>
            </a:r>
            <a:endParaRPr lang="nl-NL" sz="4000" b="1" dirty="0">
              <a:latin typeface="+mn-lt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24744"/>
            <a:ext cx="950505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052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432" y="274638"/>
            <a:ext cx="7718648" cy="1143000"/>
          </a:xfrm>
        </p:spPr>
        <p:txBody>
          <a:bodyPr/>
          <a:lstStyle/>
          <a:p>
            <a:r>
              <a:rPr lang="en-US" sz="4000" b="1" dirty="0">
                <a:latin typeface="+mn-lt"/>
                <a:cs typeface="Arial" panose="020B0604020202020204" pitchFamily="34" charset="0"/>
              </a:rPr>
              <a:t>De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júíste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leerweg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0405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cs typeface="Arial" panose="020B0604020202020204" pitchFamily="34" charset="0"/>
              </a:rPr>
              <a:t>Wordt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bepaald</a:t>
            </a:r>
            <a:r>
              <a:rPr lang="en-US" sz="2800" dirty="0">
                <a:cs typeface="Arial" panose="020B0604020202020204" pitchFamily="34" charset="0"/>
              </a:rPr>
              <a:t> door het </a:t>
            </a:r>
            <a:r>
              <a:rPr lang="en-US" sz="2800" dirty="0" err="1">
                <a:cs typeface="Arial" panose="020B0604020202020204" pitchFamily="34" charset="0"/>
              </a:rPr>
              <a:t>docententeam</a:t>
            </a:r>
            <a:r>
              <a:rPr lang="en-US" sz="2800" dirty="0">
                <a:cs typeface="Arial" panose="020B0604020202020204" pitchFamily="34" charset="0"/>
              </a:rPr>
              <a:t> op basis van: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• </a:t>
            </a:r>
            <a:r>
              <a:rPr lang="en-US" sz="2800" dirty="0" err="1">
                <a:cs typeface="Arial" panose="020B0604020202020204" pitchFamily="34" charset="0"/>
              </a:rPr>
              <a:t>informatie</a:t>
            </a:r>
            <a:r>
              <a:rPr lang="en-US" sz="2800" dirty="0">
                <a:cs typeface="Arial" panose="020B0604020202020204" pitchFamily="34" charset="0"/>
              </a:rPr>
              <a:t> van </a:t>
            </a:r>
            <a:r>
              <a:rPr lang="en-US" sz="2800" dirty="0" err="1">
                <a:cs typeface="Arial" panose="020B0604020202020204" pitchFamily="34" charset="0"/>
              </a:rPr>
              <a:t>alle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vakdocenten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• </a:t>
            </a:r>
            <a:r>
              <a:rPr lang="en-US" sz="2800" dirty="0" err="1">
                <a:cs typeface="Arial" panose="020B0604020202020204" pitchFamily="34" charset="0"/>
              </a:rPr>
              <a:t>eigenschappen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vaardigheden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• </a:t>
            </a:r>
            <a:r>
              <a:rPr lang="en-US" sz="2800" dirty="0" err="1">
                <a:cs typeface="Arial" panose="020B0604020202020204" pitchFamily="34" charset="0"/>
              </a:rPr>
              <a:t>cijfers</a:t>
            </a:r>
            <a:r>
              <a:rPr lang="en-US" sz="2800" dirty="0">
                <a:cs typeface="Arial" panose="020B0604020202020204" pitchFamily="34" charset="0"/>
              </a:rPr>
              <a:t>, tempo, </a:t>
            </a:r>
            <a:r>
              <a:rPr lang="en-US" sz="2800" dirty="0" err="1">
                <a:cs typeface="Arial" panose="020B0604020202020204" pitchFamily="34" charset="0"/>
              </a:rPr>
              <a:t>huiswerk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motivatie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cs typeface="Arial" panose="020B0604020202020204" pitchFamily="34" charset="0"/>
              </a:rPr>
              <a:t>Advies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leerweg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volgt</a:t>
            </a:r>
            <a:r>
              <a:rPr lang="en-US" sz="2800" dirty="0">
                <a:cs typeface="Arial" panose="020B0604020202020204" pitchFamily="34" charset="0"/>
              </a:rPr>
              <a:t> in </a:t>
            </a:r>
            <a:r>
              <a:rPr lang="en-US" sz="2800" dirty="0" err="1">
                <a:cs typeface="Arial" panose="020B0604020202020204" pitchFamily="34" charset="0"/>
              </a:rPr>
              <a:t>maart</a:t>
            </a:r>
            <a:r>
              <a:rPr lang="en-US" sz="2800" dirty="0">
                <a:cs typeface="Arial" panose="020B0604020202020204" pitchFamily="34" charset="0"/>
              </a:rPr>
              <a:t>/</a:t>
            </a:r>
            <a:r>
              <a:rPr lang="en-US" sz="2800" dirty="0" err="1">
                <a:cs typeface="Arial" panose="020B0604020202020204" pitchFamily="34" charset="0"/>
              </a:rPr>
              <a:t>april</a:t>
            </a:r>
            <a:r>
              <a:rPr lang="en-US" sz="2800" dirty="0">
                <a:cs typeface="Arial" panose="020B0604020202020204" pitchFamily="34" charset="0"/>
              </a:rPr>
              <a:t>.</a:t>
            </a:r>
            <a:br>
              <a:rPr lang="en-US" sz="2800" dirty="0">
                <a:cs typeface="Arial" panose="020B0604020202020204" pitchFamily="34" charset="0"/>
              </a:rPr>
            </a:br>
            <a:br>
              <a:rPr lang="en-US" sz="2800" dirty="0">
                <a:cs typeface="Arial" panose="020B0604020202020204" pitchFamily="34" charset="0"/>
              </a:rPr>
            </a:br>
            <a:endParaRPr lang="nl-NL" sz="2800" dirty="0"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013380"/>
            <a:ext cx="3120008" cy="2408256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186626688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+mn-lt"/>
                <a:cs typeface="Arial" panose="020B0604020202020204" pitchFamily="34" charset="0"/>
              </a:rPr>
              <a:t>Keuzes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in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klas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2 KTM</a:t>
            </a:r>
            <a:endParaRPr lang="nl-NL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1628800"/>
            <a:ext cx="10945216" cy="4176464"/>
          </a:xfrm>
        </p:spPr>
        <p:txBody>
          <a:bodyPr/>
          <a:lstStyle/>
          <a:p>
            <a:r>
              <a:rPr lang="en-US" sz="2800" b="1" dirty="0">
                <a:cs typeface="Arial" panose="020B0604020202020204" pitchFamily="34" charset="0"/>
              </a:rPr>
              <a:t>Kader</a:t>
            </a:r>
            <a:r>
              <a:rPr lang="en-US" sz="2800" dirty="0">
                <a:cs typeface="Arial" panose="020B0604020202020204" pitchFamily="34" charset="0"/>
              </a:rPr>
              <a:t>: </a:t>
            </a:r>
            <a:r>
              <a:rPr lang="en-US" sz="2800" dirty="0" err="1">
                <a:cs typeface="Arial" panose="020B0604020202020204" pitchFamily="34" charset="0"/>
              </a:rPr>
              <a:t>biologie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óf</a:t>
            </a:r>
            <a:r>
              <a:rPr lang="en-US" sz="2800" dirty="0">
                <a:cs typeface="Arial" panose="020B0604020202020204" pitchFamily="34" charset="0"/>
              </a:rPr>
              <a:t> nask1, + </a:t>
            </a:r>
            <a:r>
              <a:rPr lang="en-US" sz="2800" dirty="0" err="1">
                <a:cs typeface="Arial" panose="020B0604020202020204" pitchFamily="34" charset="0"/>
              </a:rPr>
              <a:t>wel</a:t>
            </a:r>
            <a:r>
              <a:rPr lang="en-US" sz="2800" dirty="0">
                <a:cs typeface="Arial" panose="020B0604020202020204" pitchFamily="34" charset="0"/>
              </a:rPr>
              <a:t> of </a:t>
            </a:r>
            <a:r>
              <a:rPr lang="en-US" sz="2800" dirty="0" err="1">
                <a:cs typeface="Arial" panose="020B0604020202020204" pitchFamily="34" charset="0"/>
              </a:rPr>
              <a:t>niet</a:t>
            </a:r>
            <a:r>
              <a:rPr lang="en-US" sz="2800" dirty="0">
                <a:cs typeface="Arial" panose="020B0604020202020204" pitchFamily="34" charset="0"/>
              </a:rPr>
              <a:t> extra </a:t>
            </a:r>
            <a:r>
              <a:rPr lang="en-US" sz="2800" dirty="0" err="1">
                <a:cs typeface="Arial" panose="020B0604020202020204" pitchFamily="34" charset="0"/>
              </a:rPr>
              <a:t>vak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Duits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>
              <a:cs typeface="Arial" panose="020B0604020202020204" pitchFamily="34" charset="0"/>
            </a:endParaRPr>
          </a:p>
          <a:p>
            <a:r>
              <a:rPr lang="en-US" sz="2800" b="1" dirty="0">
                <a:cs typeface="Arial" panose="020B0604020202020204" pitchFamily="34" charset="0"/>
              </a:rPr>
              <a:t>TL</a:t>
            </a:r>
            <a:r>
              <a:rPr lang="en-US" sz="2800" dirty="0">
                <a:cs typeface="Arial" panose="020B0604020202020204" pitchFamily="34" charset="0"/>
              </a:rPr>
              <a:t>: </a:t>
            </a:r>
            <a:r>
              <a:rPr lang="en-US" sz="2800" dirty="0" err="1">
                <a:cs typeface="Arial" panose="020B0604020202020204" pitchFamily="34" charset="0"/>
              </a:rPr>
              <a:t>aardrijkskunde</a:t>
            </a:r>
            <a:r>
              <a:rPr lang="en-US" sz="2800" dirty="0">
                <a:cs typeface="Arial" panose="020B0604020202020204" pitchFamily="34" charset="0"/>
              </a:rPr>
              <a:t>/</a:t>
            </a:r>
            <a:r>
              <a:rPr lang="en-US" sz="2800" dirty="0" err="1">
                <a:cs typeface="Arial" panose="020B0604020202020204" pitchFamily="34" charset="0"/>
              </a:rPr>
              <a:t>geschiedenis</a:t>
            </a:r>
            <a:r>
              <a:rPr lang="en-US" sz="2800" dirty="0">
                <a:cs typeface="Arial" panose="020B0604020202020204" pitchFamily="34" charset="0"/>
              </a:rPr>
              <a:t>/nask2 </a:t>
            </a:r>
            <a:r>
              <a:rPr lang="en-US" sz="2000" dirty="0">
                <a:cs typeface="Arial" panose="020B0604020202020204" pitchFamily="34" charset="0"/>
              </a:rPr>
              <a:t>(=</a:t>
            </a:r>
            <a:r>
              <a:rPr lang="en-US" sz="2000" dirty="0" err="1">
                <a:cs typeface="Arial" panose="020B0604020202020204" pitchFamily="34" charset="0"/>
              </a:rPr>
              <a:t>scheikunde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dirty="0" err="1">
                <a:cs typeface="Arial" panose="020B0604020202020204" pitchFamily="34" charset="0"/>
              </a:rPr>
              <a:t>alle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leerlingen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kiezen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alléén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nodig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voor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klas</a:t>
            </a:r>
            <a:r>
              <a:rPr lang="en-US" sz="2000" dirty="0">
                <a:cs typeface="Arial" panose="020B0604020202020204" pitchFamily="34" charset="0"/>
              </a:rPr>
              <a:t> 3 TL)</a:t>
            </a:r>
          </a:p>
          <a:p>
            <a:pPr marL="0" indent="0">
              <a:buNone/>
            </a:pPr>
            <a:endParaRPr lang="en-US" sz="20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Dienstverlening</a:t>
            </a:r>
            <a:r>
              <a:rPr lang="en-US" sz="2800" dirty="0">
                <a:cs typeface="Arial" panose="020B0604020202020204" pitchFamily="34" charset="0"/>
              </a:rPr>
              <a:t> &amp; </a:t>
            </a:r>
            <a:r>
              <a:rPr lang="en-US" sz="2800" dirty="0" err="1">
                <a:cs typeface="Arial" panose="020B0604020202020204" pitchFamily="34" charset="0"/>
              </a:rPr>
              <a:t>Producten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keuzevakken</a:t>
            </a:r>
            <a:r>
              <a:rPr lang="en-US" sz="2800" dirty="0">
                <a:cs typeface="Arial" panose="020B0604020202020204" pitchFamily="34" charset="0"/>
              </a:rPr>
              <a:t>: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>
                <a:cs typeface="Arial" panose="020B0604020202020204" pitchFamily="34" charset="0"/>
              </a:rPr>
              <a:t>(</a:t>
            </a:r>
            <a:r>
              <a:rPr lang="en-US" sz="2800" dirty="0" err="1">
                <a:cs typeface="Arial" panose="020B0604020202020204" pitchFamily="34" charset="0"/>
              </a:rPr>
              <a:t>voor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b="1" dirty="0">
                <a:cs typeface="Arial" panose="020B0604020202020204" pitchFamily="34" charset="0"/>
              </a:rPr>
              <a:t>Kader</a:t>
            </a:r>
            <a:r>
              <a:rPr lang="en-US" sz="2800" dirty="0">
                <a:cs typeface="Arial" panose="020B0604020202020204" pitchFamily="34" charset="0"/>
              </a:rPr>
              <a:t>- 4 </a:t>
            </a:r>
            <a:r>
              <a:rPr lang="en-US" sz="2800" dirty="0" err="1">
                <a:cs typeface="Arial" panose="020B0604020202020204" pitchFamily="34" charset="0"/>
              </a:rPr>
              <a:t>vakken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voor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b="1" dirty="0">
                <a:cs typeface="Arial" panose="020B0604020202020204" pitchFamily="34" charset="0"/>
              </a:rPr>
              <a:t>TL</a:t>
            </a:r>
            <a:r>
              <a:rPr lang="en-US" sz="2800" dirty="0">
                <a:cs typeface="Arial" panose="020B0604020202020204" pitchFamily="34" charset="0"/>
              </a:rPr>
              <a:t>- 2 </a:t>
            </a:r>
            <a:r>
              <a:rPr lang="en-US" sz="2800" dirty="0" err="1">
                <a:cs typeface="Arial" panose="020B0604020202020204" pitchFamily="34" charset="0"/>
              </a:rPr>
              <a:t>vakken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voor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b="1" dirty="0" err="1">
                <a:cs typeface="Arial" panose="020B0604020202020204" pitchFamily="34" charset="0"/>
              </a:rPr>
              <a:t>Mavo</a:t>
            </a:r>
            <a:r>
              <a:rPr lang="en-US" sz="2800" dirty="0">
                <a:cs typeface="Arial" panose="020B0604020202020204" pitchFamily="34" charset="0"/>
              </a:rPr>
              <a:t>- </a:t>
            </a:r>
            <a:r>
              <a:rPr lang="en-US" sz="2800" dirty="0" err="1">
                <a:cs typeface="Arial" panose="020B0604020202020204" pitchFamily="34" charset="0"/>
              </a:rPr>
              <a:t>geen</a:t>
            </a:r>
            <a:r>
              <a:rPr lang="en-US" sz="2800" dirty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		</a:t>
            </a:r>
            <a:endParaRPr lang="nl-NL" sz="28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66875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CSVV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4cda7e5-2f7c-412b-8361-94fc00b801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6EA7C482B3E24382BE769A2D77888C" ma:contentTypeVersion="14" ma:contentTypeDescription="Create a new document." ma:contentTypeScope="" ma:versionID="c576048a5e9c1ee1a4e9e4a1727957cd">
  <xsd:schema xmlns:xsd="http://www.w3.org/2001/XMLSchema" xmlns:xs="http://www.w3.org/2001/XMLSchema" xmlns:p="http://schemas.microsoft.com/office/2006/metadata/properties" xmlns:ns3="c6d4d012-b8f1-4914-a09a-e7670a843be1" xmlns:ns4="94cda7e5-2f7c-412b-8361-94fc00b80165" targetNamespace="http://schemas.microsoft.com/office/2006/metadata/properties" ma:root="true" ma:fieldsID="6e3aa806eb04d5f482e927fb3344c3c9" ns3:_="" ns4:_="">
    <xsd:import namespace="c6d4d012-b8f1-4914-a09a-e7670a843be1"/>
    <xsd:import namespace="94cda7e5-2f7c-412b-8361-94fc00b8016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Time" minOccurs="0"/>
                <xsd:element ref="ns3:LastSharedByUser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4d012-b8f1-4914-a09a-e7670a843b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da7e5-2f7c-412b-8361-94fc00b801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3" nillable="true" ma:displayName="_activity" ma:default="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22E4A3-694B-4BE9-AA8A-BDA6A3CA9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BF09EB-C208-46AA-AE2D-180557996685}">
  <ds:schemaRefs>
    <ds:schemaRef ds:uri="http://schemas.microsoft.com/office/2006/metadata/properties"/>
    <ds:schemaRef ds:uri="94cda7e5-2f7c-412b-8361-94fc00b8016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c6d4d012-b8f1-4914-a09a-e7670a843be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7E72A7E-69C8-4BC0-8A59-7AA04FA429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d4d012-b8f1-4914-a09a-e7670a843be1"/>
    <ds:schemaRef ds:uri="94cda7e5-2f7c-412b-8361-94fc00b801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Format - Powerpoint presentatie</Template>
  <TotalTime>1771</TotalTime>
  <Words>1392</Words>
  <Application>Microsoft Office PowerPoint</Application>
  <PresentationFormat>Breedbeeld</PresentationFormat>
  <Paragraphs>280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6" baseType="lpstr">
      <vt:lpstr>Arial</vt:lpstr>
      <vt:lpstr>Calibri</vt:lpstr>
      <vt:lpstr>Courier New</vt:lpstr>
      <vt:lpstr>Wingdings</vt:lpstr>
      <vt:lpstr>CSVVG_template</vt:lpstr>
      <vt:lpstr>PowerPoint-presentatie</vt:lpstr>
      <vt:lpstr>Programma</vt:lpstr>
      <vt:lpstr>Wet- en regelgeving LOB</vt:lpstr>
      <vt:lpstr>Loopbaancompetenties</vt:lpstr>
      <vt:lpstr>Loopbaandossier</vt:lpstr>
      <vt:lpstr>Mogelijke leerwegen na klas 2</vt:lpstr>
      <vt:lpstr>Onderwijssysteem</vt:lpstr>
      <vt:lpstr>De júíste leerweg</vt:lpstr>
      <vt:lpstr>Keuzes in klas 2 KTM</vt:lpstr>
      <vt:lpstr>Kenmerken Kader</vt:lpstr>
      <vt:lpstr>Kenmerken TL</vt:lpstr>
      <vt:lpstr>Kenmerken mavo</vt:lpstr>
      <vt:lpstr>Profielen klas 4</vt:lpstr>
      <vt:lpstr>Let op: K3 keuze </vt:lpstr>
      <vt:lpstr>Let op: TL-3 keuze</vt:lpstr>
      <vt:lpstr>PowerPoint-presentatie</vt:lpstr>
      <vt:lpstr>Havoprofielen</vt:lpstr>
      <vt:lpstr>Procedure keuzeproces: wie doet wat?</vt:lpstr>
      <vt:lpstr>Wat kan helpen om te kiezen?</vt:lpstr>
      <vt:lpstr>Tijdpad </vt:lpstr>
      <vt:lpstr>PowerPoint-presentatie</vt:lpstr>
      <vt:lpstr>Profiel Dienstverlening en Producten</vt:lpstr>
      <vt:lpstr>Dienstverlening &amp; Producten B/K/T</vt:lpstr>
      <vt:lpstr>Dienstverlening &amp; Producten B/K</vt:lpstr>
      <vt:lpstr>Dienstverlening &amp; Producten B/K</vt:lpstr>
      <vt:lpstr>Dienstverlening &amp; Producten T</vt:lpstr>
      <vt:lpstr>Beroepsgericht jaarvak B/K</vt:lpstr>
      <vt:lpstr>PowerPoint-presentatie</vt:lpstr>
      <vt:lpstr>Beroepsgerichte vakken techniek (metaal)</vt:lpstr>
      <vt:lpstr>PowerPoint-presentatie</vt:lpstr>
      <vt:lpstr>PowerPoint-presentatie</vt:lpstr>
      <vt:lpstr>Beroepsgerichte vakken kunst &amp; cultuur</vt:lpstr>
      <vt:lpstr>Beroepsgerichte vakken zorg</vt:lpstr>
      <vt:lpstr>Beroepsgerichte vakken uiterlijke verzorging</vt:lpstr>
      <vt:lpstr> Beroepsgerichte vakken voeding</vt:lpstr>
      <vt:lpstr>PowerPoint-presentatie</vt:lpstr>
      <vt:lpstr>Beroepsgerichte vakken computer techniek </vt:lpstr>
      <vt:lpstr>PowerPoint-presentatie</vt:lpstr>
      <vt:lpstr> Beroepsgerichte vakken sport </vt:lpstr>
      <vt:lpstr>Hoe en wanneer kiezen?</vt:lpstr>
      <vt:lpstr>Informatie of vragen? </vt:lpstr>
    </vt:vector>
  </TitlesOfParts>
  <Company>CS Vincent van Gogh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Keuzevak  meubelmaken</dc:title>
  <dc:creator>Theo Deelstra</dc:creator>
  <cp:lastModifiedBy>J. van der Velde</cp:lastModifiedBy>
  <cp:revision>174</cp:revision>
  <cp:lastPrinted>2024-02-01T11:34:37Z</cp:lastPrinted>
  <dcterms:created xsi:type="dcterms:W3CDTF">2016-01-31T13:40:33Z</dcterms:created>
  <dcterms:modified xsi:type="dcterms:W3CDTF">2024-02-08T09:59:13Z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0x010100466EA7C482B3E24382BE769A2D77888C</vt:lpwstr>
  </property>
</Properties>
</file>