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307" r:id="rId5"/>
    <p:sldId id="298" r:id="rId6"/>
    <p:sldId id="297" r:id="rId7"/>
    <p:sldId id="296" r:id="rId8"/>
    <p:sldId id="287" r:id="rId9"/>
    <p:sldId id="290" r:id="rId10"/>
    <p:sldId id="288" r:id="rId11"/>
    <p:sldId id="292" r:id="rId12"/>
    <p:sldId id="291" r:id="rId13"/>
    <p:sldId id="293" r:id="rId14"/>
    <p:sldId id="294" r:id="rId15"/>
    <p:sldId id="289" r:id="rId16"/>
    <p:sldId id="308" r:id="rId17"/>
    <p:sldId id="299" r:id="rId18"/>
    <p:sldId id="300" r:id="rId19"/>
    <p:sldId id="309" r:id="rId20"/>
    <p:sldId id="301" r:id="rId21"/>
    <p:sldId id="302" r:id="rId22"/>
    <p:sldId id="303" r:id="rId23"/>
    <p:sldId id="304" r:id="rId24"/>
    <p:sldId id="305" r:id="rId25"/>
    <p:sldId id="306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757"/>
    <a:srgbClr val="F58123"/>
    <a:srgbClr val="483179"/>
    <a:srgbClr val="A52383"/>
    <a:srgbClr val="362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2297E2-3B82-4AB7-ADBE-F71349B5B43D}" v="2" dt="2024-02-12T17:15:13.594"/>
    <p1510:client id="{4944705C-FBFB-3BF5-B986-9AFF3C5A3254}" v="15" dt="2024-02-12T17:42:39.579"/>
    <p1510:client id="{67E2E547-F673-51B9-306D-BF218B80AB2F}" v="76" dt="2024-02-12T16:22:06.194"/>
    <p1510:client id="{8C534285-8D98-92E9-A655-F72A8E193DA2}" v="77" dt="2024-02-12T18:28:13.736"/>
    <p1510:client id="{992FF0A1-A8C7-0C46-FE5C-5AD294AD23B5}" v="32" dt="2024-02-12T16:01:20.559"/>
    <p1510:client id="{C2FB3E61-75F0-44AD-F8C4-B7793B2ED028}" v="43" dt="2024-02-12T17:01:50.4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ijf, M." userId="S::dfm@nassauvincent.nl::846eda2d-9f89-47d4-8743-e13ffbb3dc16" providerId="AD" clId="Web-{8C534285-8D98-92E9-A655-F72A8E193DA2}"/>
    <pc:docChg chg="modSld">
      <pc:chgData name="Duijf, M." userId="S::dfm@nassauvincent.nl::846eda2d-9f89-47d4-8743-e13ffbb3dc16" providerId="AD" clId="Web-{8C534285-8D98-92E9-A655-F72A8E193DA2}" dt="2024-02-12T18:27:47.079" v="58" actId="20577"/>
      <pc:docMkLst>
        <pc:docMk/>
      </pc:docMkLst>
      <pc:sldChg chg="modSp">
        <pc:chgData name="Duijf, M." userId="S::dfm@nassauvincent.nl::846eda2d-9f89-47d4-8743-e13ffbb3dc16" providerId="AD" clId="Web-{8C534285-8D98-92E9-A655-F72A8E193DA2}" dt="2024-02-12T18:27:47.079" v="58" actId="20577"/>
        <pc:sldMkLst>
          <pc:docMk/>
          <pc:sldMk cId="2229466406" sldId="287"/>
        </pc:sldMkLst>
        <pc:spChg chg="mod">
          <ac:chgData name="Duijf, M." userId="S::dfm@nassauvincent.nl::846eda2d-9f89-47d4-8743-e13ffbb3dc16" providerId="AD" clId="Web-{8C534285-8D98-92E9-A655-F72A8E193DA2}" dt="2024-02-12T18:27:47.079" v="58" actId="20577"/>
          <ac:spMkLst>
            <pc:docMk/>
            <pc:sldMk cId="2229466406" sldId="287"/>
            <ac:spMk id="3" creationId="{00000000-0000-0000-0000-000000000000}"/>
          </ac:spMkLst>
        </pc:spChg>
      </pc:sldChg>
      <pc:sldChg chg="addSp delSp modSp">
        <pc:chgData name="Duijf, M." userId="S::dfm@nassauvincent.nl::846eda2d-9f89-47d4-8743-e13ffbb3dc16" providerId="AD" clId="Web-{8C534285-8D98-92E9-A655-F72A8E193DA2}" dt="2024-02-12T18:27:15.468" v="56" actId="20577"/>
        <pc:sldMkLst>
          <pc:docMk/>
          <pc:sldMk cId="3743902716" sldId="298"/>
        </pc:sldMkLst>
        <pc:spChg chg="mod">
          <ac:chgData name="Duijf, M." userId="S::dfm@nassauvincent.nl::846eda2d-9f89-47d4-8743-e13ffbb3dc16" providerId="AD" clId="Web-{8C534285-8D98-92E9-A655-F72A8E193DA2}" dt="2024-02-12T18:27:15.468" v="56" actId="20577"/>
          <ac:spMkLst>
            <pc:docMk/>
            <pc:sldMk cId="3743902716" sldId="298"/>
            <ac:spMk id="3" creationId="{00000000-0000-0000-0000-000000000000}"/>
          </ac:spMkLst>
        </pc:spChg>
        <pc:spChg chg="add del mod">
          <ac:chgData name="Duijf, M." userId="S::dfm@nassauvincent.nl::846eda2d-9f89-47d4-8743-e13ffbb3dc16" providerId="AD" clId="Web-{8C534285-8D98-92E9-A655-F72A8E193DA2}" dt="2024-02-12T18:26:19.607" v="8" actId="20577"/>
          <ac:spMkLst>
            <pc:docMk/>
            <pc:sldMk cId="3743902716" sldId="298"/>
            <ac:spMk id="5" creationId="{6FD18889-6E95-302A-69D1-0EEDBE8C0DC9}"/>
          </ac:spMkLst>
        </pc:spChg>
        <pc:spChg chg="add del mod">
          <ac:chgData name="Duijf, M." userId="S::dfm@nassauvincent.nl::846eda2d-9f89-47d4-8743-e13ffbb3dc16" providerId="AD" clId="Web-{8C534285-8D98-92E9-A655-F72A8E193DA2}" dt="2024-02-12T18:26:33.076" v="21" actId="20577"/>
          <ac:spMkLst>
            <pc:docMk/>
            <pc:sldMk cId="3743902716" sldId="298"/>
            <ac:spMk id="7" creationId="{50409F49-035E-2D58-2933-BDF9248D42A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2E57B-5FE8-C54D-893C-1C66EDEDF762}" type="datetimeFigureOut">
              <a:rPr lang="nl-NL" smtClean="0"/>
              <a:pPr/>
              <a:t>13-2-2024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BEB22-F22F-A34B-B82D-25668A87C61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8899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093495"/>
            <a:ext cx="9144000" cy="2045368"/>
          </a:xfrm>
        </p:spPr>
        <p:txBody>
          <a:bodyPr anchor="b">
            <a:norm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Titelstijl</a:t>
            </a:r>
            <a:r>
              <a:rPr lang="en-US"/>
              <a:t> van model </a:t>
            </a:r>
            <a:r>
              <a:rPr lang="en-US" err="1"/>
              <a:t>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138863"/>
            <a:ext cx="9144000" cy="1155032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Klik</a:t>
            </a:r>
            <a:r>
              <a:rPr lang="en-US"/>
              <a:t> om de </a:t>
            </a:r>
            <a:r>
              <a:rPr lang="en-US" err="1"/>
              <a:t>ondertitelstijl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4308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25642"/>
            <a:ext cx="10515600" cy="1065046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F581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Titelstijl</a:t>
            </a:r>
            <a:r>
              <a:rPr lang="en-US"/>
              <a:t> van model </a:t>
            </a:r>
            <a:r>
              <a:rPr lang="en-US" err="1"/>
              <a:t>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u="none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u="none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u="none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u="none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Klik</a:t>
            </a:r>
            <a:r>
              <a:rPr lang="en-US"/>
              <a:t> om de </a:t>
            </a:r>
            <a:r>
              <a:rPr lang="en-US" err="1"/>
              <a:t>tekststijl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  <a:p>
            <a:pPr lvl="1"/>
            <a:r>
              <a:rPr lang="en-US" err="1"/>
              <a:t>Tweede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Derde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3"/>
            <a:r>
              <a:rPr lang="en-US" err="1"/>
              <a:t>Vierde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4"/>
            <a:r>
              <a:rPr lang="en-US" err="1"/>
              <a:t>Vijfde</a:t>
            </a:r>
            <a:r>
              <a:rPr lang="en-US"/>
              <a:t> </a:t>
            </a:r>
            <a:r>
              <a:rPr lang="en-US" err="1"/>
              <a:t>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415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000" b="1">
                <a:solidFill>
                  <a:srgbClr val="A523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Titelstijl</a:t>
            </a:r>
            <a:r>
              <a:rPr lang="en-US"/>
              <a:t> van model </a:t>
            </a:r>
            <a:r>
              <a:rPr lang="en-US" err="1"/>
              <a:t>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rgbClr val="4831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err="1"/>
              <a:t>Klik</a:t>
            </a:r>
            <a:r>
              <a:rPr lang="en-US"/>
              <a:t> om de </a:t>
            </a:r>
            <a:r>
              <a:rPr lang="en-US" err="1"/>
              <a:t>tekststijl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62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F581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Titelstijl</a:t>
            </a:r>
            <a:r>
              <a:rPr lang="en-US"/>
              <a:t> van model </a:t>
            </a:r>
            <a:r>
              <a:rPr lang="en-US" err="1"/>
              <a:t>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Klik</a:t>
            </a:r>
            <a:r>
              <a:rPr lang="en-US"/>
              <a:t> om de </a:t>
            </a:r>
            <a:r>
              <a:rPr lang="en-US" err="1"/>
              <a:t>tekststijl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  <a:p>
            <a:pPr lvl="1"/>
            <a:r>
              <a:rPr lang="en-US" err="1"/>
              <a:t>Tweede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Derde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3"/>
            <a:r>
              <a:rPr lang="en-US" err="1"/>
              <a:t>Vierde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4"/>
            <a:r>
              <a:rPr lang="en-US" err="1"/>
              <a:t>Vijfde</a:t>
            </a:r>
            <a:r>
              <a:rPr lang="en-US"/>
              <a:t> </a:t>
            </a:r>
            <a:r>
              <a:rPr lang="en-US" err="1"/>
              <a:t>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Klik</a:t>
            </a:r>
            <a:r>
              <a:rPr lang="en-US"/>
              <a:t> om de </a:t>
            </a:r>
            <a:r>
              <a:rPr lang="en-US" err="1"/>
              <a:t>tekststijl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  <a:p>
            <a:pPr lvl="1"/>
            <a:r>
              <a:rPr lang="en-US" err="1"/>
              <a:t>Tweede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Derde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3"/>
            <a:r>
              <a:rPr lang="en-US" err="1"/>
              <a:t>Vierde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4"/>
            <a:r>
              <a:rPr lang="en-US" err="1"/>
              <a:t>Vijfde</a:t>
            </a:r>
            <a:r>
              <a:rPr lang="en-US"/>
              <a:t> </a:t>
            </a:r>
            <a:r>
              <a:rPr lang="en-US" err="1"/>
              <a:t>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739E-E346-E641-9B33-BB9BA1D68ECD}" type="datetimeFigureOut">
              <a:rPr lang="nl-NL" smtClean="0"/>
              <a:pPr/>
              <a:t>13-2-2024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0FF45-3BC8-E14E-81AE-BD98285A268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762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F581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Titelstijl</a:t>
            </a:r>
            <a:r>
              <a:rPr lang="en-US"/>
              <a:t> van model </a:t>
            </a:r>
            <a:r>
              <a:rPr lang="en-US" err="1"/>
              <a:t>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Klik</a:t>
            </a:r>
            <a:r>
              <a:rPr lang="en-US"/>
              <a:t> om de </a:t>
            </a:r>
            <a:r>
              <a:rPr lang="en-US" err="1"/>
              <a:t>tekststijl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Klik</a:t>
            </a:r>
            <a:r>
              <a:rPr lang="en-US"/>
              <a:t> om de </a:t>
            </a:r>
            <a:r>
              <a:rPr lang="en-US" err="1"/>
              <a:t>tekststijl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  <a:p>
            <a:pPr lvl="1"/>
            <a:r>
              <a:rPr lang="en-US" err="1"/>
              <a:t>Tweede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Derde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3"/>
            <a:r>
              <a:rPr lang="en-US" err="1"/>
              <a:t>Vierde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4"/>
            <a:r>
              <a:rPr lang="en-US" err="1"/>
              <a:t>Vijfde</a:t>
            </a:r>
            <a:r>
              <a:rPr lang="en-US"/>
              <a:t> </a:t>
            </a:r>
            <a:r>
              <a:rPr lang="en-US" err="1"/>
              <a:t>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Klik</a:t>
            </a:r>
            <a:r>
              <a:rPr lang="en-US"/>
              <a:t> om de </a:t>
            </a:r>
            <a:r>
              <a:rPr lang="en-US" err="1"/>
              <a:t>tekststijl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D2757"/>
                </a:solidFill>
              </a:defRPr>
            </a:lvl1pPr>
            <a:lvl2pPr>
              <a:defRPr sz="3200">
                <a:solidFill>
                  <a:srgbClr val="2D2757"/>
                </a:solidFill>
              </a:defRPr>
            </a:lvl2pPr>
            <a:lvl3pPr>
              <a:defRPr sz="3200">
                <a:solidFill>
                  <a:srgbClr val="2D2757"/>
                </a:solidFill>
              </a:defRPr>
            </a:lvl3pPr>
            <a:lvl4pPr>
              <a:defRPr sz="3200">
                <a:solidFill>
                  <a:srgbClr val="2D2757"/>
                </a:solidFill>
              </a:defRPr>
            </a:lvl4pPr>
            <a:lvl5pPr>
              <a:defRPr sz="3200">
                <a:solidFill>
                  <a:srgbClr val="2D2757"/>
                </a:solidFill>
              </a:defRPr>
            </a:lvl5pPr>
          </a:lstStyle>
          <a:p>
            <a:pPr lvl="0"/>
            <a:r>
              <a:rPr lang="en-US" err="1"/>
              <a:t>Klik</a:t>
            </a:r>
            <a:r>
              <a:rPr lang="en-US"/>
              <a:t> om de </a:t>
            </a:r>
            <a:r>
              <a:rPr lang="en-US" err="1"/>
              <a:t>tekststijl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  <a:p>
            <a:pPr lvl="1"/>
            <a:r>
              <a:rPr lang="en-US" err="1"/>
              <a:t>Tweede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Derde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3"/>
            <a:r>
              <a:rPr lang="en-US" err="1"/>
              <a:t>Vierde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4"/>
            <a:r>
              <a:rPr lang="en-US" err="1"/>
              <a:t>Vijfde</a:t>
            </a:r>
            <a:r>
              <a:rPr lang="en-US"/>
              <a:t> </a:t>
            </a:r>
            <a:r>
              <a:rPr lang="en-US" err="1"/>
              <a:t>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3273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F581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Titelstijl</a:t>
            </a:r>
            <a:r>
              <a:rPr lang="en-US"/>
              <a:t> van model </a:t>
            </a:r>
            <a:r>
              <a:rPr lang="en-US" err="1"/>
              <a:t>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8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9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000" b="1">
                <a:solidFill>
                  <a:srgbClr val="F581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Titelstijl</a:t>
            </a:r>
            <a:r>
              <a:rPr lang="en-US"/>
              <a:t> van model </a:t>
            </a:r>
            <a:r>
              <a:rPr lang="en-US" err="1"/>
              <a:t>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err="1"/>
              <a:t>Klik</a:t>
            </a:r>
            <a:r>
              <a:rPr lang="en-US"/>
              <a:t> om de </a:t>
            </a:r>
            <a:r>
              <a:rPr lang="en-US" err="1"/>
              <a:t>tekststijl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  <a:p>
            <a:pPr lvl="1"/>
            <a:r>
              <a:rPr lang="en-US" err="1"/>
              <a:t>Tweede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Derde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3"/>
            <a:r>
              <a:rPr lang="en-US" err="1"/>
              <a:t>Vierde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4"/>
            <a:r>
              <a:rPr lang="en-US" err="1"/>
              <a:t>Vijfde</a:t>
            </a:r>
            <a:r>
              <a:rPr lang="en-US"/>
              <a:t> </a:t>
            </a:r>
            <a:r>
              <a:rPr lang="en-US" err="1"/>
              <a:t>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err="1"/>
              <a:t>Klik</a:t>
            </a:r>
            <a:r>
              <a:rPr lang="en-US"/>
              <a:t> om de </a:t>
            </a:r>
            <a:r>
              <a:rPr lang="en-US" err="1"/>
              <a:t>tekststijl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7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F581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Titelstijl</a:t>
            </a:r>
            <a:r>
              <a:rPr lang="en-US"/>
              <a:t> van model </a:t>
            </a:r>
            <a:r>
              <a:rPr lang="en-US" err="1"/>
              <a:t>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D2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err="1"/>
              <a:t>Klik</a:t>
            </a:r>
            <a:r>
              <a:rPr lang="en-US"/>
              <a:t> om de </a:t>
            </a:r>
            <a:r>
              <a:rPr lang="en-US" err="1"/>
              <a:t>tekststijl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739E-E346-E641-9B33-BB9BA1D68ECD}" type="datetimeFigureOut">
              <a:rPr lang="nl-NL" smtClean="0"/>
              <a:pPr/>
              <a:t>13-2-2024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0FF45-3BC8-E14E-81AE-BD98285A268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1951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/>
              <a:t>Titelstijl</a:t>
            </a:r>
            <a:r>
              <a:rPr lang="en-US"/>
              <a:t> van model </a:t>
            </a:r>
            <a:r>
              <a:rPr lang="en-US" err="1"/>
              <a:t>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err="1"/>
              <a:t>Klik</a:t>
            </a:r>
            <a:r>
              <a:rPr lang="en-US"/>
              <a:t> om de </a:t>
            </a:r>
            <a:r>
              <a:rPr lang="en-US" err="1"/>
              <a:t>tekststijl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  <a:p>
            <a:pPr lvl="1"/>
            <a:r>
              <a:rPr lang="en-US" err="1"/>
              <a:t>Tweede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Derde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3"/>
            <a:r>
              <a:rPr lang="en-US" err="1"/>
              <a:t>Vierde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4"/>
            <a:r>
              <a:rPr lang="en-US" err="1"/>
              <a:t>Vijfde</a:t>
            </a:r>
            <a:r>
              <a:rPr lang="en-US"/>
              <a:t> </a:t>
            </a:r>
            <a:r>
              <a:rPr lang="en-US" err="1"/>
              <a:t>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291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5812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2D27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rgbClr val="2D27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rgbClr val="2D27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rgbClr val="2D27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rgbClr val="2D27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amenbladnl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krae@csvvg.e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87C077D-BE0C-F54B-99F4-19C54FADC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375920" y="4797152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/>
              <a:t>Centraal examen (CE) TL</a:t>
            </a:r>
          </a:p>
          <a:p>
            <a:endParaRPr lang="nl-NL" sz="2000"/>
          </a:p>
          <a:p>
            <a:r>
              <a:rPr lang="nl-NL" sz="2000" b="1"/>
              <a:t>dinsdag 14 t/m maandag 27 mei</a:t>
            </a:r>
          </a:p>
        </p:txBody>
      </p:sp>
    </p:spTree>
    <p:extLst>
      <p:ext uri="{BB962C8B-B14F-4D97-AF65-F5344CB8AC3E}">
        <p14:creationId xmlns:p14="http://schemas.microsoft.com/office/powerpoint/2010/main" val="389608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/>
              <a:t>Voorbeeld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95944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nl-NL"/>
              <a:t> Rekenvoorbeeld examencijfers : </a:t>
            </a:r>
          </a:p>
          <a:p>
            <a:pPr marL="0" indent="0">
              <a:buNone/>
              <a:defRPr/>
            </a:pPr>
            <a:r>
              <a:rPr lang="nl-NL"/>
              <a:t>(6,5+ 4,5 + 5,9 + 5,1 + 5,8 + 6,3 ) / 6 = 5,68 </a:t>
            </a:r>
          </a:p>
          <a:p>
            <a:pPr marL="0" indent="0">
              <a:buNone/>
              <a:defRPr/>
            </a:pPr>
            <a:r>
              <a:rPr lang="nl-NL"/>
              <a:t>Afgeronde eindcijfers   7   5   6   5   6   6 </a:t>
            </a:r>
          </a:p>
          <a:p>
            <a:pPr>
              <a:defRPr/>
            </a:pPr>
            <a:endParaRPr lang="nl-NL"/>
          </a:p>
          <a:p>
            <a:pPr>
              <a:buFont typeface="Arial" pitchFamily="34" charset="0"/>
              <a:buChar char="•"/>
              <a:defRPr/>
            </a:pPr>
            <a:r>
              <a:rPr lang="nl-NL"/>
              <a:t>Maatschappijleer 1 kan als compensatie tellen. Voorkom een tekortpunt!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err="1"/>
              <a:t>Dit</a:t>
            </a:r>
            <a:r>
              <a:rPr lang="en-US"/>
              <a:t> </a:t>
            </a:r>
            <a:r>
              <a:rPr lang="en-US" err="1"/>
              <a:t>geldt</a:t>
            </a:r>
            <a:r>
              <a:rPr lang="en-US"/>
              <a:t> </a:t>
            </a:r>
            <a:r>
              <a:rPr lang="en-US" err="1"/>
              <a:t>ook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D&amp;P</a:t>
            </a:r>
          </a:p>
        </p:txBody>
      </p:sp>
    </p:spTree>
    <p:extLst>
      <p:ext uri="{BB962C8B-B14F-4D97-AF65-F5344CB8AC3E}">
        <p14:creationId xmlns:p14="http://schemas.microsoft.com/office/powerpoint/2010/main" val="1404310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Herexamen</a:t>
            </a:r>
            <a:r>
              <a:rPr lang="en-US"/>
              <a:t> / </a:t>
            </a:r>
            <a:r>
              <a:rPr lang="en-US" err="1"/>
              <a:t>cijferverbetering</a:t>
            </a:r>
            <a:r>
              <a:rPr lang="en-US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696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18 t/m 25 juni herexamen/cijferverbetering.</a:t>
            </a:r>
          </a:p>
          <a:p>
            <a:r>
              <a:rPr lang="nl-NL"/>
              <a:t>Slecht gevoel over het examen? Ga dan alvast leren.</a:t>
            </a:r>
          </a:p>
          <a:p>
            <a:r>
              <a:rPr lang="nl-NL">
                <a:latin typeface="Arial"/>
                <a:cs typeface="Arial"/>
              </a:rPr>
              <a:t>TL heeft recht op 1 herkansing (tweede tijdvak).</a:t>
            </a:r>
          </a:p>
          <a:p>
            <a:r>
              <a:rPr lang="nl-NL"/>
              <a:t>Uitslag herkansing op dinsdag 2 juli.</a:t>
            </a:r>
          </a:p>
          <a:p>
            <a:r>
              <a:rPr lang="nl-NL"/>
              <a:t>Diploma-uitreiking op donderdag 6 juli.</a:t>
            </a:r>
          </a:p>
        </p:txBody>
      </p:sp>
    </p:spTree>
    <p:extLst>
      <p:ext uri="{BB962C8B-B14F-4D97-AF65-F5344CB8AC3E}">
        <p14:creationId xmlns:p14="http://schemas.microsoft.com/office/powerpoint/2010/main" val="1599776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Meer </a:t>
            </a:r>
            <a:r>
              <a:rPr lang="en-US" err="1"/>
              <a:t>informatie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>
                <a:solidFill>
                  <a:schemeClr val="tx1"/>
                </a:solidFill>
              </a:rPr>
              <a:t>www.examenblad.nl   </a:t>
            </a:r>
            <a:r>
              <a:rPr lang="nl-NL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nl-NL">
                <a:solidFill>
                  <a:schemeClr val="tx1"/>
                </a:solidFill>
              </a:rPr>
              <a:t>	vmbo GT/TL</a:t>
            </a:r>
          </a:p>
          <a:p>
            <a:pPr>
              <a:defRPr/>
            </a:pPr>
            <a:r>
              <a:rPr lang="nl-NL">
                <a:solidFill>
                  <a:schemeClr val="tx1"/>
                </a:solidFill>
              </a:rPr>
              <a:t>Veel oefenexamens met correctievoorschrift</a:t>
            </a:r>
          </a:p>
          <a:p>
            <a:pPr>
              <a:defRPr/>
            </a:pPr>
            <a:r>
              <a:rPr lang="en-US" err="1">
                <a:solidFill>
                  <a:schemeClr val="tx1"/>
                </a:solidFill>
              </a:rPr>
              <a:t>Handige</a:t>
            </a:r>
            <a:r>
              <a:rPr lang="en-US">
                <a:solidFill>
                  <a:schemeClr val="tx1"/>
                </a:solidFill>
              </a:rPr>
              <a:t> apps </a:t>
            </a:r>
            <a:r>
              <a:rPr lang="en-US" err="1">
                <a:solidFill>
                  <a:schemeClr val="tx1"/>
                </a:solidFill>
              </a:rPr>
              <a:t>voor</a:t>
            </a:r>
            <a:r>
              <a:rPr lang="en-US">
                <a:solidFill>
                  <a:schemeClr val="tx1"/>
                </a:solidFill>
              </a:rPr>
              <a:t> planning, </a:t>
            </a:r>
            <a:r>
              <a:rPr lang="en-US" err="1">
                <a:solidFill>
                  <a:schemeClr val="tx1"/>
                </a:solidFill>
              </a:rPr>
              <a:t>overzichten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en</a:t>
            </a:r>
            <a:r>
              <a:rPr lang="en-US">
                <a:solidFill>
                  <a:schemeClr val="tx1"/>
                </a:solidFill>
              </a:rPr>
              <a:t> tips</a:t>
            </a:r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092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Einde</a:t>
            </a:r>
            <a:r>
              <a:rPr lang="en-US"/>
              <a:t> van het </a:t>
            </a:r>
            <a:r>
              <a:rPr lang="en-US" err="1"/>
              <a:t>gezamenlijke</a:t>
            </a:r>
            <a:r>
              <a:rPr lang="en-US"/>
              <a:t> </a:t>
            </a:r>
            <a:r>
              <a:rPr lang="en-US" err="1"/>
              <a:t>deel</a:t>
            </a:r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CC8DF92B-729B-4973-8B07-A04B0CDB0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Het </a:t>
            </a:r>
            <a:r>
              <a:rPr lang="en-US" err="1"/>
              <a:t>volgende</a:t>
            </a:r>
            <a:r>
              <a:rPr lang="en-US"/>
              <a:t> </a:t>
            </a:r>
            <a:r>
              <a:rPr lang="en-US" err="1"/>
              <a:t>deel</a:t>
            </a:r>
            <a:r>
              <a:rPr lang="en-US"/>
              <a:t> is </a:t>
            </a:r>
            <a:r>
              <a:rPr lang="en-US" err="1"/>
              <a:t>bedoeld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T4.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7807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87C077D-BE0C-F54B-99F4-19C54FADC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375920" y="4797152"/>
            <a:ext cx="61206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/>
              <a:t>Dienstverlening en Producten (D&amp;P)</a:t>
            </a:r>
          </a:p>
          <a:p>
            <a:endParaRPr lang="nl-NL" sz="2000"/>
          </a:p>
          <a:p>
            <a:r>
              <a:rPr lang="nl-NL" sz="2000" b="1"/>
              <a:t>Locatie Salland</a:t>
            </a:r>
          </a:p>
        </p:txBody>
      </p:sp>
    </p:spTree>
    <p:extLst>
      <p:ext uri="{BB962C8B-B14F-4D97-AF65-F5344CB8AC3E}">
        <p14:creationId xmlns:p14="http://schemas.microsoft.com/office/powerpoint/2010/main" val="1553665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19536" y="1340768"/>
            <a:ext cx="8352928" cy="1152128"/>
          </a:xfrm>
        </p:spPr>
        <p:txBody>
          <a:bodyPr>
            <a:noAutofit/>
          </a:bodyPr>
          <a:lstStyle/>
          <a:p>
            <a:r>
              <a:rPr lang="en-US" sz="5400" b="1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Voorlichting</a:t>
            </a:r>
            <a:r>
              <a:rPr lang="en-US" sz="5400" b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 CSPE TL4</a:t>
            </a:r>
            <a:endParaRPr lang="en-US" sz="6000" b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09800" y="2564904"/>
            <a:ext cx="7772400" cy="3073896"/>
          </a:xfrm>
        </p:spPr>
        <p:txBody>
          <a:bodyPr>
            <a:normAutofit fontScale="77500" lnSpcReduction="20000"/>
          </a:bodyPr>
          <a:lstStyle/>
          <a:p>
            <a:endParaRPr lang="en-US">
              <a:solidFill>
                <a:schemeClr val="tx1"/>
              </a:solidFill>
            </a:endParaRPr>
          </a:p>
          <a:p>
            <a:r>
              <a:rPr lang="en-US" sz="5200" err="1">
                <a:solidFill>
                  <a:schemeClr val="tx1"/>
                </a:solidFill>
              </a:rPr>
              <a:t>Dienstverlening</a:t>
            </a:r>
            <a:r>
              <a:rPr lang="en-US" sz="5200">
                <a:solidFill>
                  <a:schemeClr val="tx1"/>
                </a:solidFill>
              </a:rPr>
              <a:t> </a:t>
            </a:r>
            <a:r>
              <a:rPr lang="en-US" sz="5200" err="1">
                <a:solidFill>
                  <a:schemeClr val="tx1"/>
                </a:solidFill>
              </a:rPr>
              <a:t>en</a:t>
            </a:r>
            <a:r>
              <a:rPr lang="en-US" sz="5200">
                <a:solidFill>
                  <a:schemeClr val="tx1"/>
                </a:solidFill>
              </a:rPr>
              <a:t> </a:t>
            </a:r>
            <a:r>
              <a:rPr lang="en-US" sz="5200" err="1">
                <a:solidFill>
                  <a:schemeClr val="tx1"/>
                </a:solidFill>
              </a:rPr>
              <a:t>Producten</a:t>
            </a:r>
            <a:br>
              <a:rPr lang="en-US" sz="4000">
                <a:solidFill>
                  <a:schemeClr val="tx1"/>
                </a:solidFill>
              </a:rPr>
            </a:br>
            <a:endParaRPr lang="en-US" sz="4000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Vincent van Gogh </a:t>
            </a:r>
            <a:r>
              <a:rPr lang="en-US" err="1">
                <a:solidFill>
                  <a:schemeClr val="tx1"/>
                </a:solidFill>
              </a:rPr>
              <a:t>Salland</a:t>
            </a:r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S. Postma</a:t>
            </a:r>
            <a:br>
              <a:rPr lang="en-US">
                <a:solidFill>
                  <a:schemeClr val="tx1"/>
                </a:solidFill>
              </a:rPr>
            </a:br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679156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7A50F-4299-4C83-4B69-23AC3C93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CSPE </a:t>
            </a:r>
            <a:r>
              <a:rPr lang="en-US" err="1">
                <a:latin typeface="Arial"/>
                <a:cs typeface="Arial"/>
              </a:rPr>
              <a:t>voor</a:t>
            </a:r>
            <a:r>
              <a:rPr lang="en-US">
                <a:latin typeface="Arial"/>
                <a:cs typeface="Arial"/>
              </a:rPr>
              <a:t> het </a:t>
            </a:r>
            <a:r>
              <a:rPr lang="en-US" err="1">
                <a:latin typeface="Arial"/>
                <a:cs typeface="Arial"/>
              </a:rPr>
              <a:t>vak</a:t>
            </a:r>
            <a:r>
              <a:rPr lang="en-US">
                <a:latin typeface="Arial"/>
                <a:cs typeface="Arial"/>
              </a:rPr>
              <a:t> D&amp;P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472F6-86F6-126B-2685-2EA972E0B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Centraal </a:t>
            </a:r>
            <a:r>
              <a:rPr lang="en-US" dirty="0" err="1">
                <a:latin typeface="Arial"/>
                <a:cs typeface="Arial"/>
              </a:rPr>
              <a:t>Schriftelijk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en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Praktisch</a:t>
            </a:r>
            <a:r>
              <a:rPr lang="en-US" dirty="0">
                <a:latin typeface="Arial"/>
                <a:cs typeface="Arial"/>
              </a:rPr>
              <a:t> Examen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695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Het vak D&amp;P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latin typeface="Arial"/>
                <a:cs typeface="Arial"/>
              </a:rPr>
              <a:t>D&amp;P is voor velen een extra cijfer op de lijst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 dirty="0">
                <a:latin typeface="Arial"/>
                <a:cs typeface="Arial"/>
              </a:rPr>
              <a:t>In enkele gevallen:</a:t>
            </a:r>
          </a:p>
          <a:p>
            <a:r>
              <a:rPr lang="nl-NL" dirty="0">
                <a:latin typeface="Arial"/>
                <a:cs typeface="Arial"/>
              </a:rPr>
              <a:t>Extra vak voor als je naar de HAVO wilt.</a:t>
            </a:r>
          </a:p>
          <a:p>
            <a:pPr marL="0" indent="0">
              <a:buNone/>
            </a:pPr>
            <a:endParaRPr lang="nl-NL">
              <a:latin typeface="Arial"/>
              <a:cs typeface="Arial"/>
            </a:endParaRPr>
          </a:p>
          <a:p>
            <a:r>
              <a:rPr lang="nl-NL" dirty="0">
                <a:solidFill>
                  <a:schemeClr val="tx1"/>
                </a:solidFill>
                <a:latin typeface="Arial"/>
                <a:cs typeface="Arial"/>
              </a:rPr>
              <a:t>Cijfer voor GL-diploma </a:t>
            </a:r>
          </a:p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  <a:latin typeface="Arial"/>
                <a:cs typeface="Arial"/>
              </a:rPr>
              <a:t>Mogelijkheid tot wegstrepen van 1 onvoldoende vak</a:t>
            </a:r>
          </a:p>
          <a:p>
            <a:pPr lvl="1"/>
            <a:r>
              <a:rPr lang="nl-NL" dirty="0">
                <a:solidFill>
                  <a:schemeClr val="tx1"/>
                </a:solidFill>
                <a:latin typeface="Arial"/>
                <a:cs typeface="Arial"/>
              </a:rPr>
              <a:t>Mits 2 </a:t>
            </a:r>
            <a:r>
              <a:rPr lang="nl-NL" dirty="0" err="1">
                <a:solidFill>
                  <a:schemeClr val="tx1"/>
                </a:solidFill>
                <a:latin typeface="Arial"/>
                <a:cs typeface="Arial"/>
              </a:rPr>
              <a:t>profielgebonden</a:t>
            </a:r>
            <a:r>
              <a:rPr lang="nl-NL" dirty="0">
                <a:solidFill>
                  <a:schemeClr val="tx1"/>
                </a:solidFill>
                <a:latin typeface="Arial"/>
                <a:cs typeface="Arial"/>
              </a:rPr>
              <a:t> AVO-vakken (</a:t>
            </a:r>
            <a:r>
              <a:rPr lang="nl-NL" sz="2800" dirty="0" err="1">
                <a:solidFill>
                  <a:schemeClr val="tx1"/>
                </a:solidFill>
                <a:latin typeface="Arial"/>
                <a:cs typeface="Arial"/>
              </a:rPr>
              <a:t>Nask.I</a:t>
            </a:r>
            <a:r>
              <a:rPr lang="nl-NL" sz="2800" dirty="0">
                <a:solidFill>
                  <a:schemeClr val="tx1"/>
                </a:solidFill>
                <a:latin typeface="Arial"/>
                <a:cs typeface="Arial"/>
              </a:rPr>
              <a:t>, Wis, </a:t>
            </a:r>
            <a:r>
              <a:rPr lang="nl-NL" sz="2800" dirty="0" err="1">
                <a:solidFill>
                  <a:schemeClr val="tx1"/>
                </a:solidFill>
                <a:latin typeface="Arial"/>
                <a:cs typeface="Arial"/>
              </a:rPr>
              <a:t>Ec</a:t>
            </a:r>
            <a:r>
              <a:rPr lang="nl-NL" sz="2800" dirty="0">
                <a:solidFill>
                  <a:schemeClr val="tx1"/>
                </a:solidFill>
                <a:latin typeface="Arial"/>
                <a:cs typeface="Arial"/>
              </a:rPr>
              <a:t>, Bio</a:t>
            </a:r>
            <a:r>
              <a:rPr lang="nl-NL" dirty="0">
                <a:solidFill>
                  <a:schemeClr val="tx1"/>
                </a:solidFill>
                <a:latin typeface="Arial"/>
                <a:cs typeface="Arial"/>
              </a:rPr>
              <a:t>).</a:t>
            </a:r>
            <a:endParaRPr lang="nl-NL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2200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Cijfers en herkansingen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3592" y="1567078"/>
            <a:ext cx="6336704" cy="337409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135560" y="4941168"/>
            <a:ext cx="6912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b="1" dirty="0"/>
              <a:t>In geval van herkansing vindt er altijd een gesprek plaats met leerling en ouders/verzorgers</a:t>
            </a:r>
          </a:p>
        </p:txBody>
      </p:sp>
    </p:spTree>
    <p:extLst>
      <p:ext uri="{BB962C8B-B14F-4D97-AF65-F5344CB8AC3E}">
        <p14:creationId xmlns:p14="http://schemas.microsoft.com/office/powerpoint/2010/main" val="2029153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7488" y="836712"/>
            <a:ext cx="8723312" cy="1152128"/>
          </a:xfrm>
        </p:spPr>
        <p:txBody>
          <a:bodyPr>
            <a:normAutofit fontScale="90000"/>
          </a:bodyPr>
          <a:lstStyle/>
          <a:p>
            <a:r>
              <a:rPr lang="en-US" sz="6000" b="1">
                <a:latin typeface="+mn-lt"/>
                <a:cs typeface="Arial" panose="020B0604020202020204" pitchFamily="34" charset="0"/>
              </a:rPr>
              <a:t>CSPE TL4</a:t>
            </a:r>
            <a:br>
              <a:rPr lang="en-US" sz="4800" b="1">
                <a:latin typeface="+mn-lt"/>
                <a:cs typeface="Arial" panose="020B0604020202020204" pitchFamily="34" charset="0"/>
              </a:rPr>
            </a:br>
            <a:r>
              <a:rPr lang="en-US" sz="3600" b="1" err="1">
                <a:latin typeface="+mn-lt"/>
                <a:cs typeface="Arial" panose="020B0604020202020204" pitchFamily="34" charset="0"/>
              </a:rPr>
              <a:t>Centraal</a:t>
            </a:r>
            <a:r>
              <a:rPr lang="en-US" sz="3600" b="1">
                <a:latin typeface="+mn-lt"/>
                <a:cs typeface="Arial" panose="020B0604020202020204" pitchFamily="34" charset="0"/>
              </a:rPr>
              <a:t> </a:t>
            </a:r>
            <a:r>
              <a:rPr lang="en-US" sz="3600" b="1" err="1">
                <a:latin typeface="+mn-lt"/>
                <a:cs typeface="Arial" panose="020B0604020202020204" pitchFamily="34" charset="0"/>
              </a:rPr>
              <a:t>Schriftelijk</a:t>
            </a:r>
            <a:r>
              <a:rPr lang="en-US" sz="3600" b="1">
                <a:latin typeface="+mn-lt"/>
                <a:cs typeface="Arial" panose="020B0604020202020204" pitchFamily="34" charset="0"/>
              </a:rPr>
              <a:t> </a:t>
            </a:r>
            <a:r>
              <a:rPr lang="en-US" sz="3600" b="1" err="1">
                <a:latin typeface="+mn-lt"/>
                <a:cs typeface="Arial" panose="020B0604020202020204" pitchFamily="34" charset="0"/>
              </a:rPr>
              <a:t>en</a:t>
            </a:r>
            <a:r>
              <a:rPr lang="en-US" sz="3600" b="1">
                <a:latin typeface="+mn-lt"/>
                <a:cs typeface="Arial" panose="020B0604020202020204" pitchFamily="34" charset="0"/>
              </a:rPr>
              <a:t> </a:t>
            </a:r>
            <a:r>
              <a:rPr lang="en-US" sz="3600" b="1" err="1">
                <a:latin typeface="+mn-lt"/>
                <a:cs typeface="Arial" panose="020B0604020202020204" pitchFamily="34" charset="0"/>
              </a:rPr>
              <a:t>Praktisch</a:t>
            </a:r>
            <a:r>
              <a:rPr lang="en-US" sz="3600" b="1">
                <a:latin typeface="+mn-lt"/>
                <a:cs typeface="Arial" panose="020B0604020202020204" pitchFamily="34" charset="0"/>
              </a:rPr>
              <a:t> </a:t>
            </a:r>
            <a:r>
              <a:rPr lang="en-US" sz="3600" b="1" err="1">
                <a:latin typeface="+mn-lt"/>
                <a:cs typeface="Arial" panose="020B0604020202020204" pitchFamily="34" charset="0"/>
              </a:rPr>
              <a:t>Examen</a:t>
            </a:r>
            <a:endParaRPr lang="en-US" sz="4800" b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sz="half" idx="1"/>
          </p:nvPr>
        </p:nvSpPr>
        <p:spPr>
          <a:xfrm>
            <a:off x="1487488" y="2132856"/>
            <a:ext cx="8856984" cy="4104456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en-US" sz="2300"/>
          </a:p>
          <a:p>
            <a:pPr marL="0" indent="0">
              <a:lnSpc>
                <a:spcPct val="80000"/>
              </a:lnSpc>
              <a:buNone/>
            </a:pPr>
            <a:endParaRPr lang="en-US" sz="230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>
          <a:xfrm>
            <a:off x="1343472" y="1988840"/>
            <a:ext cx="8640960" cy="46805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br>
              <a:rPr lang="en-US"/>
            </a:br>
            <a:r>
              <a:rPr lang="en-US" err="1">
                <a:latin typeface="Arial"/>
                <a:cs typeface="Arial"/>
              </a:rPr>
              <a:t>Maandag</a:t>
            </a:r>
            <a:r>
              <a:rPr lang="en-US">
                <a:latin typeface="Arial"/>
                <a:cs typeface="Arial"/>
              </a:rPr>
              <a:t> 8 </a:t>
            </a:r>
            <a:r>
              <a:rPr lang="en-US" err="1">
                <a:latin typeface="Arial"/>
                <a:cs typeface="Arial"/>
              </a:rPr>
              <a:t>april</a:t>
            </a:r>
            <a:r>
              <a:rPr lang="en-US">
                <a:latin typeface="Arial"/>
                <a:cs typeface="Arial"/>
              </a:rPr>
              <a:t> t/m </a:t>
            </a:r>
            <a:r>
              <a:rPr lang="en-US" err="1">
                <a:latin typeface="Arial"/>
                <a:cs typeface="Arial"/>
              </a:rPr>
              <a:t>vrijdag</a:t>
            </a:r>
            <a:r>
              <a:rPr lang="en-US">
                <a:latin typeface="Arial"/>
                <a:cs typeface="Arial"/>
              </a:rPr>
              <a:t> 12 </a:t>
            </a:r>
            <a:r>
              <a:rPr lang="en-US" err="1">
                <a:latin typeface="Arial"/>
                <a:cs typeface="Arial"/>
              </a:rPr>
              <a:t>april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n-US">
              <a:latin typeface="Arial"/>
              <a:cs typeface="Arial"/>
            </a:endParaRPr>
          </a:p>
          <a:p>
            <a:r>
              <a:rPr lang="en-US" err="1"/>
              <a:t>Examinering</a:t>
            </a:r>
            <a:r>
              <a:rPr lang="en-US"/>
              <a:t> van 2 </a:t>
            </a:r>
            <a:r>
              <a:rPr lang="en-US" err="1"/>
              <a:t>profiel-vakken</a:t>
            </a:r>
            <a:r>
              <a:rPr lang="en-US"/>
              <a:t>: </a:t>
            </a:r>
          </a:p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	(A) OAOG: </a:t>
            </a:r>
            <a:r>
              <a:rPr lang="en-US" err="1">
                <a:latin typeface="Arial"/>
                <a:cs typeface="Arial"/>
              </a:rPr>
              <a:t>Organiseren</a:t>
            </a:r>
            <a:r>
              <a:rPr lang="en-US">
                <a:latin typeface="Arial"/>
                <a:cs typeface="Arial"/>
              </a:rPr>
              <a:t> van </a:t>
            </a:r>
            <a:r>
              <a:rPr lang="en-US" err="1">
                <a:latin typeface="Arial"/>
                <a:cs typeface="Arial"/>
              </a:rPr>
              <a:t>een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activiteit</a:t>
            </a:r>
            <a:endParaRPr lang="en-US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	(B) MMPM: Multi </a:t>
            </a:r>
            <a:r>
              <a:rPr lang="en-US" err="1">
                <a:latin typeface="Arial"/>
                <a:cs typeface="Arial"/>
              </a:rPr>
              <a:t>Mediaal</a:t>
            </a:r>
            <a:r>
              <a:rPr lang="en-US">
                <a:latin typeface="Arial"/>
                <a:cs typeface="Arial"/>
              </a:rPr>
              <a:t> Product Maken.</a:t>
            </a:r>
          </a:p>
          <a:p>
            <a:endParaRPr lang="en-US">
              <a:latin typeface="Arial"/>
              <a:cs typeface="Arial"/>
            </a:endParaRPr>
          </a:p>
          <a:p>
            <a:pPr lvl="1"/>
            <a:endParaRPr lang="nl-NL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5089882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Vanavond</a:t>
            </a:r>
            <a:r>
              <a:rPr lang="en-US"/>
              <a:t> </a:t>
            </a:r>
            <a:r>
              <a:rPr lang="en-US" err="1"/>
              <a:t>aanwezig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08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Meneer </a:t>
            </a:r>
            <a:r>
              <a:rPr lang="en-US" dirty="0" err="1">
                <a:latin typeface="Arial"/>
                <a:cs typeface="Arial"/>
              </a:rPr>
              <a:t>Duijf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examensecretaris</a:t>
            </a:r>
            <a:r>
              <a:rPr lang="en-US" dirty="0">
                <a:latin typeface="Arial"/>
                <a:cs typeface="Arial"/>
              </a:rPr>
              <a:t> (</a:t>
            </a:r>
            <a:r>
              <a:rPr lang="en-US" dirty="0" err="1">
                <a:latin typeface="Arial"/>
                <a:cs typeface="Arial"/>
              </a:rPr>
              <a:t>eerste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deel</a:t>
            </a:r>
            <a:r>
              <a:rPr lang="en-US" dirty="0">
                <a:latin typeface="Arial"/>
                <a:cs typeface="Arial"/>
              </a:rPr>
              <a:t>; T&amp;M)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Meneer Postma, </a:t>
            </a:r>
            <a:r>
              <a:rPr lang="en-US" err="1">
                <a:latin typeface="Arial"/>
                <a:cs typeface="Arial"/>
              </a:rPr>
              <a:t>organisator</a:t>
            </a:r>
            <a:r>
              <a:rPr lang="en-US" dirty="0">
                <a:latin typeface="Arial"/>
                <a:cs typeface="Arial"/>
              </a:rPr>
              <a:t> CSPE D&amp;P (</a:t>
            </a:r>
            <a:r>
              <a:rPr lang="en-US" err="1">
                <a:latin typeface="Arial"/>
                <a:cs typeface="Arial"/>
              </a:rPr>
              <a:t>tweede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deel</a:t>
            </a:r>
            <a:r>
              <a:rPr lang="en-US" dirty="0">
                <a:latin typeface="Arial"/>
                <a:cs typeface="Arial"/>
              </a:rPr>
              <a:t>; </a:t>
            </a:r>
            <a:r>
              <a:rPr lang="en-US" err="1">
                <a:latin typeface="Arial"/>
                <a:cs typeface="Arial"/>
              </a:rPr>
              <a:t>alleen</a:t>
            </a:r>
            <a:r>
              <a:rPr lang="en-US" dirty="0">
                <a:latin typeface="Arial"/>
                <a:cs typeface="Arial"/>
              </a:rPr>
              <a:t> T)</a:t>
            </a:r>
          </a:p>
          <a:p>
            <a:r>
              <a:rPr lang="en-US" dirty="0">
                <a:latin typeface="Arial"/>
                <a:cs typeface="Arial"/>
              </a:rPr>
              <a:t>Mevrouw Ten Boer, </a:t>
            </a:r>
            <a:r>
              <a:rPr lang="en-US" dirty="0" err="1">
                <a:latin typeface="Arial"/>
                <a:cs typeface="Arial"/>
              </a:rPr>
              <a:t>leerlingcoördinator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klas</a:t>
            </a:r>
            <a:r>
              <a:rPr lang="en-US" dirty="0">
                <a:latin typeface="Arial"/>
                <a:cs typeface="Arial"/>
              </a:rPr>
              <a:t> 3+4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FD18889-6E95-302A-69D1-0EEDBE8C0DC9}"/>
              </a:ext>
            </a:extLst>
          </p:cNvPr>
          <p:cNvSpPr txBox="1">
            <a:spLocks/>
          </p:cNvSpPr>
          <p:nvPr/>
        </p:nvSpPr>
        <p:spPr>
          <a:xfrm>
            <a:off x="904336" y="3409099"/>
            <a:ext cx="10515600" cy="1065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5812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Arial"/>
                <a:cs typeface="Arial"/>
              </a:rPr>
              <a:t>Vanavond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afwezig</a:t>
            </a:r>
            <a:endParaRPr lang="nl-NL" dirty="0" err="1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50409F49-035E-2D58-2933-BDF9248D42A6}"/>
              </a:ext>
            </a:extLst>
          </p:cNvPr>
          <p:cNvSpPr txBox="1">
            <a:spLocks/>
          </p:cNvSpPr>
          <p:nvPr/>
        </p:nvSpPr>
        <p:spPr>
          <a:xfrm>
            <a:off x="904336" y="4609082"/>
            <a:ext cx="10515600" cy="25089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2D2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u="none" kern="1200">
                <a:solidFill>
                  <a:srgbClr val="2D2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u="none" kern="1200">
                <a:solidFill>
                  <a:srgbClr val="2D2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u="none" kern="1200">
                <a:solidFill>
                  <a:srgbClr val="2D2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u="none" kern="1200">
                <a:solidFill>
                  <a:srgbClr val="2D2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/>
                <a:cs typeface="Arial"/>
              </a:rPr>
              <a:t>Mevrouw </a:t>
            </a:r>
            <a:r>
              <a:rPr lang="en-US" dirty="0" err="1">
                <a:latin typeface="Arial"/>
                <a:cs typeface="Arial"/>
              </a:rPr>
              <a:t>Oldenbeuving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teamleider</a:t>
            </a:r>
            <a:r>
              <a:rPr lang="en-US" dirty="0">
                <a:latin typeface="Arial"/>
                <a:cs typeface="Arial"/>
              </a:rPr>
              <a:t> T&amp;M</a:t>
            </a:r>
          </a:p>
        </p:txBody>
      </p:sp>
    </p:spTree>
    <p:extLst>
      <p:ext uri="{BB962C8B-B14F-4D97-AF65-F5344CB8AC3E}">
        <p14:creationId xmlns:p14="http://schemas.microsoft.com/office/powerpoint/2010/main" val="3743902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7488" y="836712"/>
            <a:ext cx="8723312" cy="1152128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+mn-lt"/>
                <a:cs typeface="Arial" panose="020B0604020202020204" pitchFamily="34" charset="0"/>
              </a:rPr>
              <a:t>Indeling CSPE</a:t>
            </a:r>
          </a:p>
        </p:txBody>
      </p:sp>
      <p:sp>
        <p:nvSpPr>
          <p:cNvPr id="5" name="Subtitle 4"/>
          <p:cNvSpPr>
            <a:spLocks noGrp="1"/>
          </p:cNvSpPr>
          <p:nvPr>
            <p:ph sz="half" idx="1"/>
          </p:nvPr>
        </p:nvSpPr>
        <p:spPr>
          <a:xfrm>
            <a:off x="1487488" y="2132856"/>
            <a:ext cx="8856984" cy="4104456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en-US" sz="2300"/>
          </a:p>
          <a:p>
            <a:pPr marL="0" indent="0">
              <a:lnSpc>
                <a:spcPct val="80000"/>
              </a:lnSpc>
              <a:buNone/>
            </a:pPr>
            <a:endParaRPr lang="en-US" sz="230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>
          <a:xfrm>
            <a:off x="1343472" y="1988840"/>
            <a:ext cx="8640960" cy="46805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r>
              <a:rPr lang="en-US" dirty="0">
                <a:latin typeface="Arial"/>
                <a:cs typeface="Arial"/>
              </a:rPr>
              <a:t>Indeling </a:t>
            </a:r>
            <a:r>
              <a:rPr lang="en-US" dirty="0" err="1">
                <a:latin typeface="Arial"/>
                <a:cs typeface="Arial"/>
              </a:rPr>
              <a:t>wordt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nog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bekend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gemaakt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middels</a:t>
            </a:r>
            <a:r>
              <a:rPr lang="en-US" dirty="0">
                <a:latin typeface="Arial"/>
                <a:cs typeface="Arial"/>
              </a:rPr>
              <a:t> het </a:t>
            </a:r>
            <a:r>
              <a:rPr lang="en-US" dirty="0" err="1">
                <a:latin typeface="Arial"/>
                <a:cs typeface="Arial"/>
              </a:rPr>
              <a:t>examenboekje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r>
              <a:rPr lang="en-US" dirty="0" err="1">
                <a:latin typeface="Arial"/>
                <a:cs typeface="Arial"/>
              </a:rPr>
              <a:t>Voorbeeld</a:t>
            </a:r>
            <a:r>
              <a:rPr lang="en-US" dirty="0">
                <a:latin typeface="Arial"/>
                <a:cs typeface="Arial"/>
              </a:rPr>
              <a:t>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nl-NL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D4B072-1506-C902-D479-F7F578CE7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521" y="3433017"/>
            <a:ext cx="60864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53782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7488" y="836712"/>
            <a:ext cx="8723312" cy="1152128"/>
          </a:xfrm>
        </p:spPr>
        <p:txBody>
          <a:bodyPr>
            <a:normAutofit/>
          </a:bodyPr>
          <a:lstStyle/>
          <a:p>
            <a:r>
              <a:rPr lang="en-US" sz="4800" b="1" err="1">
                <a:latin typeface="+mn-lt"/>
                <a:cs typeface="Arial" panose="020B0604020202020204" pitchFamily="34" charset="0"/>
              </a:rPr>
              <a:t>Voorbereiding</a:t>
            </a:r>
            <a:r>
              <a:rPr lang="en-US" sz="4800" b="1">
                <a:latin typeface="+mn-lt"/>
                <a:cs typeface="Arial" panose="020B0604020202020204" pitchFamily="34" charset="0"/>
              </a:rPr>
              <a:t> CSPE</a:t>
            </a:r>
          </a:p>
        </p:txBody>
      </p:sp>
      <p:sp>
        <p:nvSpPr>
          <p:cNvPr id="5" name="Subtitle 4"/>
          <p:cNvSpPr>
            <a:spLocks noGrp="1"/>
          </p:cNvSpPr>
          <p:nvPr>
            <p:ph sz="half" idx="1"/>
          </p:nvPr>
        </p:nvSpPr>
        <p:spPr>
          <a:xfrm>
            <a:off x="1487488" y="2132856"/>
            <a:ext cx="8856984" cy="4104456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en-US" sz="2300"/>
          </a:p>
          <a:p>
            <a:pPr marL="0" indent="0">
              <a:lnSpc>
                <a:spcPct val="80000"/>
              </a:lnSpc>
              <a:buNone/>
            </a:pPr>
            <a:endParaRPr lang="en-US" sz="230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>
          <a:xfrm>
            <a:off x="1343472" y="1988840"/>
            <a:ext cx="8640960" cy="46805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Alle D&amp;P-</a:t>
            </a:r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cijfers</a:t>
            </a: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moeten</a:t>
            </a: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voor</a:t>
            </a: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vr</a:t>
            </a: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. 22 </a:t>
            </a:r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maart</a:t>
            </a: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ingeleverd</a:t>
            </a: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zijn</a:t>
            </a: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  <a:p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Rond jouw </a:t>
            </a:r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zaken</a:t>
            </a: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 op </a:t>
            </a:r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tijd</a:t>
            </a: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af</a:t>
            </a: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  <a:p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Op  </a:t>
            </a:r>
            <a:r>
              <a:rPr lang="en-US">
                <a:solidFill>
                  <a:schemeClr val="tx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www.examenblad.nl</a:t>
            </a: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kun</a:t>
            </a: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 je </a:t>
            </a:r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oude</a:t>
            </a: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 examens </a:t>
            </a:r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vinden</a:t>
            </a: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 om </a:t>
            </a:r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te</a:t>
            </a: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oefenen</a:t>
            </a: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.</a:t>
            </a:r>
            <a:endParaRPr lang="en-US">
              <a:solidFill>
                <a:schemeClr val="tx1"/>
              </a:solidFill>
            </a:endParaRPr>
          </a:p>
          <a:p>
            <a:r>
              <a:rPr lang="en-US" err="1">
                <a:latin typeface="Arial"/>
                <a:cs typeface="Arial"/>
              </a:rPr>
              <a:t>Leerlingen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kunnen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thuis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oefenen</a:t>
            </a:r>
            <a:r>
              <a:rPr lang="en-US">
                <a:latin typeface="Arial"/>
                <a:cs typeface="Arial"/>
              </a:rPr>
              <a:t> met de </a:t>
            </a:r>
            <a:r>
              <a:rPr lang="en-US" err="1">
                <a:latin typeface="Arial"/>
                <a:cs typeface="Arial"/>
              </a:rPr>
              <a:t>gebruikte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computerprogramma’s</a:t>
            </a:r>
            <a:r>
              <a:rPr lang="en-US">
                <a:latin typeface="Arial"/>
                <a:cs typeface="Arial"/>
              </a:rPr>
              <a:t> (NICEPAGE/ OFFICE/EXCEL/ OPENSHOT).</a:t>
            </a:r>
            <a:endParaRPr lang="nl-NL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888843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Informatie of vragen?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dirty="0"/>
              <a:t>Sectieleiders D&amp;P</a:t>
            </a:r>
          </a:p>
          <a:p>
            <a:r>
              <a:rPr lang="nl-NL" dirty="0"/>
              <a:t>Mw. E. Heeling 		hee@nassauvincent.nl</a:t>
            </a:r>
          </a:p>
          <a:p>
            <a:r>
              <a:rPr lang="nl-NL" dirty="0">
                <a:latin typeface="Arial"/>
                <a:cs typeface="Arial"/>
              </a:rPr>
              <a:t>Dhr. A. Kramer           krae@nassauvincent.nl</a:t>
            </a:r>
            <a:endParaRPr lang="nl-NL" dirty="0">
              <a:latin typeface="Arial"/>
              <a:cs typeface="Arial"/>
              <a:hlinkClick r:id="rId2"/>
            </a:endParaRPr>
          </a:p>
          <a:p>
            <a:endParaRPr lang="nl-NL" dirty="0"/>
          </a:p>
          <a:p>
            <a:pPr marL="0" indent="0">
              <a:buNone/>
            </a:pPr>
            <a:r>
              <a:rPr lang="nl-NL" dirty="0">
                <a:latin typeface="Arial"/>
                <a:cs typeface="Arial"/>
              </a:rPr>
              <a:t>Organisator CSPE:</a:t>
            </a:r>
            <a:endParaRPr lang="nl-NL" dirty="0"/>
          </a:p>
          <a:p>
            <a:r>
              <a:rPr lang="nl-NL" dirty="0">
                <a:latin typeface="Arial"/>
                <a:cs typeface="Arial"/>
              </a:rPr>
              <a:t>Dhr. S. Postma          pas@nassauvincent.nl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8502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Jaarherkansing</a:t>
            </a:r>
            <a:r>
              <a:rPr lang="en-US"/>
              <a:t> </a:t>
            </a:r>
            <a:r>
              <a:rPr lang="en-US" err="1"/>
              <a:t>schoolexamen</a:t>
            </a:r>
            <a:r>
              <a:rPr lang="en-US"/>
              <a:t> (SE)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Op 3 </a:t>
            </a:r>
            <a:r>
              <a:rPr lang="en-US" err="1"/>
              <a:t>april</a:t>
            </a:r>
            <a:r>
              <a:rPr lang="en-US"/>
              <a:t> 2024 (</a:t>
            </a:r>
            <a:r>
              <a:rPr lang="en-US" err="1"/>
              <a:t>aanmelden</a:t>
            </a:r>
            <a:r>
              <a:rPr lang="en-US"/>
              <a:t> </a:t>
            </a:r>
            <a:r>
              <a:rPr lang="en-US" err="1"/>
              <a:t>uiterlijk</a:t>
            </a:r>
            <a:r>
              <a:rPr lang="en-US"/>
              <a:t> 27 </a:t>
            </a:r>
            <a:r>
              <a:rPr lang="en-US" err="1"/>
              <a:t>maart</a:t>
            </a:r>
            <a:r>
              <a:rPr lang="en-US"/>
              <a:t>)</a:t>
            </a:r>
          </a:p>
          <a:p>
            <a:r>
              <a:rPr lang="en-US"/>
              <a:t>1 </a:t>
            </a:r>
            <a:r>
              <a:rPr lang="en-US" err="1"/>
              <a:t>tentamen</a:t>
            </a:r>
            <a:r>
              <a:rPr lang="en-US"/>
              <a:t> </a:t>
            </a:r>
            <a:r>
              <a:rPr lang="en-US" err="1"/>
              <a:t>uit</a:t>
            </a:r>
            <a:r>
              <a:rPr lang="en-US"/>
              <a:t> SE1, SE2 of SE3 mag </a:t>
            </a:r>
            <a:r>
              <a:rPr lang="en-US" err="1"/>
              <a:t>gekozen</a:t>
            </a:r>
            <a:r>
              <a:rPr lang="en-US"/>
              <a:t> </a:t>
            </a:r>
            <a:r>
              <a:rPr lang="en-US" err="1"/>
              <a:t>worden</a:t>
            </a:r>
            <a:endParaRPr lang="en-US"/>
          </a:p>
          <a:p>
            <a:r>
              <a:rPr lang="en-US"/>
              <a:t>Het mag </a:t>
            </a:r>
            <a:r>
              <a:rPr lang="en-US" err="1"/>
              <a:t>geen</a:t>
            </a:r>
            <a:r>
              <a:rPr lang="en-US"/>
              <a:t> </a:t>
            </a:r>
            <a:r>
              <a:rPr lang="en-US" err="1"/>
              <a:t>tentamen</a:t>
            </a:r>
            <a:r>
              <a:rPr lang="en-US"/>
              <a:t> </a:t>
            </a:r>
            <a:r>
              <a:rPr lang="en-US" err="1"/>
              <a:t>zijn</a:t>
            </a:r>
            <a:r>
              <a:rPr lang="en-US"/>
              <a:t> </a:t>
            </a:r>
            <a:r>
              <a:rPr lang="en-US" err="1"/>
              <a:t>dat</a:t>
            </a:r>
            <a:r>
              <a:rPr lang="en-US"/>
              <a:t> al </a:t>
            </a:r>
            <a:r>
              <a:rPr lang="en-US" err="1"/>
              <a:t>eerder</a:t>
            </a:r>
            <a:r>
              <a:rPr lang="en-US"/>
              <a:t> </a:t>
            </a:r>
            <a:r>
              <a:rPr lang="en-US" err="1"/>
              <a:t>als</a:t>
            </a:r>
            <a:r>
              <a:rPr lang="en-US"/>
              <a:t> </a:t>
            </a:r>
            <a:r>
              <a:rPr lang="en-US" err="1"/>
              <a:t>herkansing</a:t>
            </a:r>
            <a:r>
              <a:rPr lang="en-US"/>
              <a:t> </a:t>
            </a:r>
            <a:r>
              <a:rPr lang="en-US" err="1"/>
              <a:t>gemaakt</a:t>
            </a:r>
            <a:r>
              <a:rPr lang="en-US"/>
              <a:t> is.</a:t>
            </a:r>
          </a:p>
          <a:p>
            <a:pPr marL="0" indent="0">
              <a:buNone/>
            </a:pPr>
            <a:br>
              <a:rPr lang="en-US"/>
            </a:br>
            <a:r>
              <a:rPr lang="en-US"/>
              <a:t>NB:</a:t>
            </a:r>
          </a:p>
          <a:p>
            <a:r>
              <a:rPr lang="en-US"/>
              <a:t>Je </a:t>
            </a:r>
            <a:r>
              <a:rPr lang="en-US" err="1"/>
              <a:t>moet</a:t>
            </a:r>
            <a:r>
              <a:rPr lang="en-US"/>
              <a:t> </a:t>
            </a:r>
            <a:r>
              <a:rPr lang="en-US" err="1"/>
              <a:t>alle</a:t>
            </a:r>
            <a:r>
              <a:rPr lang="en-US"/>
              <a:t> </a:t>
            </a:r>
            <a:r>
              <a:rPr lang="en-US" err="1"/>
              <a:t>vakken</a:t>
            </a:r>
            <a:r>
              <a:rPr lang="en-US"/>
              <a:t> (</a:t>
            </a:r>
            <a:r>
              <a:rPr lang="en-US" err="1"/>
              <a:t>inclusief</a:t>
            </a:r>
            <a:r>
              <a:rPr lang="en-US"/>
              <a:t> LOB) </a:t>
            </a:r>
            <a:r>
              <a:rPr lang="en-US" err="1"/>
              <a:t>volledig</a:t>
            </a:r>
            <a:r>
              <a:rPr lang="en-US"/>
              <a:t> </a:t>
            </a:r>
            <a:r>
              <a:rPr lang="en-US" err="1"/>
              <a:t>afgerond</a:t>
            </a:r>
            <a:r>
              <a:rPr lang="en-US"/>
              <a:t> </a:t>
            </a:r>
            <a:r>
              <a:rPr lang="en-US" err="1"/>
              <a:t>hebben</a:t>
            </a:r>
            <a:r>
              <a:rPr lang="en-US"/>
              <a:t>, </a:t>
            </a:r>
            <a:r>
              <a:rPr lang="en-US" err="1"/>
              <a:t>anders</a:t>
            </a:r>
            <a:r>
              <a:rPr lang="en-US"/>
              <a:t> mag je </a:t>
            </a:r>
            <a:r>
              <a:rPr lang="en-US" err="1"/>
              <a:t>niet</a:t>
            </a:r>
            <a:r>
              <a:rPr lang="en-US"/>
              <a:t> </a:t>
            </a:r>
            <a:r>
              <a:rPr lang="en-US" err="1"/>
              <a:t>deelnemen</a:t>
            </a:r>
            <a:r>
              <a:rPr lang="en-US"/>
              <a:t> </a:t>
            </a:r>
            <a:r>
              <a:rPr lang="en-US" err="1"/>
              <a:t>aan</a:t>
            </a:r>
            <a:r>
              <a:rPr lang="en-US"/>
              <a:t> het </a:t>
            </a:r>
            <a:r>
              <a:rPr lang="en-US" err="1"/>
              <a:t>centraal</a:t>
            </a:r>
            <a:r>
              <a:rPr lang="en-US"/>
              <a:t> </a:t>
            </a:r>
            <a:r>
              <a:rPr lang="en-US" err="1"/>
              <a:t>examen</a:t>
            </a:r>
            <a:r>
              <a:rPr lang="en-US"/>
              <a:t>.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505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Extra </a:t>
            </a:r>
            <a:r>
              <a:rPr lang="en-US" err="1"/>
              <a:t>voorbereiding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Ieder</a:t>
            </a:r>
            <a:r>
              <a:rPr lang="en-US"/>
              <a:t> </a:t>
            </a:r>
            <a:r>
              <a:rPr lang="en-US" err="1"/>
              <a:t>examenvak</a:t>
            </a:r>
            <a:r>
              <a:rPr lang="en-US"/>
              <a:t> </a:t>
            </a:r>
            <a:r>
              <a:rPr lang="en-US" err="1"/>
              <a:t>biedt</a:t>
            </a:r>
            <a:r>
              <a:rPr lang="en-US"/>
              <a:t> in </a:t>
            </a:r>
            <a:r>
              <a:rPr lang="en-US" err="1"/>
              <a:t>april</a:t>
            </a:r>
            <a:r>
              <a:rPr lang="en-US"/>
              <a:t> </a:t>
            </a:r>
            <a:r>
              <a:rPr lang="en-US" err="1"/>
              <a:t>één</a:t>
            </a:r>
            <a:r>
              <a:rPr lang="en-US"/>
              <a:t> of </a:t>
            </a:r>
            <a:r>
              <a:rPr lang="en-US" err="1"/>
              <a:t>meer</a:t>
            </a:r>
            <a:r>
              <a:rPr lang="en-US"/>
              <a:t> modules </a:t>
            </a:r>
            <a:r>
              <a:rPr lang="en-US" err="1"/>
              <a:t>aan</a:t>
            </a:r>
            <a:r>
              <a:rPr lang="en-US"/>
              <a:t>, </a:t>
            </a:r>
            <a:r>
              <a:rPr lang="en-US" err="1"/>
              <a:t>waarin</a:t>
            </a:r>
            <a:r>
              <a:rPr lang="en-US"/>
              <a:t> de </a:t>
            </a:r>
            <a:r>
              <a:rPr lang="en-US" err="1"/>
              <a:t>vaardigheden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het </a:t>
            </a:r>
            <a:r>
              <a:rPr lang="en-US" err="1"/>
              <a:t>examen</a:t>
            </a:r>
            <a:r>
              <a:rPr lang="en-US"/>
              <a:t> </a:t>
            </a:r>
            <a:r>
              <a:rPr lang="en-US" err="1"/>
              <a:t>geoefend</a:t>
            </a:r>
            <a:r>
              <a:rPr lang="en-US"/>
              <a:t> </a:t>
            </a:r>
            <a:r>
              <a:rPr lang="en-US" err="1"/>
              <a:t>worden</a:t>
            </a:r>
            <a:r>
              <a:rPr lang="en-US"/>
              <a:t>.</a:t>
            </a:r>
          </a:p>
          <a:p>
            <a:r>
              <a:rPr lang="en-US" err="1"/>
              <a:t>Deze</a:t>
            </a:r>
            <a:r>
              <a:rPr lang="en-US"/>
              <a:t> modules </a:t>
            </a:r>
            <a:r>
              <a:rPr lang="en-US" err="1"/>
              <a:t>worden</a:t>
            </a:r>
            <a:r>
              <a:rPr lang="en-US"/>
              <a:t> </a:t>
            </a:r>
            <a:r>
              <a:rPr lang="en-US" err="1"/>
              <a:t>gegeven</a:t>
            </a:r>
            <a:r>
              <a:rPr lang="en-US"/>
              <a:t> </a:t>
            </a:r>
            <a:r>
              <a:rPr lang="en-US" err="1"/>
              <a:t>tijdens</a:t>
            </a:r>
            <a:r>
              <a:rPr lang="en-US"/>
              <a:t> de </a:t>
            </a:r>
            <a:r>
              <a:rPr lang="en-US" err="1"/>
              <a:t>reguliere</a:t>
            </a:r>
            <a:r>
              <a:rPr lang="en-US"/>
              <a:t> lessen.</a:t>
            </a:r>
          </a:p>
        </p:txBody>
      </p:sp>
    </p:spTree>
    <p:extLst>
      <p:ext uri="{BB962C8B-B14F-4D97-AF65-F5344CB8AC3E}">
        <p14:creationId xmlns:p14="http://schemas.microsoft.com/office/powerpoint/2010/main" val="554148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Het </a:t>
            </a:r>
            <a:r>
              <a:rPr lang="en-US" err="1"/>
              <a:t>examentraject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95092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en-US" dirty="0">
                <a:latin typeface="Arial"/>
                <a:cs typeface="Arial"/>
              </a:rPr>
              <a:t>CPE </a:t>
            </a:r>
            <a:r>
              <a:rPr lang="en-US" err="1">
                <a:latin typeface="Arial"/>
                <a:cs typeface="Arial"/>
              </a:rPr>
              <a:t>voor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handvaardigheid</a:t>
            </a:r>
            <a:r>
              <a:rPr lang="en-US" dirty="0">
                <a:latin typeface="Arial"/>
                <a:cs typeface="Arial"/>
              </a:rPr>
              <a:t>:</a:t>
            </a:r>
          </a:p>
          <a:p>
            <a:pPr lvl="1"/>
            <a:r>
              <a:rPr lang="en-US" dirty="0">
                <a:latin typeface="Arial"/>
                <a:cs typeface="Arial"/>
              </a:rPr>
              <a:t>TL: 2 t/m 5 </a:t>
            </a:r>
            <a:r>
              <a:rPr lang="en-US" err="1">
                <a:latin typeface="Arial"/>
                <a:cs typeface="Arial"/>
              </a:rPr>
              <a:t>april</a:t>
            </a:r>
            <a:r>
              <a:rPr lang="en-US" dirty="0">
                <a:latin typeface="Arial"/>
                <a:cs typeface="Arial"/>
              </a:rPr>
              <a:t> </a:t>
            </a:r>
          </a:p>
          <a:p>
            <a:pPr lvl="1"/>
            <a:r>
              <a:rPr lang="en-US" dirty="0">
                <a:latin typeface="Arial"/>
                <a:cs typeface="Arial"/>
              </a:rPr>
              <a:t>M: 16 t/m 19 </a:t>
            </a:r>
            <a:r>
              <a:rPr lang="en-US" err="1">
                <a:latin typeface="Arial"/>
                <a:cs typeface="Arial"/>
              </a:rPr>
              <a:t>april</a:t>
            </a:r>
            <a:endParaRPr lang="en-US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Centraal Examen </a:t>
            </a:r>
            <a:r>
              <a:rPr lang="en-US" err="1">
                <a:latin typeface="Arial"/>
                <a:cs typeface="Arial"/>
              </a:rPr>
              <a:t>voor</a:t>
            </a:r>
            <a:r>
              <a:rPr lang="en-US" dirty="0">
                <a:latin typeface="Arial"/>
                <a:cs typeface="Arial"/>
              </a:rPr>
              <a:t> alle </a:t>
            </a:r>
            <a:r>
              <a:rPr lang="en-US" err="1">
                <a:latin typeface="Arial"/>
                <a:cs typeface="Arial"/>
              </a:rPr>
              <a:t>schriftelijke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vakken</a:t>
            </a:r>
            <a:r>
              <a:rPr lang="en-US" dirty="0">
                <a:latin typeface="Arial"/>
                <a:cs typeface="Arial"/>
              </a:rPr>
              <a:t> is op </a:t>
            </a:r>
            <a:r>
              <a:rPr lang="en-US" err="1">
                <a:latin typeface="Arial"/>
                <a:cs typeface="Arial"/>
              </a:rPr>
              <a:t>locatie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Salland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voor</a:t>
            </a:r>
            <a:r>
              <a:rPr lang="en-US" dirty="0">
                <a:latin typeface="Arial"/>
                <a:cs typeface="Arial"/>
              </a:rPr>
              <a:t> alle </a:t>
            </a:r>
            <a:r>
              <a:rPr lang="en-US" err="1">
                <a:latin typeface="Arial"/>
                <a:cs typeface="Arial"/>
              </a:rPr>
              <a:t>leerlingen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r>
              <a:rPr lang="en-US" err="1">
                <a:latin typeface="Arial"/>
                <a:cs typeface="Arial"/>
              </a:rPr>
              <a:t>Leerlingen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ontvangen</a:t>
            </a:r>
            <a:r>
              <a:rPr lang="en-US" dirty="0">
                <a:latin typeface="Arial"/>
                <a:cs typeface="Arial"/>
              </a:rPr>
              <a:t> het </a:t>
            </a:r>
            <a:r>
              <a:rPr lang="en-US" err="1">
                <a:latin typeface="Arial"/>
                <a:cs typeface="Arial"/>
              </a:rPr>
              <a:t>exameninstructieboekje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en</a:t>
            </a:r>
            <a:r>
              <a:rPr lang="en-US" dirty="0">
                <a:latin typeface="Arial"/>
                <a:cs typeface="Arial"/>
              </a:rPr>
              <a:t> de folder over de </a:t>
            </a:r>
            <a:r>
              <a:rPr lang="en-US" err="1">
                <a:latin typeface="Arial"/>
                <a:cs typeface="Arial"/>
              </a:rPr>
              <a:t>exameneisen</a:t>
            </a:r>
            <a:r>
              <a:rPr lang="en-US" dirty="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9466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TL-examen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Alle </a:t>
            </a:r>
            <a:r>
              <a:rPr lang="en-US" err="1">
                <a:latin typeface="Arial"/>
                <a:cs typeface="Arial"/>
              </a:rPr>
              <a:t>leerlingen</a:t>
            </a:r>
            <a:r>
              <a:rPr lang="en-US">
                <a:latin typeface="Arial"/>
                <a:cs typeface="Arial"/>
              </a:rPr>
              <a:t> van TL </a:t>
            </a:r>
            <a:r>
              <a:rPr lang="en-US" err="1">
                <a:latin typeface="Arial"/>
                <a:cs typeface="Arial"/>
              </a:rPr>
              <a:t>en</a:t>
            </a:r>
            <a:r>
              <a:rPr lang="en-US">
                <a:latin typeface="Arial"/>
                <a:cs typeface="Arial"/>
              </a:rPr>
              <a:t> M!</a:t>
            </a:r>
            <a:endParaRPr lang="nl-NL">
              <a:latin typeface="Arial"/>
              <a:cs typeface="Arial"/>
            </a:endParaRPr>
          </a:p>
          <a:p>
            <a:r>
              <a:rPr lang="nl-NL">
                <a:latin typeface="Arial"/>
                <a:cs typeface="Arial"/>
              </a:rPr>
              <a:t>Leerlingen gaan bij een tafel zitten waarop hun </a:t>
            </a:r>
            <a:br>
              <a:rPr lang="nl-NL"/>
            </a:br>
            <a:r>
              <a:rPr lang="nl-NL">
                <a:latin typeface="Arial"/>
                <a:cs typeface="Arial"/>
              </a:rPr>
              <a:t>examennummer ligt.</a:t>
            </a:r>
          </a:p>
          <a:p>
            <a:r>
              <a:rPr lang="nl-NL">
                <a:latin typeface="Arial"/>
                <a:cs typeface="Arial"/>
              </a:rPr>
              <a:t>De leerling mag pas weg na 60 of 90 of 120 minuten </a:t>
            </a:r>
            <a:br>
              <a:rPr lang="nl-NL"/>
            </a:br>
            <a:r>
              <a:rPr lang="nl-NL">
                <a:latin typeface="Arial"/>
                <a:cs typeface="Arial"/>
              </a:rPr>
              <a:t>(het examen duurt 120 minuten).</a:t>
            </a:r>
          </a:p>
          <a:p>
            <a:r>
              <a:rPr lang="nl-NL">
                <a:latin typeface="Arial"/>
                <a:cs typeface="Arial"/>
              </a:rPr>
              <a:t>Extra tijd is maximaal 30 minuten.</a:t>
            </a:r>
          </a:p>
          <a:p>
            <a:r>
              <a:rPr lang="nl-NL">
                <a:latin typeface="Arial"/>
                <a:cs typeface="Arial"/>
              </a:rPr>
              <a:t>Er zitten veel leerlingen in de examenhal.</a:t>
            </a:r>
          </a:p>
          <a:p>
            <a:r>
              <a:rPr lang="nl-NL">
                <a:latin typeface="Arial"/>
                <a:cs typeface="Arial"/>
              </a:rPr>
              <a:t>Coördinator is dhr. Duijf.</a:t>
            </a:r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2225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Examenrooster</a:t>
            </a:r>
            <a:r>
              <a:rPr lang="en-US"/>
              <a:t> </a:t>
            </a:r>
            <a:r>
              <a:rPr lang="en-US" err="1"/>
              <a:t>eerste</a:t>
            </a:r>
            <a:r>
              <a:rPr lang="en-US"/>
              <a:t> </a:t>
            </a:r>
            <a:r>
              <a:rPr lang="en-US" err="1"/>
              <a:t>tijdvak</a:t>
            </a:r>
            <a:endParaRPr lang="en-US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475654"/>
              </p:ext>
            </p:extLst>
          </p:nvPr>
        </p:nvGraphicFramePr>
        <p:xfrm>
          <a:off x="3068320" y="1690688"/>
          <a:ext cx="4683760" cy="4295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6680">
                  <a:extLst>
                    <a:ext uri="{9D8B030D-6E8A-4147-A177-3AD203B41FA5}">
                      <a16:colId xmlns:a16="http://schemas.microsoft.com/office/drawing/2014/main" val="4278878276"/>
                    </a:ext>
                  </a:extLst>
                </a:gridCol>
                <a:gridCol w="1743540">
                  <a:extLst>
                    <a:ext uri="{9D8B030D-6E8A-4147-A177-3AD203B41FA5}">
                      <a16:colId xmlns:a16="http://schemas.microsoft.com/office/drawing/2014/main" val="1688598152"/>
                    </a:ext>
                  </a:extLst>
                </a:gridCol>
                <a:gridCol w="1743540">
                  <a:extLst>
                    <a:ext uri="{9D8B030D-6E8A-4147-A177-3AD203B41FA5}">
                      <a16:colId xmlns:a16="http://schemas.microsoft.com/office/drawing/2014/main" val="4116844600"/>
                    </a:ext>
                  </a:extLst>
                </a:gridCol>
              </a:tblGrid>
              <a:tr h="19685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CSE 1e tijdvak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51039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dinsdag 14 mei 2024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09:00-11:00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geschiedenis en staatsinrichting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35932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13:30-15:30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Engels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68607617"/>
                  </a:ext>
                </a:extLst>
              </a:tr>
              <a:tr h="39560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woensdag 15 mei 2024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09:00-11:00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Duits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85677757"/>
                  </a:ext>
                </a:extLst>
              </a:tr>
              <a:tr h="37973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13:30-15:30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biologie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26334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donderdag 16 mei 2024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13:30-15:30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Nederlands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29895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vrijdag 17 mei 2024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13:30-15:30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natuur- en scheikunde I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91264036"/>
                  </a:ext>
                </a:extLst>
              </a:tr>
              <a:tr h="37211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dinsdag 21 mei 2024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09:00-11:00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beeldende vorming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37067307"/>
                  </a:ext>
                </a:extLst>
              </a:tr>
              <a:tr h="36830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13:30-15:30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economie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15269614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donderdag 23 mei 2024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13:30-15:30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wiskunde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21831656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vrijdag 24 mei 2024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13:30-15:30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aardrijkskunde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89367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maandag 27 mei 2024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13:30-15:30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natuur- en scheikunde II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92936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7371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Uitslagregeling</a:t>
            </a:r>
            <a:r>
              <a:rPr lang="en-US"/>
              <a:t> 12 </a:t>
            </a:r>
            <a:r>
              <a:rPr lang="en-US" err="1"/>
              <a:t>juni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>
                <a:solidFill>
                  <a:schemeClr val="tx1"/>
                </a:solidFill>
              </a:rPr>
              <a:t>Je bent geslaagd als: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>
                <a:solidFill>
                  <a:schemeClr val="tx1"/>
                </a:solidFill>
              </a:rPr>
              <a:t>de rekentoets is gemaakt. Het cijfer telt niet mee.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>
                <a:solidFill>
                  <a:schemeClr val="tx1"/>
                </a:solidFill>
              </a:rPr>
              <a:t>voor het vak Nederlandse taal een 5 of hoger als eindcijfer hebt gehaald.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>
                <a:solidFill>
                  <a:schemeClr val="tx1"/>
                </a:solidFill>
              </a:rPr>
              <a:t>het gemiddelde van al je centraal examencijfers </a:t>
            </a:r>
            <a:r>
              <a:rPr lang="nl-NL" err="1">
                <a:solidFill>
                  <a:schemeClr val="tx1"/>
                </a:solidFill>
              </a:rPr>
              <a:t>onafgerond</a:t>
            </a:r>
            <a:r>
              <a:rPr lang="nl-NL">
                <a:solidFill>
                  <a:schemeClr val="tx1"/>
                </a:solidFill>
              </a:rPr>
              <a:t> 5,50 is of hoger.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>
                <a:solidFill>
                  <a:schemeClr val="tx1"/>
                </a:solidFill>
              </a:rPr>
              <a:t>lichamelijke oefening, je profielwerkstuk en het kunstvak voldoende of goed zijn.</a:t>
            </a:r>
          </a:p>
        </p:txBody>
      </p:sp>
    </p:spTree>
    <p:extLst>
      <p:ext uri="{BB962C8B-B14F-4D97-AF65-F5344CB8AC3E}">
        <p14:creationId xmlns:p14="http://schemas.microsoft.com/office/powerpoint/2010/main" val="2727368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Arial"/>
                <a:cs typeface="Arial"/>
              </a:rPr>
              <a:t>Uitslagregeling</a:t>
            </a:r>
            <a:r>
              <a:rPr lang="en-US">
                <a:latin typeface="Arial"/>
                <a:cs typeface="Arial"/>
              </a:rPr>
              <a:t> 12 juni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5"/>
            <a:ext cx="10827327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l-NL">
                <a:solidFill>
                  <a:schemeClr val="tx1"/>
                </a:solidFill>
              </a:rPr>
              <a:t>Je bent geslaagd als je eindcijfers aan de </a:t>
            </a:r>
            <a:br>
              <a:rPr lang="nl-NL">
                <a:solidFill>
                  <a:schemeClr val="tx1"/>
                </a:solidFill>
              </a:rPr>
            </a:br>
            <a:r>
              <a:rPr lang="nl-NL">
                <a:solidFill>
                  <a:schemeClr val="tx1"/>
                </a:solidFill>
              </a:rPr>
              <a:t>volgende eisen voldoen: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>
                <a:solidFill>
                  <a:schemeClr val="tx1"/>
                </a:solidFill>
              </a:rPr>
              <a:t>alle eindcijfers een 6 of hoger zijn.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>
                <a:solidFill>
                  <a:schemeClr val="tx1"/>
                </a:solidFill>
              </a:rPr>
              <a:t>er één 5 is gehaald en alle overige eindcijfers een 6 of hoger zijn.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>
                <a:solidFill>
                  <a:schemeClr val="tx1"/>
                </a:solidFill>
              </a:rPr>
              <a:t>er één 4 is gehaald en alle overige eindcijfers een 6 of hoger zijn waarvan tenminste één 7 of hoger.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>
                <a:solidFill>
                  <a:schemeClr val="tx1"/>
                </a:solidFill>
              </a:rPr>
              <a:t>er twee keer een 5 is gehaald en alle overige eindcijfers een 6 of hoger zijn waarvan tenminste één 7 of hoger.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>
                <a:solidFill>
                  <a:schemeClr val="tx1"/>
                </a:solidFill>
              </a:rPr>
              <a:t>geen eindcijfer is 3 of lager.</a:t>
            </a:r>
            <a:endParaRPr lang="nl-NL" sz="2400">
              <a:solidFill>
                <a:schemeClr val="tx1"/>
              </a:solidFill>
            </a:endParaRPr>
          </a:p>
          <a:p>
            <a:endParaRPr lang="en-US" sz="3200">
              <a:solidFill>
                <a:schemeClr val="tx1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7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7051FDBB774546B336661FDF681FA1" ma:contentTypeVersion="12" ma:contentTypeDescription="Een nieuw document maken." ma:contentTypeScope="" ma:versionID="d582fcaa6f1194fce2cc81105612ac6a">
  <xsd:schema xmlns:xsd="http://www.w3.org/2001/XMLSchema" xmlns:xs="http://www.w3.org/2001/XMLSchema" xmlns:p="http://schemas.microsoft.com/office/2006/metadata/properties" xmlns:ns2="b349a186-8289-47a0-aa50-9bd7b05777fa" xmlns:ns3="ce0dc5f9-daf3-4b45-ac9f-83738a5291fc" targetNamespace="http://schemas.microsoft.com/office/2006/metadata/properties" ma:root="true" ma:fieldsID="02b28a236ef74321658857d4072497a0" ns2:_="" ns3:_="">
    <xsd:import namespace="b349a186-8289-47a0-aa50-9bd7b05777fa"/>
    <xsd:import namespace="ce0dc5f9-daf3-4b45-ac9f-83738a5291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49a186-8289-47a0-aa50-9bd7b05777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1cefe7d9-4e29-447d-a72b-588baddb55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0dc5f9-daf3-4b45-ac9f-83738a5291f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7a3d3a8-50bc-498e-bc86-0b4545d1edd7}" ma:internalName="TaxCatchAll" ma:showField="CatchAllData" ma:web="ce0dc5f9-daf3-4b45-ac9f-83738a5291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e0dc5f9-daf3-4b45-ac9f-83738a5291fc" xsi:nil="true"/>
    <lcf76f155ced4ddcb4097134ff3c332f xmlns="b349a186-8289-47a0-aa50-9bd7b05777f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B83058-8ED2-44AE-91F7-5B35692BE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49a186-8289-47a0-aa50-9bd7b05777fa"/>
    <ds:schemaRef ds:uri="ce0dc5f9-daf3-4b45-ac9f-83738a5291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3B432D-576E-42FD-9209-53C03FE9EB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E89BC3-0399-4226-B2A7-0B460583BC78}">
  <ds:schemaRefs>
    <ds:schemaRef ds:uri="94cda7e5-2f7c-412b-8361-94fc00b80165"/>
    <ds:schemaRef ds:uri="c6d4d012-b8f1-4914-a09a-e7670a843be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e0dc5f9-daf3-4b45-ac9f-83738a5291fc"/>
    <ds:schemaRef ds:uri="b349a186-8289-47a0-aa50-9bd7b05777f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880</Words>
  <Application>Microsoft Office PowerPoint</Application>
  <PresentationFormat>Breedbeeld</PresentationFormat>
  <Paragraphs>144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Office-thema</vt:lpstr>
      <vt:lpstr>PowerPoint-presentatie</vt:lpstr>
      <vt:lpstr>Vanavond aanwezig</vt:lpstr>
      <vt:lpstr>Jaarherkansing schoolexamen (SE)</vt:lpstr>
      <vt:lpstr>Extra voorbereiding</vt:lpstr>
      <vt:lpstr>Het examentraject</vt:lpstr>
      <vt:lpstr>TL-examen</vt:lpstr>
      <vt:lpstr>Examenrooster eerste tijdvak</vt:lpstr>
      <vt:lpstr>Uitslagregeling 12 juni</vt:lpstr>
      <vt:lpstr>Uitslagregeling 12 juni</vt:lpstr>
      <vt:lpstr>Voorbeeld</vt:lpstr>
      <vt:lpstr>Herexamen / cijferverbetering </vt:lpstr>
      <vt:lpstr>Meer informatie</vt:lpstr>
      <vt:lpstr>Einde van het gezamenlijke deel</vt:lpstr>
      <vt:lpstr>PowerPoint-presentatie</vt:lpstr>
      <vt:lpstr>Voorlichting CSPE TL4</vt:lpstr>
      <vt:lpstr>CSPE voor het vak D&amp;P</vt:lpstr>
      <vt:lpstr>Het vak D&amp;P</vt:lpstr>
      <vt:lpstr>Cijfers en herkansingen </vt:lpstr>
      <vt:lpstr>CSPE TL4 Centraal Schriftelijk en Praktisch Examen</vt:lpstr>
      <vt:lpstr>Indeling CSPE</vt:lpstr>
      <vt:lpstr>Voorbereiding CSPE</vt:lpstr>
      <vt:lpstr>Informatie of vragen?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DFM</dc:creator>
  <cp:lastModifiedBy>Mráz Petrics, M.</cp:lastModifiedBy>
  <cp:revision>28</cp:revision>
  <dcterms:created xsi:type="dcterms:W3CDTF">2017-05-29T10:29:24Z</dcterms:created>
  <dcterms:modified xsi:type="dcterms:W3CDTF">2024-02-13T11:56:37Z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0x010100AD7051FDBB774546B336661FDF681FA1</vt:lpwstr>
  </property>
  <property fmtid="{D5CDD505-2E9C-101B-9397-08002B2CF9AE}" pid="3" name="MediaServiceImageTags">
    <vt:lpwstr/>
  </property>
</Properties>
</file>